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9" r:id="rId7"/>
    <p:sldId id="261" r:id="rId8"/>
    <p:sldId id="262" r:id="rId9"/>
    <p:sldId id="263" r:id="rId10"/>
    <p:sldId id="264" r:id="rId11"/>
    <p:sldId id="270" r:id="rId12"/>
    <p:sldId id="271"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994A77-D7AA-4C07-B8D7-F77F182BB3D5}"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328230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94A77-D7AA-4C07-B8D7-F77F182BB3D5}"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291362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94A77-D7AA-4C07-B8D7-F77F182BB3D5}"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41D94E-5BD2-4216-9311-9C09799FE38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84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994A77-D7AA-4C07-B8D7-F77F182BB3D5}"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2948561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994A77-D7AA-4C07-B8D7-F77F182BB3D5}"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41D94E-5BD2-4216-9311-9C09799FE38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0958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994A77-D7AA-4C07-B8D7-F77F182BB3D5}"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3106753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94A77-D7AA-4C07-B8D7-F77F182BB3D5}"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2170985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94A77-D7AA-4C07-B8D7-F77F182BB3D5}"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103625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94A77-D7AA-4C07-B8D7-F77F182BB3D5}"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34652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94A77-D7AA-4C07-B8D7-F77F182BB3D5}"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307254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94A77-D7AA-4C07-B8D7-F77F182BB3D5}"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143076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994A77-D7AA-4C07-B8D7-F77F182BB3D5}"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300572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994A77-D7AA-4C07-B8D7-F77F182BB3D5}"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175064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94A77-D7AA-4C07-B8D7-F77F182BB3D5}"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327951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94A77-D7AA-4C07-B8D7-F77F182BB3D5}"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132194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94A77-D7AA-4C07-B8D7-F77F182BB3D5}"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41D94E-5BD2-4216-9311-9C09799FE382}" type="slidenum">
              <a:rPr lang="en-IN" smtClean="0"/>
              <a:t>‹#›</a:t>
            </a:fld>
            <a:endParaRPr lang="en-IN"/>
          </a:p>
        </p:txBody>
      </p:sp>
    </p:spTree>
    <p:extLst>
      <p:ext uri="{BB962C8B-B14F-4D97-AF65-F5344CB8AC3E}">
        <p14:creationId xmlns:p14="http://schemas.microsoft.com/office/powerpoint/2010/main" val="343860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994A77-D7AA-4C07-B8D7-F77F182BB3D5}" type="datetimeFigureOut">
              <a:rPr lang="en-IN" smtClean="0"/>
              <a:t>17-05-2023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41D94E-5BD2-4216-9311-9C09799FE382}" type="slidenum">
              <a:rPr lang="en-IN" smtClean="0"/>
              <a:t>‹#›</a:t>
            </a:fld>
            <a:endParaRPr lang="en-IN"/>
          </a:p>
        </p:txBody>
      </p:sp>
    </p:spTree>
    <p:extLst>
      <p:ext uri="{BB962C8B-B14F-4D97-AF65-F5344CB8AC3E}">
        <p14:creationId xmlns:p14="http://schemas.microsoft.com/office/powerpoint/2010/main" val="16782065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BD537B-DC03-1DD1-86F6-4E3E32BED7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5078" y="177544"/>
            <a:ext cx="2317242" cy="2317242"/>
          </a:xfrm>
          <a:prstGeom prst="rect">
            <a:avLst/>
          </a:prstGeom>
          <a:noFill/>
        </p:spPr>
      </p:pic>
      <p:sp>
        <p:nvSpPr>
          <p:cNvPr id="6" name="TextBox 5">
            <a:extLst>
              <a:ext uri="{FF2B5EF4-FFF2-40B4-BE49-F238E27FC236}">
                <a16:creationId xmlns:a16="http://schemas.microsoft.com/office/drawing/2014/main" id="{6247B510-FE63-68F7-7B19-48BAE1018126}"/>
              </a:ext>
            </a:extLst>
          </p:cNvPr>
          <p:cNvSpPr txBox="1"/>
          <p:nvPr/>
        </p:nvSpPr>
        <p:spPr>
          <a:xfrm>
            <a:off x="2926461" y="103829"/>
            <a:ext cx="6094476" cy="374461"/>
          </a:xfrm>
          <a:prstGeom prst="rect">
            <a:avLst/>
          </a:prstGeom>
          <a:noFill/>
        </p:spPr>
        <p:txBody>
          <a:bodyPr wrap="square">
            <a:spAutoFit/>
          </a:bodyPr>
          <a:lstStyle/>
          <a:p>
            <a:pPr algn="ctr">
              <a:lnSpc>
                <a:spcPct val="107000"/>
              </a:lnSpc>
              <a:spcAft>
                <a:spcPts val="800"/>
              </a:spcAft>
            </a:pPr>
            <a:r>
              <a:rPr lang="en-US" sz="1800" b="1" dirty="0">
                <a:solidFill>
                  <a:srgbClr val="7030A0"/>
                </a:solidFill>
                <a:effectLst/>
                <a:latin typeface="Algerian" panose="04020705040A02060702" pitchFamily="82" charset="0"/>
                <a:ea typeface="Calibri" panose="020F0502020204030204" pitchFamily="34" charset="0"/>
                <a:cs typeface="Mangal" panose="02040503050203030202" pitchFamily="18" charset="0"/>
              </a:rPr>
              <a:t>CENTRAL INSTITUTE OF TECHNOLOGY KOKRAJHAR</a:t>
            </a:r>
            <a:endParaRPr lang="en-IN" sz="105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Box 9">
            <a:extLst>
              <a:ext uri="{FF2B5EF4-FFF2-40B4-BE49-F238E27FC236}">
                <a16:creationId xmlns:a16="http://schemas.microsoft.com/office/drawing/2014/main" id="{6CAE7F71-B84E-4F01-79B2-107EA0CA9B7A}"/>
              </a:ext>
            </a:extLst>
          </p:cNvPr>
          <p:cNvSpPr txBox="1"/>
          <p:nvPr/>
        </p:nvSpPr>
        <p:spPr>
          <a:xfrm>
            <a:off x="3326511" y="2649498"/>
            <a:ext cx="5694426" cy="658835"/>
          </a:xfrm>
          <a:prstGeom prst="rect">
            <a:avLst/>
          </a:prstGeom>
          <a:noFill/>
        </p:spPr>
        <p:txBody>
          <a:bodyPr wrap="square">
            <a:spAutoFit/>
          </a:bodyPr>
          <a:lstStyle/>
          <a:p>
            <a:pPr algn="ctr">
              <a:lnSpc>
                <a:spcPct val="107000"/>
              </a:lnSpc>
              <a:spcAft>
                <a:spcPts val="800"/>
              </a:spcAft>
            </a:pPr>
            <a:r>
              <a:rPr lang="en-IN" sz="3600" b="1" dirty="0">
                <a:ln>
                  <a:noFill/>
                </a:ln>
                <a:solidFill>
                  <a:srgbClr val="A5A5A5"/>
                </a:solidFill>
                <a:effectLst/>
                <a:latin typeface="Calibri" panose="020F0502020204030204" pitchFamily="34" charset="0"/>
                <a:ea typeface="Calibri" panose="020F0502020204030204" pitchFamily="34" charset="0"/>
                <a:cs typeface="Mangal" panose="02040503050203030202" pitchFamily="18" charset="0"/>
              </a:rPr>
              <a:t> </a:t>
            </a:r>
            <a:r>
              <a:rPr lang="en-IN" sz="2800" b="1" u="sng" dirty="0">
                <a:effectLst/>
                <a:latin typeface="Calibri" panose="020F0502020204030204" pitchFamily="34" charset="0"/>
                <a:ea typeface="Calibri" panose="020F0502020204030204" pitchFamily="34" charset="0"/>
                <a:cs typeface="Mangal" panose="02040503050203030202" pitchFamily="18" charset="0"/>
              </a:rPr>
              <a:t>Medical Shop Automation System</a:t>
            </a:r>
            <a:r>
              <a:rPr lang="en-IN" sz="3600" b="1" u="none" strike="noStrike" dirty="0">
                <a:ln>
                  <a:noFill/>
                </a:ln>
                <a:solidFill>
                  <a:srgbClr val="A5A5A5"/>
                </a:solidFill>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64B2C379-AAFE-1080-87FE-A7761566CEDE}"/>
              </a:ext>
            </a:extLst>
          </p:cNvPr>
          <p:cNvSpPr txBox="1"/>
          <p:nvPr/>
        </p:nvSpPr>
        <p:spPr>
          <a:xfrm>
            <a:off x="2796159" y="3308333"/>
            <a:ext cx="6755130" cy="1171667"/>
          </a:xfrm>
          <a:prstGeom prst="rect">
            <a:avLst/>
          </a:prstGeom>
          <a:noFill/>
        </p:spPr>
        <p:txBody>
          <a:bodyPr wrap="square">
            <a:spAutoFit/>
          </a:bodyPr>
          <a:lstStyle/>
          <a:p>
            <a:pPr algn="just">
              <a:lnSpc>
                <a:spcPct val="107000"/>
              </a:lnSpc>
              <a:spcAft>
                <a:spcPts val="800"/>
              </a:spcAft>
              <a:tabLst>
                <a:tab pos="762000" algn="l"/>
              </a:tabLst>
            </a:pPr>
            <a:r>
              <a:rPr lang="en-IN" sz="1800" b="1" dirty="0">
                <a:effectLst/>
                <a:latin typeface="Arial" panose="020B0604020202020204" pitchFamily="34" charset="0"/>
                <a:ea typeface="Calibri" panose="020F0502020204030204" pitchFamily="34" charset="0"/>
                <a:cs typeface="Mangal" panose="02040503050203030202" pitchFamily="18" charset="0"/>
              </a:rPr>
              <a:t>Course code: - UCSE672(Software Engineering Laboratory)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tabLst>
                <a:tab pos="762000" algn="l"/>
              </a:tabLst>
            </a:pPr>
            <a:r>
              <a:rPr lang="en-IN" sz="1800" b="1" dirty="0">
                <a:effectLst/>
                <a:latin typeface="Arial" panose="020B0604020202020204" pitchFamily="34" charset="0"/>
                <a:ea typeface="Calibri" panose="020F0502020204030204" pitchFamily="34" charset="0"/>
                <a:cs typeface="Mangal" panose="02040503050203030202" pitchFamily="18" charset="0"/>
              </a:rPr>
              <a:t>Module: - B Tech, 6</a:t>
            </a:r>
            <a:r>
              <a:rPr lang="en-IN" sz="1800" b="1" baseline="30000" dirty="0">
                <a:effectLst/>
                <a:latin typeface="Arial" panose="020B0604020202020204" pitchFamily="34" charset="0"/>
                <a:ea typeface="Calibri" panose="020F0502020204030204" pitchFamily="34" charset="0"/>
                <a:cs typeface="Mangal" panose="02040503050203030202" pitchFamily="18" charset="0"/>
              </a:rPr>
              <a:t>th</a:t>
            </a:r>
            <a:r>
              <a:rPr lang="en-IN" sz="1800" b="1" dirty="0">
                <a:effectLst/>
                <a:latin typeface="Arial" panose="020B0604020202020204" pitchFamily="34" charset="0"/>
                <a:ea typeface="Calibri" panose="020F0502020204030204" pitchFamily="34" charset="0"/>
                <a:cs typeface="Mangal" panose="02040503050203030202" pitchFamily="18" charset="0"/>
              </a:rPr>
              <a:t> semester</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tabLst>
                <a:tab pos="762000" algn="l"/>
              </a:tabLst>
            </a:pPr>
            <a:r>
              <a:rPr lang="en-IN" sz="1800" b="1" dirty="0">
                <a:effectLst/>
                <a:latin typeface="Arial" panose="020B0604020202020204" pitchFamily="34" charset="0"/>
                <a:ea typeface="Calibri" panose="020F0502020204030204" pitchFamily="34" charset="0"/>
                <a:cs typeface="Mangal" panose="02040503050203030202" pitchFamily="18" charset="0"/>
              </a:rPr>
              <a:t>Department: - Computer Science and Engineering</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4" name="TextBox 13">
            <a:extLst>
              <a:ext uri="{FF2B5EF4-FFF2-40B4-BE49-F238E27FC236}">
                <a16:creationId xmlns:a16="http://schemas.microsoft.com/office/drawing/2014/main" id="{E020D6FB-E52E-4329-6650-BAEBFDA287CA}"/>
              </a:ext>
            </a:extLst>
          </p:cNvPr>
          <p:cNvSpPr txBox="1"/>
          <p:nvPr/>
        </p:nvSpPr>
        <p:spPr>
          <a:xfrm>
            <a:off x="1653921" y="4677920"/>
            <a:ext cx="4167378" cy="2002536"/>
          </a:xfrm>
          <a:prstGeom prst="rect">
            <a:avLst/>
          </a:prstGeom>
          <a:noFill/>
        </p:spPr>
        <p:txBody>
          <a:bodyPr wrap="square">
            <a:spAutoFit/>
          </a:bodyPr>
          <a:lstStyle/>
          <a:p>
            <a:pPr algn="just">
              <a:lnSpc>
                <a:spcPct val="107000"/>
              </a:lnSpc>
              <a:spcAft>
                <a:spcPts val="800"/>
              </a:spcAft>
              <a:tabLst>
                <a:tab pos="762000" algn="l"/>
              </a:tabLst>
            </a:pPr>
            <a:r>
              <a:rPr lang="en-IN" sz="2000" b="1" dirty="0">
                <a:effectLst/>
                <a:latin typeface="Arial" panose="020B0604020202020204" pitchFamily="34" charset="0"/>
                <a:ea typeface="Calibri" panose="020F0502020204030204" pitchFamily="34" charset="0"/>
                <a:cs typeface="Mangal" panose="02040503050203030202" pitchFamily="18" charset="0"/>
              </a:rPr>
              <a:t>Submitted by: -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tabLst>
                <a:tab pos="762000" algn="l"/>
              </a:tabLst>
            </a:pPr>
            <a:r>
              <a:rPr lang="en-IN" sz="1800" dirty="0">
                <a:effectLst/>
                <a:latin typeface="Bahnschrift" panose="020B0502040204020203" pitchFamily="34" charset="0"/>
                <a:ea typeface="Calibri" panose="020F0502020204030204" pitchFamily="34" charset="0"/>
                <a:cs typeface="Mangal" panose="02040503050203030202" pitchFamily="18" charset="0"/>
              </a:rPr>
              <a:t>Amrit Kumar Tiwari 202002021002</a:t>
            </a:r>
            <a:endParaRPr lang="en-IN" sz="1400" dirty="0">
              <a:effectLst/>
              <a:latin typeface="Bahnschrift" panose="020B0502040204020203" pitchFamily="34" charset="0"/>
              <a:ea typeface="Calibri" panose="020F0502020204030204" pitchFamily="34" charset="0"/>
              <a:cs typeface="Mangal" panose="02040503050203030202" pitchFamily="18" charset="0"/>
            </a:endParaRPr>
          </a:p>
          <a:p>
            <a:pPr algn="just">
              <a:lnSpc>
                <a:spcPct val="107000"/>
              </a:lnSpc>
              <a:spcAft>
                <a:spcPts val="800"/>
              </a:spcAft>
              <a:tabLst>
                <a:tab pos="762000" algn="l"/>
              </a:tabLst>
            </a:pPr>
            <a:r>
              <a:rPr lang="en-IN" sz="1800" dirty="0">
                <a:effectLst/>
                <a:latin typeface="Bahnschrift" panose="020B0502040204020203" pitchFamily="34" charset="0"/>
                <a:ea typeface="Calibri" panose="020F0502020204030204" pitchFamily="34" charset="0"/>
                <a:cs typeface="Mangal" panose="02040503050203030202" pitchFamily="18" charset="0"/>
              </a:rPr>
              <a:t>Jimmy Brahma 202002021050</a:t>
            </a:r>
            <a:endParaRPr lang="en-IN" sz="1400" dirty="0">
              <a:effectLst/>
              <a:latin typeface="Bahnschrift" panose="020B0502040204020203" pitchFamily="34" charset="0"/>
              <a:ea typeface="Calibri" panose="020F0502020204030204" pitchFamily="34" charset="0"/>
              <a:cs typeface="Mangal" panose="02040503050203030202" pitchFamily="18" charset="0"/>
            </a:endParaRPr>
          </a:p>
          <a:p>
            <a:pPr algn="just">
              <a:lnSpc>
                <a:spcPct val="107000"/>
              </a:lnSpc>
              <a:spcAft>
                <a:spcPts val="800"/>
              </a:spcAft>
              <a:tabLst>
                <a:tab pos="762000" algn="l"/>
              </a:tabLst>
            </a:pPr>
            <a:r>
              <a:rPr lang="en-IN" sz="1800" dirty="0">
                <a:effectLst/>
                <a:latin typeface="Bahnschrift" panose="020B0502040204020203" pitchFamily="34" charset="0"/>
                <a:ea typeface="Calibri" panose="020F0502020204030204" pitchFamily="34" charset="0"/>
                <a:cs typeface="Mangal" panose="02040503050203030202" pitchFamily="18" charset="0"/>
              </a:rPr>
              <a:t>Ringkang Basumatary 202002021010</a:t>
            </a:r>
            <a:endParaRPr lang="en-IN" sz="1400" dirty="0">
              <a:effectLst/>
              <a:latin typeface="Bahnschrift" panose="020B0502040204020203" pitchFamily="34" charset="0"/>
              <a:ea typeface="Calibri" panose="020F0502020204030204" pitchFamily="34" charset="0"/>
              <a:cs typeface="Mangal" panose="02040503050203030202" pitchFamily="18" charset="0"/>
            </a:endParaRPr>
          </a:p>
          <a:p>
            <a:pPr algn="just">
              <a:lnSpc>
                <a:spcPct val="107000"/>
              </a:lnSpc>
              <a:spcAft>
                <a:spcPts val="800"/>
              </a:spcAft>
              <a:tabLst>
                <a:tab pos="762000" algn="l"/>
              </a:tabLst>
            </a:pPr>
            <a:r>
              <a:rPr lang="en-IN" sz="1800" dirty="0" err="1">
                <a:effectLst/>
                <a:latin typeface="Bahnschrift" panose="020B0502040204020203" pitchFamily="34" charset="0"/>
                <a:ea typeface="Calibri" panose="020F0502020204030204" pitchFamily="34" charset="0"/>
                <a:cs typeface="Mangal" panose="02040503050203030202" pitchFamily="18" charset="0"/>
              </a:rPr>
              <a:t>Saptarshi</a:t>
            </a:r>
            <a:r>
              <a:rPr lang="en-IN" sz="1800" dirty="0">
                <a:effectLst/>
                <a:latin typeface="Bahnschrift" panose="020B0502040204020203" pitchFamily="34" charset="0"/>
                <a:ea typeface="Calibri" panose="020F0502020204030204" pitchFamily="34" charset="0"/>
                <a:cs typeface="Mangal" panose="02040503050203030202" pitchFamily="18" charset="0"/>
              </a:rPr>
              <a:t> Ganguly 202002022116</a:t>
            </a:r>
            <a:endParaRPr lang="en-IN" sz="1400" dirty="0">
              <a:effectLst/>
              <a:latin typeface="Bahnschrift" panose="020B0502040204020203" pitchFamily="34" charset="0"/>
              <a:ea typeface="Calibri" panose="020F0502020204030204" pitchFamily="34" charset="0"/>
              <a:cs typeface="Mangal" panose="02040503050203030202" pitchFamily="18" charset="0"/>
            </a:endParaRPr>
          </a:p>
        </p:txBody>
      </p:sp>
      <p:sp>
        <p:nvSpPr>
          <p:cNvPr id="15" name="TextBox 14">
            <a:extLst>
              <a:ext uri="{FF2B5EF4-FFF2-40B4-BE49-F238E27FC236}">
                <a16:creationId xmlns:a16="http://schemas.microsoft.com/office/drawing/2014/main" id="{CEBC2E22-2ECF-B699-D6BC-C71EC563F7E0}"/>
              </a:ext>
            </a:extLst>
          </p:cNvPr>
          <p:cNvSpPr txBox="1"/>
          <p:nvPr/>
        </p:nvSpPr>
        <p:spPr>
          <a:xfrm>
            <a:off x="3963924" y="2365058"/>
            <a:ext cx="4419600" cy="400110"/>
          </a:xfrm>
          <a:prstGeom prst="rect">
            <a:avLst/>
          </a:prstGeom>
          <a:noFill/>
        </p:spPr>
        <p:txBody>
          <a:bodyPr wrap="square" rtlCol="0">
            <a:spAutoFit/>
          </a:bodyPr>
          <a:lstStyle/>
          <a:p>
            <a:pPr algn="ctr"/>
            <a:r>
              <a:rPr lang="en-IN" sz="2000" b="1" dirty="0"/>
              <a:t>Final Presentation for term Project</a:t>
            </a:r>
          </a:p>
        </p:txBody>
      </p:sp>
    </p:spTree>
    <p:extLst>
      <p:ext uri="{BB962C8B-B14F-4D97-AF65-F5344CB8AC3E}">
        <p14:creationId xmlns:p14="http://schemas.microsoft.com/office/powerpoint/2010/main" val="194047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2928366" y="79171"/>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rPr>
              <a:t>DFD</a:t>
            </a:r>
          </a:p>
        </p:txBody>
      </p:sp>
      <p:pic>
        <p:nvPicPr>
          <p:cNvPr id="104" name="Picture 103">
            <a:extLst>
              <a:ext uri="{FF2B5EF4-FFF2-40B4-BE49-F238E27FC236}">
                <a16:creationId xmlns:a16="http://schemas.microsoft.com/office/drawing/2014/main" id="{35138D05-95DB-7E39-E659-6D132521BB2E}"/>
              </a:ext>
            </a:extLst>
          </p:cNvPr>
          <p:cNvPicPr>
            <a:picLocks noChangeAspect="1"/>
          </p:cNvPicPr>
          <p:nvPr/>
        </p:nvPicPr>
        <p:blipFill>
          <a:blip r:embed="rId2"/>
          <a:stretch>
            <a:fillRect/>
          </a:stretch>
        </p:blipFill>
        <p:spPr>
          <a:xfrm>
            <a:off x="2512868" y="1081744"/>
            <a:ext cx="6925471" cy="4934785"/>
          </a:xfrm>
          <a:prstGeom prst="rect">
            <a:avLst/>
          </a:prstGeom>
        </p:spPr>
      </p:pic>
    </p:spTree>
    <p:extLst>
      <p:ext uri="{BB962C8B-B14F-4D97-AF65-F5344CB8AC3E}">
        <p14:creationId xmlns:p14="http://schemas.microsoft.com/office/powerpoint/2010/main" val="339715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1856331" y="90057"/>
            <a:ext cx="9350722"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rPr>
              <a:t>Tool and Technologies Requirements</a:t>
            </a:r>
          </a:p>
        </p:txBody>
      </p:sp>
      <p:sp>
        <p:nvSpPr>
          <p:cNvPr id="5" name="TextBox 4">
            <a:extLst>
              <a:ext uri="{FF2B5EF4-FFF2-40B4-BE49-F238E27FC236}">
                <a16:creationId xmlns:a16="http://schemas.microsoft.com/office/drawing/2014/main" id="{24A421B3-B5EF-0726-9252-351C94F9D6F7}"/>
              </a:ext>
            </a:extLst>
          </p:cNvPr>
          <p:cNvSpPr txBox="1"/>
          <p:nvPr/>
        </p:nvSpPr>
        <p:spPr>
          <a:xfrm>
            <a:off x="2084931" y="867504"/>
            <a:ext cx="9214493" cy="6245941"/>
          </a:xfrm>
          <a:prstGeom prst="rect">
            <a:avLst/>
          </a:prstGeom>
          <a:noFill/>
        </p:spPr>
        <p:txBody>
          <a:bodyPr wrap="square">
            <a:spAutoFit/>
          </a:bodyPr>
          <a:lstStyle/>
          <a:p>
            <a:pPr algn="just"/>
            <a:r>
              <a:rPr lang="en-IN" sz="3200" i="1" dirty="0">
                <a:latin typeface="Calibri" panose="020F0502020204030204" pitchFamily="34" charset="0"/>
                <a:ea typeface="Calibri" panose="020F0502020204030204" pitchFamily="34" charset="0"/>
                <a:cs typeface="Mangal" panose="02040503050203030202" pitchFamily="18" charset="0"/>
              </a:rPr>
              <a:t>To Build this software we used some tools ,those are –</a:t>
            </a:r>
          </a:p>
          <a:p>
            <a:pPr algn="just"/>
            <a:endParaRPr lang="en-IN" sz="2400" b="1"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buFont typeface="Wingdings" panose="05000000000000000000" pitchFamily="2" charset="2"/>
              <a:buChar char="Ø"/>
            </a:pPr>
            <a:r>
              <a:rPr lang="en-IN" sz="3200" b="1" dirty="0">
                <a:effectLst/>
                <a:latin typeface="Calibri" panose="020F0502020204030204" pitchFamily="34" charset="0"/>
                <a:ea typeface="Calibri" panose="020F0502020204030204" pitchFamily="34" charset="0"/>
                <a:cs typeface="Mangal" panose="02040503050203030202" pitchFamily="18" charset="0"/>
              </a:rPr>
              <a:t>Front-end Tools and Technologies</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buFont typeface="Wingdings" panose="05000000000000000000" pitchFamily="2" charset="2"/>
              <a:buChar char="q"/>
            </a:pPr>
            <a:r>
              <a:rPr lang="en-IN" sz="2800" i="1" dirty="0">
                <a:effectLst/>
                <a:latin typeface="Calibri" panose="020F0502020204030204" pitchFamily="34" charset="0"/>
                <a:ea typeface="Calibri" panose="020F0502020204030204" pitchFamily="34" charset="0"/>
                <a:cs typeface="Mangal" panose="02040503050203030202" pitchFamily="18" charset="0"/>
              </a:rPr>
              <a:t>Sublime Text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buFont typeface="Wingdings" panose="05000000000000000000" pitchFamily="2" charset="2"/>
              <a:buChar char="q"/>
            </a:pPr>
            <a:r>
              <a:rPr lang="en-IN" sz="2800" i="1" dirty="0">
                <a:effectLst/>
                <a:latin typeface="Calibri" panose="020F0502020204030204" pitchFamily="34" charset="0"/>
                <a:ea typeface="Calibri" panose="020F0502020204030204" pitchFamily="34" charset="0"/>
                <a:cs typeface="Mangal" panose="02040503050203030202" pitchFamily="18" charset="0"/>
              </a:rPr>
              <a:t>HTML</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buFont typeface="Wingdings" panose="05000000000000000000" pitchFamily="2" charset="2"/>
              <a:buChar char="q"/>
            </a:pPr>
            <a:r>
              <a:rPr lang="en-IN" sz="2800" i="1" dirty="0">
                <a:effectLst/>
                <a:latin typeface="Calibri" panose="020F0502020204030204" pitchFamily="34" charset="0"/>
                <a:ea typeface="Calibri" panose="020F0502020204030204" pitchFamily="34" charset="0"/>
                <a:cs typeface="Mangal" panose="02040503050203030202" pitchFamily="18" charset="0"/>
              </a:rPr>
              <a:t>CSS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buFont typeface="Wingdings" panose="05000000000000000000" pitchFamily="2" charset="2"/>
              <a:buChar char="q"/>
            </a:pPr>
            <a:r>
              <a:rPr lang="en-IN" sz="2800" i="1" dirty="0">
                <a:effectLst/>
                <a:latin typeface="Calibri" panose="020F0502020204030204" pitchFamily="34" charset="0"/>
                <a:ea typeface="Calibri" panose="020F0502020204030204" pitchFamily="34" charset="0"/>
                <a:cs typeface="Mangal" panose="02040503050203030202" pitchFamily="18" charset="0"/>
              </a:rPr>
              <a:t> JavaScript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buFont typeface="Wingdings" panose="05000000000000000000" pitchFamily="2" charset="2"/>
              <a:buChar char="q"/>
            </a:pPr>
            <a:r>
              <a:rPr lang="en-IN" sz="2800" i="1" dirty="0">
                <a:effectLst/>
                <a:latin typeface="Calibri" panose="020F0502020204030204" pitchFamily="34" charset="0"/>
                <a:ea typeface="Calibri" panose="020F0502020204030204" pitchFamily="34" charset="0"/>
                <a:cs typeface="Mangal" panose="02040503050203030202" pitchFamily="18" charset="0"/>
              </a:rPr>
              <a:t>PHP</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buFont typeface="Wingdings" panose="05000000000000000000" pitchFamily="2" charset="2"/>
              <a:buChar char="Ø"/>
            </a:pPr>
            <a:r>
              <a:rPr lang="en-IN" sz="3200" b="1" dirty="0">
                <a:effectLst/>
                <a:latin typeface="Calibri" panose="020F0502020204030204" pitchFamily="34" charset="0"/>
                <a:ea typeface="Calibri" panose="020F0502020204030204" pitchFamily="34" charset="0"/>
                <a:cs typeface="Mangal" panose="02040503050203030202" pitchFamily="18" charset="0"/>
              </a:rPr>
              <a:t>Back-end Tools and Technologies</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07000"/>
              </a:lnSpc>
              <a:buFont typeface="Wingdings" panose="05000000000000000000" pitchFamily="2" charset="2"/>
              <a:buChar char="q"/>
            </a:pPr>
            <a:r>
              <a:rPr lang="en-IN" sz="2400" i="1" dirty="0">
                <a:effectLst/>
                <a:latin typeface="Calibri" panose="020F0502020204030204" pitchFamily="34" charset="0"/>
                <a:ea typeface="Calibri" panose="020F0502020204030204" pitchFamily="34" charset="0"/>
                <a:cs typeface="Mangal" panose="02040503050203030202" pitchFamily="18" charset="0"/>
              </a:rPr>
              <a:t>My SQL &amp; XAMPP server</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buFont typeface="Wingdings" panose="05000000000000000000" pitchFamily="2" charset="2"/>
              <a:buChar char="Ø"/>
            </a:pPr>
            <a:r>
              <a:rPr lang="en-IN" sz="3200" b="1" dirty="0">
                <a:effectLst/>
                <a:latin typeface="Calibri" panose="020F0502020204030204" pitchFamily="34" charset="0"/>
                <a:ea typeface="Calibri" panose="020F0502020204030204" pitchFamily="34" charset="0"/>
                <a:cs typeface="Mangal" panose="02040503050203030202" pitchFamily="18" charset="0"/>
              </a:rPr>
              <a:t>Other Tools and Technologies</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07000"/>
              </a:lnSpc>
              <a:buFont typeface="Wingdings" panose="05000000000000000000" pitchFamily="2" charset="2"/>
              <a:buChar char="q"/>
            </a:pPr>
            <a:r>
              <a:rPr lang="en-IN" sz="2400" i="1" dirty="0">
                <a:effectLst/>
                <a:latin typeface="Calibri" panose="020F0502020204030204" pitchFamily="34" charset="0"/>
                <a:ea typeface="Calibri" panose="020F0502020204030204" pitchFamily="34" charset="0"/>
                <a:cs typeface="Mangal" panose="02040503050203030202" pitchFamily="18" charset="0"/>
              </a:rPr>
              <a:t>Microsoft word 2016 (for documentation)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4000" dirty="0"/>
          </a:p>
        </p:txBody>
      </p:sp>
    </p:spTree>
    <p:extLst>
      <p:ext uri="{BB962C8B-B14F-4D97-AF65-F5344CB8AC3E}">
        <p14:creationId xmlns:p14="http://schemas.microsoft.com/office/powerpoint/2010/main" val="164114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3276707" y="90057"/>
            <a:ext cx="6509973"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rPr>
              <a:t>Hardware Requirement</a:t>
            </a:r>
          </a:p>
        </p:txBody>
      </p:sp>
      <p:sp>
        <p:nvSpPr>
          <p:cNvPr id="5" name="TextBox 4">
            <a:extLst>
              <a:ext uri="{FF2B5EF4-FFF2-40B4-BE49-F238E27FC236}">
                <a16:creationId xmlns:a16="http://schemas.microsoft.com/office/drawing/2014/main" id="{24A421B3-B5EF-0726-9252-351C94F9D6F7}"/>
              </a:ext>
            </a:extLst>
          </p:cNvPr>
          <p:cNvSpPr txBox="1"/>
          <p:nvPr/>
        </p:nvSpPr>
        <p:spPr>
          <a:xfrm>
            <a:off x="2661821" y="2228671"/>
            <a:ext cx="7739743" cy="1200329"/>
          </a:xfrm>
          <a:prstGeom prst="rect">
            <a:avLst/>
          </a:prstGeom>
          <a:noFill/>
        </p:spPr>
        <p:txBody>
          <a:bodyPr wrap="square">
            <a:spAutoFit/>
          </a:bodyPr>
          <a:lstStyle/>
          <a:p>
            <a:pPr algn="just"/>
            <a:r>
              <a:rPr lang="en-IN" sz="2400" i="1" dirty="0">
                <a:latin typeface="Calibri" panose="020F0502020204030204" pitchFamily="34" charset="0"/>
                <a:ea typeface="Calibri" panose="020F0502020204030204" pitchFamily="34" charset="0"/>
                <a:cs typeface="Mangal" panose="02040503050203030202" pitchFamily="18" charset="0"/>
              </a:rPr>
              <a:t>      C</a:t>
            </a:r>
            <a:r>
              <a:rPr lang="en-IN" sz="2400" i="1" dirty="0">
                <a:effectLst/>
                <a:latin typeface="Calibri" panose="020F0502020204030204" pitchFamily="34" charset="0"/>
                <a:ea typeface="Calibri" panose="020F0502020204030204" pitchFamily="34" charset="0"/>
                <a:cs typeface="Mangal" panose="02040503050203030202" pitchFamily="18" charset="0"/>
              </a:rPr>
              <a:t>omputers equipped with a Pentium 4 processor or higher, the computer must have approximately 800MB of free hard drive space and 4GB of RAM. </a:t>
            </a:r>
            <a:endParaRPr lang="en-IN" sz="3200" dirty="0"/>
          </a:p>
        </p:txBody>
      </p:sp>
    </p:spTree>
    <p:extLst>
      <p:ext uri="{BB962C8B-B14F-4D97-AF65-F5344CB8AC3E}">
        <p14:creationId xmlns:p14="http://schemas.microsoft.com/office/powerpoint/2010/main" val="295629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3966528" y="119921"/>
            <a:ext cx="4258943"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lang="en-IN" sz="3600" u="sng" dirty="0">
                <a:ln w="0"/>
                <a:solidFill>
                  <a:srgbClr val="4472C4"/>
                </a:solidFill>
                <a:effectLst>
                  <a:outerShdw blurRad="38100" dist="25400" dir="5400000" algn="ctr" rotWithShape="0">
                    <a:srgbClr val="6E747A">
                      <a:alpha val="43000"/>
                    </a:srgbClr>
                  </a:outerShdw>
                </a:effectLst>
                <a:latin typeface="Algerian" panose="04020705040A02060702" pitchFamily="82" charset="0"/>
                <a:ea typeface="Calibri" panose="020F0502020204030204" pitchFamily="34" charset="0"/>
                <a:cs typeface="Mangal" panose="02040503050203030202" pitchFamily="18" charset="0"/>
              </a:rPr>
              <a:t>Implementation</a:t>
            </a:r>
            <a:endPar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658455A-0669-30A7-9482-A59789E0AD7D}"/>
              </a:ext>
            </a:extLst>
          </p:cNvPr>
          <p:cNvPicPr>
            <a:picLocks noChangeAspect="1"/>
          </p:cNvPicPr>
          <p:nvPr/>
        </p:nvPicPr>
        <p:blipFill rotWithShape="1">
          <a:blip r:embed="rId2">
            <a:extLst>
              <a:ext uri="{28A0092B-C50C-407E-A947-70E740481C1C}">
                <a14:useLocalDpi xmlns:a14="http://schemas.microsoft.com/office/drawing/2010/main" val="0"/>
              </a:ext>
            </a:extLst>
          </a:blip>
          <a:srcRect t="5075"/>
          <a:stretch/>
        </p:blipFill>
        <p:spPr>
          <a:xfrm>
            <a:off x="1387170" y="1017813"/>
            <a:ext cx="4515735" cy="2411187"/>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7EA88032-5F30-D468-A5C9-9997A971459D}"/>
              </a:ext>
            </a:extLst>
          </p:cNvPr>
          <p:cNvPicPr>
            <a:picLocks noChangeAspect="1"/>
          </p:cNvPicPr>
          <p:nvPr/>
        </p:nvPicPr>
        <p:blipFill rotWithShape="1">
          <a:blip r:embed="rId3">
            <a:extLst>
              <a:ext uri="{28A0092B-C50C-407E-A947-70E740481C1C}">
                <a14:useLocalDpi xmlns:a14="http://schemas.microsoft.com/office/drawing/2010/main" val="0"/>
              </a:ext>
            </a:extLst>
          </a:blip>
          <a:srcRect t="9581"/>
          <a:stretch/>
        </p:blipFill>
        <p:spPr>
          <a:xfrm>
            <a:off x="7346700" y="1017812"/>
            <a:ext cx="4740760" cy="2411187"/>
          </a:xfrm>
          <a:prstGeom prst="rect">
            <a:avLst/>
          </a:prstGeom>
        </p:spPr>
      </p:pic>
      <p:cxnSp>
        <p:nvCxnSpPr>
          <p:cNvPr id="26" name="Straight Arrow Connector 25">
            <a:extLst>
              <a:ext uri="{FF2B5EF4-FFF2-40B4-BE49-F238E27FC236}">
                <a16:creationId xmlns:a16="http://schemas.microsoft.com/office/drawing/2014/main" id="{C2872B91-72E5-2BDD-447B-F274AE42C074}"/>
              </a:ext>
            </a:extLst>
          </p:cNvPr>
          <p:cNvCxnSpPr>
            <a:stCxn id="3" idx="3"/>
            <a:endCxn id="24" idx="1"/>
          </p:cNvCxnSpPr>
          <p:nvPr/>
        </p:nvCxnSpPr>
        <p:spPr>
          <a:xfrm flipV="1">
            <a:off x="5902905" y="2223406"/>
            <a:ext cx="144379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8" name="Picture 27" descr="A screenshot of a computer&#10;&#10;Description automatically generated">
            <a:extLst>
              <a:ext uri="{FF2B5EF4-FFF2-40B4-BE49-F238E27FC236}">
                <a16:creationId xmlns:a16="http://schemas.microsoft.com/office/drawing/2014/main" id="{1F4FCB0E-8CF6-ADC3-AC3E-950ED6DD1054}"/>
              </a:ext>
            </a:extLst>
          </p:cNvPr>
          <p:cNvPicPr>
            <a:picLocks noChangeAspect="1"/>
          </p:cNvPicPr>
          <p:nvPr/>
        </p:nvPicPr>
        <p:blipFill rotWithShape="1">
          <a:blip r:embed="rId4">
            <a:extLst>
              <a:ext uri="{28A0092B-C50C-407E-A947-70E740481C1C}">
                <a14:useLocalDpi xmlns:a14="http://schemas.microsoft.com/office/drawing/2010/main" val="0"/>
              </a:ext>
            </a:extLst>
          </a:blip>
          <a:srcRect t="4803"/>
          <a:stretch/>
        </p:blipFill>
        <p:spPr>
          <a:xfrm>
            <a:off x="1386012" y="4326892"/>
            <a:ext cx="4502814" cy="2411187"/>
          </a:xfrm>
          <a:prstGeom prst="rect">
            <a:avLst/>
          </a:prstGeom>
        </p:spPr>
      </p:pic>
      <p:cxnSp>
        <p:nvCxnSpPr>
          <p:cNvPr id="32" name="Connector: Elbow 31">
            <a:extLst>
              <a:ext uri="{FF2B5EF4-FFF2-40B4-BE49-F238E27FC236}">
                <a16:creationId xmlns:a16="http://schemas.microsoft.com/office/drawing/2014/main" id="{0A7DE8AF-18D1-3155-5EC2-F4964C55EC57}"/>
              </a:ext>
            </a:extLst>
          </p:cNvPr>
          <p:cNvCxnSpPr>
            <a:stCxn id="24" idx="2"/>
            <a:endCxn id="28" idx="0"/>
          </p:cNvCxnSpPr>
          <p:nvPr/>
        </p:nvCxnSpPr>
        <p:spPr>
          <a:xfrm rot="5400000">
            <a:off x="6228304" y="838115"/>
            <a:ext cx="897893" cy="60796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34" name="Picture 33" descr="A screenshot of a computer&#10;&#10;Description automatically generated">
            <a:extLst>
              <a:ext uri="{FF2B5EF4-FFF2-40B4-BE49-F238E27FC236}">
                <a16:creationId xmlns:a16="http://schemas.microsoft.com/office/drawing/2014/main" id="{F2CFBB11-64FD-FC7E-AC8D-14743B0AF848}"/>
              </a:ext>
            </a:extLst>
          </p:cNvPr>
          <p:cNvPicPr>
            <a:picLocks noChangeAspect="1"/>
          </p:cNvPicPr>
          <p:nvPr/>
        </p:nvPicPr>
        <p:blipFill rotWithShape="1">
          <a:blip r:embed="rId5">
            <a:extLst>
              <a:ext uri="{28A0092B-C50C-407E-A947-70E740481C1C}">
                <a14:useLocalDpi xmlns:a14="http://schemas.microsoft.com/office/drawing/2010/main" val="0"/>
              </a:ext>
            </a:extLst>
          </a:blip>
          <a:srcRect t="4286"/>
          <a:stretch/>
        </p:blipFill>
        <p:spPr>
          <a:xfrm>
            <a:off x="7346700" y="4258857"/>
            <a:ext cx="4731223" cy="2547257"/>
          </a:xfrm>
          <a:prstGeom prst="rect">
            <a:avLst/>
          </a:prstGeom>
        </p:spPr>
      </p:pic>
      <p:cxnSp>
        <p:nvCxnSpPr>
          <p:cNvPr id="36" name="Straight Arrow Connector 35">
            <a:extLst>
              <a:ext uri="{FF2B5EF4-FFF2-40B4-BE49-F238E27FC236}">
                <a16:creationId xmlns:a16="http://schemas.microsoft.com/office/drawing/2014/main" id="{AE9975C1-46A3-6C38-36C9-5FBEA60ED105}"/>
              </a:ext>
            </a:extLst>
          </p:cNvPr>
          <p:cNvCxnSpPr>
            <a:stCxn id="28" idx="3"/>
            <a:endCxn id="34" idx="1"/>
          </p:cNvCxnSpPr>
          <p:nvPr/>
        </p:nvCxnSpPr>
        <p:spPr>
          <a:xfrm>
            <a:off x="5888826" y="5532486"/>
            <a:ext cx="14578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855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3048762" y="0"/>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lang="en-IN" sz="3600" u="sng" dirty="0">
                <a:ln w="0"/>
                <a:solidFill>
                  <a:srgbClr val="4472C4"/>
                </a:solidFill>
                <a:effectLst>
                  <a:outerShdw blurRad="38100" dist="25400" dir="5400000" algn="ctr" rotWithShape="0">
                    <a:srgbClr val="6E747A">
                      <a:alpha val="43000"/>
                    </a:srgbClr>
                  </a:outerShdw>
                </a:effectLst>
                <a:latin typeface="Algerian" panose="04020705040A02060702" pitchFamily="82" charset="0"/>
                <a:ea typeface="Calibri" panose="020F0502020204030204" pitchFamily="34" charset="0"/>
                <a:cs typeface="Mangal" panose="02040503050203030202" pitchFamily="18" charset="0"/>
              </a:rPr>
              <a:t>Implementation</a:t>
            </a:r>
            <a:endPar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endParaRPr>
          </a:p>
        </p:txBody>
      </p:sp>
      <p:pic>
        <p:nvPicPr>
          <p:cNvPr id="3" name="Picture 2" descr="A screenshot of a computer&#10;&#10;Description automatically generated">
            <a:extLst>
              <a:ext uri="{FF2B5EF4-FFF2-40B4-BE49-F238E27FC236}">
                <a16:creationId xmlns:a16="http://schemas.microsoft.com/office/drawing/2014/main" id="{0D46D2B2-44FF-9B32-0BF3-2E2155A9A96B}"/>
              </a:ext>
            </a:extLst>
          </p:cNvPr>
          <p:cNvPicPr>
            <a:picLocks noChangeAspect="1"/>
          </p:cNvPicPr>
          <p:nvPr/>
        </p:nvPicPr>
        <p:blipFill rotWithShape="1">
          <a:blip r:embed="rId2">
            <a:extLst>
              <a:ext uri="{28A0092B-C50C-407E-A947-70E740481C1C}">
                <a14:useLocalDpi xmlns:a14="http://schemas.microsoft.com/office/drawing/2010/main" val="0"/>
              </a:ext>
            </a:extLst>
          </a:blip>
          <a:srcRect t="4061"/>
          <a:stretch/>
        </p:blipFill>
        <p:spPr>
          <a:xfrm>
            <a:off x="1567542" y="1208314"/>
            <a:ext cx="4276367" cy="230777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7CB78D1-8F0B-AC73-030E-0D255D0B8055}"/>
              </a:ext>
            </a:extLst>
          </p:cNvPr>
          <p:cNvPicPr>
            <a:picLocks noChangeAspect="1"/>
          </p:cNvPicPr>
          <p:nvPr/>
        </p:nvPicPr>
        <p:blipFill rotWithShape="1">
          <a:blip r:embed="rId3">
            <a:extLst>
              <a:ext uri="{28A0092B-C50C-407E-A947-70E740481C1C}">
                <a14:useLocalDpi xmlns:a14="http://schemas.microsoft.com/office/drawing/2010/main" val="0"/>
              </a:ext>
            </a:extLst>
          </a:blip>
          <a:srcRect t="3501"/>
          <a:stretch/>
        </p:blipFill>
        <p:spPr>
          <a:xfrm>
            <a:off x="7320486" y="1208314"/>
            <a:ext cx="4276368" cy="230610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C991843-3840-46E1-4B4A-0EF172D725F8}"/>
              </a:ext>
            </a:extLst>
          </p:cNvPr>
          <p:cNvPicPr>
            <a:picLocks noChangeAspect="1"/>
          </p:cNvPicPr>
          <p:nvPr/>
        </p:nvPicPr>
        <p:blipFill rotWithShape="1">
          <a:blip r:embed="rId4">
            <a:extLst>
              <a:ext uri="{28A0092B-C50C-407E-A947-70E740481C1C}">
                <a14:useLocalDpi xmlns:a14="http://schemas.microsoft.com/office/drawing/2010/main" val="0"/>
              </a:ext>
            </a:extLst>
          </a:blip>
          <a:srcRect t="2285"/>
          <a:stretch/>
        </p:blipFill>
        <p:spPr>
          <a:xfrm>
            <a:off x="1567543" y="4213333"/>
            <a:ext cx="4276366" cy="235050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2EBA4FB-DAF7-49B2-399E-353794E9263B}"/>
              </a:ext>
            </a:extLst>
          </p:cNvPr>
          <p:cNvPicPr>
            <a:picLocks noChangeAspect="1"/>
          </p:cNvPicPr>
          <p:nvPr/>
        </p:nvPicPr>
        <p:blipFill rotWithShape="1">
          <a:blip r:embed="rId5">
            <a:extLst>
              <a:ext uri="{28A0092B-C50C-407E-A947-70E740481C1C}">
                <a14:useLocalDpi xmlns:a14="http://schemas.microsoft.com/office/drawing/2010/main" val="0"/>
              </a:ext>
            </a:extLst>
          </a:blip>
          <a:srcRect t="4822"/>
          <a:stretch/>
        </p:blipFill>
        <p:spPr>
          <a:xfrm>
            <a:off x="7237026" y="4170597"/>
            <a:ext cx="4451047" cy="2382977"/>
          </a:xfrm>
          <a:prstGeom prst="rect">
            <a:avLst/>
          </a:prstGeom>
        </p:spPr>
      </p:pic>
      <p:cxnSp>
        <p:nvCxnSpPr>
          <p:cNvPr id="12" name="Straight Arrow Connector 11">
            <a:extLst>
              <a:ext uri="{FF2B5EF4-FFF2-40B4-BE49-F238E27FC236}">
                <a16:creationId xmlns:a16="http://schemas.microsoft.com/office/drawing/2014/main" id="{72495AF7-869C-ADFE-A3B7-D59F327CFB2B}"/>
              </a:ext>
            </a:extLst>
          </p:cNvPr>
          <p:cNvCxnSpPr>
            <a:stCxn id="3" idx="3"/>
            <a:endCxn id="5" idx="1"/>
          </p:cNvCxnSpPr>
          <p:nvPr/>
        </p:nvCxnSpPr>
        <p:spPr>
          <a:xfrm flipV="1">
            <a:off x="5843909" y="2361365"/>
            <a:ext cx="1476577" cy="8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5ED6F12-087C-CD42-6F94-82492E32E3F4}"/>
              </a:ext>
            </a:extLst>
          </p:cNvPr>
          <p:cNvCxnSpPr>
            <a:cxnSpLocks/>
            <a:stCxn id="7" idx="3"/>
            <a:endCxn id="10" idx="1"/>
          </p:cNvCxnSpPr>
          <p:nvPr/>
        </p:nvCxnSpPr>
        <p:spPr>
          <a:xfrm flipV="1">
            <a:off x="5843909" y="5362086"/>
            <a:ext cx="1393117" cy="265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or: Elbow 18">
            <a:extLst>
              <a:ext uri="{FF2B5EF4-FFF2-40B4-BE49-F238E27FC236}">
                <a16:creationId xmlns:a16="http://schemas.microsoft.com/office/drawing/2014/main" id="{34E73121-5B28-C2F5-63E3-918270E4730F}"/>
              </a:ext>
            </a:extLst>
          </p:cNvPr>
          <p:cNvCxnSpPr>
            <a:stCxn id="5" idx="2"/>
            <a:endCxn id="7" idx="0"/>
          </p:cNvCxnSpPr>
          <p:nvPr/>
        </p:nvCxnSpPr>
        <p:spPr>
          <a:xfrm rot="5400000">
            <a:off x="6232739" y="987402"/>
            <a:ext cx="698918" cy="575294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93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3048762" y="141515"/>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lang="en-IN" sz="3600" u="sng" dirty="0">
                <a:ln w="0"/>
                <a:solidFill>
                  <a:srgbClr val="4472C4"/>
                </a:solidFill>
                <a:effectLst>
                  <a:outerShdw blurRad="38100" dist="25400" dir="5400000" algn="ctr" rotWithShape="0">
                    <a:srgbClr val="6E747A">
                      <a:alpha val="43000"/>
                    </a:srgbClr>
                  </a:outerShdw>
                </a:effectLst>
                <a:latin typeface="Algerian" panose="04020705040A02060702" pitchFamily="82" charset="0"/>
                <a:ea typeface="Calibri" panose="020F0502020204030204" pitchFamily="34" charset="0"/>
                <a:cs typeface="Mangal" panose="02040503050203030202" pitchFamily="18" charset="0"/>
              </a:rPr>
              <a:t>Conclusion</a:t>
            </a:r>
            <a:endPar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674FB554-2C55-1079-AC66-52FC2382D546}"/>
              </a:ext>
            </a:extLst>
          </p:cNvPr>
          <p:cNvSpPr txBox="1"/>
          <p:nvPr/>
        </p:nvSpPr>
        <p:spPr>
          <a:xfrm>
            <a:off x="2144486" y="1524000"/>
            <a:ext cx="8752114" cy="4401205"/>
          </a:xfrm>
          <a:prstGeom prst="rect">
            <a:avLst/>
          </a:prstGeom>
          <a:noFill/>
        </p:spPr>
        <p:txBody>
          <a:bodyPr wrap="square" rtlCol="0">
            <a:spAutoFit/>
          </a:bodyPr>
          <a:lstStyle/>
          <a:p>
            <a:pPr algn="just"/>
            <a:r>
              <a:rPr lang="en-IN" sz="2800" dirty="0">
                <a:effectLst/>
                <a:latin typeface="Calibri" panose="020F0502020204030204" pitchFamily="34" charset="0"/>
                <a:ea typeface="Calibri" panose="020F0502020204030204" pitchFamily="34" charset="0"/>
                <a:cs typeface="Mangal" panose="02040503050203030202" pitchFamily="18" charset="0"/>
              </a:rPr>
              <a:t>              </a:t>
            </a:r>
            <a:r>
              <a:rPr lang="en-IN" sz="2800" i="1" dirty="0">
                <a:effectLst/>
                <a:latin typeface="Calibri" panose="020F0502020204030204" pitchFamily="34" charset="0"/>
                <a:ea typeface="Calibri" panose="020F0502020204030204" pitchFamily="34" charset="0"/>
                <a:cs typeface="Mangal" panose="02040503050203030202" pitchFamily="18" charset="0"/>
              </a:rPr>
              <a:t>The Medicines Automation System will enhance medication management, improve patient safety, and streamline medication dispensing and administration in healthcare facilities. The system shall provide user management, patient management, medication management, prescription management, dispensing management, alerts and warnings, reporting and analytics functionalities. The system shall also comply with security, performance, availability, usability, compatibility, and regulatory constraints.</a:t>
            </a:r>
            <a:endParaRPr lang="en-IN" sz="2400" dirty="0"/>
          </a:p>
        </p:txBody>
      </p:sp>
    </p:spTree>
    <p:extLst>
      <p:ext uri="{BB962C8B-B14F-4D97-AF65-F5344CB8AC3E}">
        <p14:creationId xmlns:p14="http://schemas.microsoft.com/office/powerpoint/2010/main" val="181301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3048762" y="250372"/>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lang="en-IN" sz="3600" u="sng" dirty="0">
                <a:ln w="0"/>
                <a:solidFill>
                  <a:srgbClr val="4472C4"/>
                </a:solidFill>
                <a:effectLst>
                  <a:outerShdw blurRad="38100" dist="25400" dir="5400000" algn="ctr" rotWithShape="0">
                    <a:srgbClr val="6E747A">
                      <a:alpha val="43000"/>
                    </a:srgbClr>
                  </a:outerShdw>
                </a:effectLst>
                <a:latin typeface="Algerian" panose="04020705040A02060702" pitchFamily="82" charset="0"/>
                <a:ea typeface="Calibri" panose="020F0502020204030204" pitchFamily="34" charset="0"/>
                <a:cs typeface="Mangal" panose="02040503050203030202" pitchFamily="18" charset="0"/>
              </a:rPr>
              <a:t>Reference</a:t>
            </a:r>
            <a:endPar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674FB554-2C55-1079-AC66-52FC2382D546}"/>
              </a:ext>
            </a:extLst>
          </p:cNvPr>
          <p:cNvSpPr txBox="1"/>
          <p:nvPr/>
        </p:nvSpPr>
        <p:spPr>
          <a:xfrm>
            <a:off x="1904999" y="1785257"/>
            <a:ext cx="9416143" cy="865173"/>
          </a:xfrm>
          <a:prstGeom prst="rect">
            <a:avLst/>
          </a:prstGeom>
          <a:noFill/>
        </p:spPr>
        <p:txBody>
          <a:bodyPr wrap="square" rtlCol="0">
            <a:spAutoFit/>
          </a:bodyPr>
          <a:lstStyle/>
          <a:p>
            <a:pPr marL="342900" indent="-342900" algn="just">
              <a:lnSpc>
                <a:spcPct val="107000"/>
              </a:lnSpc>
              <a:spcAft>
                <a:spcPts val="800"/>
              </a:spcAft>
              <a:buFont typeface="Wingdings" panose="05000000000000000000" pitchFamily="2" charset="2"/>
              <a:buChar char="q"/>
            </a:pPr>
            <a:r>
              <a:rPr lang="en-IN" sz="2400" i="1" dirty="0">
                <a:effectLst/>
                <a:latin typeface="Calibri" panose="020F0502020204030204" pitchFamily="34" charset="0"/>
                <a:ea typeface="Calibri" panose="020F0502020204030204" pitchFamily="34" charset="0"/>
                <a:cs typeface="Mangal" panose="02040503050203030202" pitchFamily="18" charset="0"/>
              </a:rPr>
              <a:t>www.scribd.com/document/256044765/Medical-Shop-Automation-System#fullscreen&amp;from_embed</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02406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91FD8F-ACC2-6359-AFD1-C4D8C128DC34}"/>
              </a:ext>
            </a:extLst>
          </p:cNvPr>
          <p:cNvSpPr txBox="1"/>
          <p:nvPr/>
        </p:nvSpPr>
        <p:spPr>
          <a:xfrm>
            <a:off x="2798064" y="124444"/>
            <a:ext cx="5687568" cy="769441"/>
          </a:xfrm>
          <a:prstGeom prst="rect">
            <a:avLst/>
          </a:prstGeom>
          <a:noFill/>
        </p:spPr>
        <p:txBody>
          <a:bodyPr wrap="square" rtlCol="0">
            <a:spAutoFit/>
          </a:bodyPr>
          <a:lstStyle/>
          <a:p>
            <a:pPr algn="ctr"/>
            <a:r>
              <a:rPr lang="en-IN" sz="4400" u="sng" dirty="0">
                <a:ln w="0"/>
                <a:solidFill>
                  <a:srgbClr val="0070C0"/>
                </a:solidFill>
                <a:effectLst>
                  <a:outerShdw blurRad="38100" dist="25400" dir="5400000" algn="ctr" rotWithShape="0">
                    <a:srgbClr val="6E747A">
                      <a:alpha val="43000"/>
                    </a:srgbClr>
                  </a:outerShdw>
                </a:effectLst>
                <a:latin typeface="Algerian" panose="04020705040A02060702" pitchFamily="82" charset="0"/>
              </a:rPr>
              <a:t>Content</a:t>
            </a:r>
          </a:p>
        </p:txBody>
      </p:sp>
      <p:sp>
        <p:nvSpPr>
          <p:cNvPr id="3" name="TextBox 2">
            <a:extLst>
              <a:ext uri="{FF2B5EF4-FFF2-40B4-BE49-F238E27FC236}">
                <a16:creationId xmlns:a16="http://schemas.microsoft.com/office/drawing/2014/main" id="{4C7749B7-A5D9-BC21-6632-5277EF798639}"/>
              </a:ext>
            </a:extLst>
          </p:cNvPr>
          <p:cNvSpPr txBox="1"/>
          <p:nvPr/>
        </p:nvSpPr>
        <p:spPr>
          <a:xfrm>
            <a:off x="1828800" y="1289953"/>
            <a:ext cx="7626096" cy="4770537"/>
          </a:xfrm>
          <a:prstGeom prst="rect">
            <a:avLst/>
          </a:prstGeom>
          <a:noFill/>
        </p:spPr>
        <p:txBody>
          <a:bodyPr wrap="square" rtlCol="0">
            <a:spAutoFit/>
          </a:bodyPr>
          <a:lstStyle/>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1.Introduction</a:t>
            </a:r>
          </a:p>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2.Objective</a:t>
            </a:r>
          </a:p>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3.SRS </a:t>
            </a:r>
          </a:p>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4.DFD</a:t>
            </a:r>
          </a:p>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5.Tool and Technologies Requirements</a:t>
            </a:r>
          </a:p>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6.Hardware Requirement</a:t>
            </a:r>
          </a:p>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7.Implementation</a:t>
            </a:r>
          </a:p>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8.Conclusion</a:t>
            </a:r>
          </a:p>
          <a:p>
            <a:pPr algn="just">
              <a:tabLst>
                <a:tab pos="762000" algn="l"/>
              </a:tabLst>
            </a:pPr>
            <a:r>
              <a:rPr lang="en-IN" sz="32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rPr>
              <a:t>9.Reference</a:t>
            </a:r>
          </a:p>
          <a:p>
            <a:endParaRPr lang="en-IN" sz="1600" dirty="0"/>
          </a:p>
        </p:txBody>
      </p:sp>
    </p:spTree>
    <p:extLst>
      <p:ext uri="{BB962C8B-B14F-4D97-AF65-F5344CB8AC3E}">
        <p14:creationId xmlns:p14="http://schemas.microsoft.com/office/powerpoint/2010/main" val="23311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5F4DF7-4B1E-3A3B-4734-E87BECEE9578}"/>
              </a:ext>
            </a:extLst>
          </p:cNvPr>
          <p:cNvSpPr txBox="1"/>
          <p:nvPr/>
        </p:nvSpPr>
        <p:spPr>
          <a:xfrm>
            <a:off x="4217670" y="201389"/>
            <a:ext cx="322554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rPr>
              <a:t>Introduction</a:t>
            </a:r>
          </a:p>
        </p:txBody>
      </p:sp>
      <p:sp>
        <p:nvSpPr>
          <p:cNvPr id="6" name="TextBox 5">
            <a:extLst>
              <a:ext uri="{FF2B5EF4-FFF2-40B4-BE49-F238E27FC236}">
                <a16:creationId xmlns:a16="http://schemas.microsoft.com/office/drawing/2014/main" id="{3A4C6ADB-32DB-0B9C-7323-49DDD00E2FE7}"/>
              </a:ext>
            </a:extLst>
          </p:cNvPr>
          <p:cNvSpPr txBox="1"/>
          <p:nvPr/>
        </p:nvSpPr>
        <p:spPr>
          <a:xfrm>
            <a:off x="1572768" y="1335024"/>
            <a:ext cx="9381744" cy="4562856"/>
          </a:xfrm>
          <a:prstGeom prst="rect">
            <a:avLst/>
          </a:prstGeom>
          <a:noFill/>
        </p:spPr>
        <p:txBody>
          <a:bodyPr wrap="square" rtlCol="0">
            <a:spAutoFit/>
          </a:bodyPr>
          <a:lstStyle/>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              In today's medical industry, there is a growing emphasis on providing reliable and accurate services to customers and employees alike. Many leading medical shops are leveraging technology to offer a wider range of choices and better customer experiences. To achieve this, businesses are turning to computerized equipment and software to automate their existing manual systems. By doing so, they can store valuable data and information for longer periods and easily access and manipulate it as needed. The goal is to improve overall efficiency and provide a seamless experience for all parties involved. This "Medical Shop Automation System" project aims to provide similar features by managing and recording the activities of an entire medical shop with multiple facilities. This system is designed to streamline the management process and ensure that all operations are properly recorded and tracked.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i="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i="1" dirty="0">
                <a:effectLst/>
                <a:latin typeface="Calibri" panose="020F0502020204030204" pitchFamily="34" charset="0"/>
                <a:ea typeface="Calibri" panose="020F0502020204030204" pitchFamily="34" charset="0"/>
                <a:cs typeface="Mangal" panose="02040503050203030202" pitchFamily="18" charset="0"/>
              </a:rPr>
              <a:t>The Medicines Automation System is a software system that automates and streamlines medication dispensing, administration, and monitoring in healthcare facilities. The system will improve patient safety by reducing medication errors and enhancing medication management.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09896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FAD2A4-8CDB-FEE8-73C9-A9C3C1560CFF}"/>
              </a:ext>
            </a:extLst>
          </p:cNvPr>
          <p:cNvSpPr txBox="1"/>
          <p:nvPr/>
        </p:nvSpPr>
        <p:spPr>
          <a:xfrm>
            <a:off x="2910078" y="243763"/>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rPr>
              <a:t>Objective</a:t>
            </a:r>
          </a:p>
        </p:txBody>
      </p:sp>
      <p:sp>
        <p:nvSpPr>
          <p:cNvPr id="6" name="TextBox 5">
            <a:extLst>
              <a:ext uri="{FF2B5EF4-FFF2-40B4-BE49-F238E27FC236}">
                <a16:creationId xmlns:a16="http://schemas.microsoft.com/office/drawing/2014/main" id="{93D62FDF-5BBB-3B38-F121-8D975829A3FE}"/>
              </a:ext>
            </a:extLst>
          </p:cNvPr>
          <p:cNvSpPr txBox="1"/>
          <p:nvPr/>
        </p:nvSpPr>
        <p:spPr>
          <a:xfrm>
            <a:off x="1252728" y="1042416"/>
            <a:ext cx="10158984" cy="5646930"/>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The Medicines Automation System will manage medication dispensing, administration, and monitoring in healthcare facilities. The system will integrate with electronic health records (EHRs) and pharmacy information systems (PISs).</a:t>
            </a: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The main objectives behind the development of this project are as follows: </a:t>
            </a: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1) To assist the medical shopkeeper and wholesalers in capturing the effort spent on their respective working areas.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2) To keep track of purchased medicines and stock status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3) To provide computerized sale and generate bill for a particular sale.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4) To keep and manage transaction from suppliers.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5) To maintain the payment system for supplier.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6) To store the details of medicines category wise</a:t>
            </a:r>
            <a:r>
              <a:rPr lang="en-IN" sz="1800" dirty="0">
                <a:effectLst/>
                <a:latin typeface="Calibri" panose="020F0502020204030204" pitchFamily="34" charset="0"/>
                <a:ea typeface="Calibri" panose="020F0502020204030204" pitchFamily="34" charset="0"/>
                <a:cs typeface="Mangal" panose="02040503050203030202" pitchFamily="18" charset="0"/>
              </a:rPr>
              <a:t>.</a:t>
            </a: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7) To search a medicine in stock.</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8) To generate report of sale between two dates.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i="1" dirty="0">
                <a:effectLst/>
                <a:latin typeface="Calibri" panose="020F0502020204030204" pitchFamily="34" charset="0"/>
                <a:ea typeface="Calibri" panose="020F0502020204030204" pitchFamily="34" charset="0"/>
                <a:cs typeface="Mangal" panose="02040503050203030202" pitchFamily="18" charset="0"/>
              </a:rPr>
              <a:t>9) To generate the reports from various transaction table as per query.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5258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FAD2A4-8CDB-FEE8-73C9-A9C3C1560CFF}"/>
              </a:ext>
            </a:extLst>
          </p:cNvPr>
          <p:cNvSpPr txBox="1"/>
          <p:nvPr/>
        </p:nvSpPr>
        <p:spPr>
          <a:xfrm>
            <a:off x="2910078" y="243763"/>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lang="en-IN" sz="3600" u="sng" dirty="0">
                <a:ln w="0"/>
                <a:solidFill>
                  <a:srgbClr val="4472C4"/>
                </a:solidFill>
                <a:effectLst>
                  <a:outerShdw blurRad="38100" dist="25400" dir="5400000" algn="ctr" rotWithShape="0">
                    <a:srgbClr val="6E747A">
                      <a:alpha val="43000"/>
                    </a:srgbClr>
                  </a:outerShdw>
                </a:effectLst>
                <a:latin typeface="Algerian" panose="04020705040A02060702" pitchFamily="82" charset="0"/>
                <a:ea typeface="Calibri" panose="020F0502020204030204" pitchFamily="34" charset="0"/>
                <a:cs typeface="Mangal" panose="02040503050203030202" pitchFamily="18" charset="0"/>
              </a:rPr>
              <a:t>SRS</a:t>
            </a:r>
            <a:endPar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92EBA4EF-333F-B45A-12E1-640B8CEE1E90}"/>
              </a:ext>
            </a:extLst>
          </p:cNvPr>
          <p:cNvSpPr txBox="1"/>
          <p:nvPr/>
        </p:nvSpPr>
        <p:spPr>
          <a:xfrm>
            <a:off x="1104355" y="1163404"/>
            <a:ext cx="10330434" cy="1200329"/>
          </a:xfrm>
          <a:prstGeom prst="rect">
            <a:avLst/>
          </a:prstGeom>
          <a:noFill/>
        </p:spPr>
        <p:txBody>
          <a:bodyPr wrap="square">
            <a:spAutoFit/>
          </a:bodyPr>
          <a:lstStyle/>
          <a:p>
            <a:pPr algn="just"/>
            <a:r>
              <a:rPr lang="en-IN" sz="2000" i="1" dirty="0">
                <a:effectLst/>
                <a:latin typeface="Calibri" panose="020F0502020204030204" pitchFamily="34" charset="0"/>
                <a:ea typeface="Calibri" panose="020F0502020204030204" pitchFamily="34" charset="0"/>
                <a:cs typeface="Mangal" panose="02040503050203030202" pitchFamily="18" charset="0"/>
              </a:rPr>
              <a:t>       </a:t>
            </a:r>
            <a:r>
              <a:rPr lang="en-IN" sz="2400" i="1" dirty="0">
                <a:effectLst/>
                <a:latin typeface="Calibri" panose="020F0502020204030204" pitchFamily="34" charset="0"/>
                <a:ea typeface="Calibri" panose="020F0502020204030204" pitchFamily="34" charset="0"/>
                <a:cs typeface="Mangal" panose="02040503050203030202" pitchFamily="18" charset="0"/>
              </a:rPr>
              <a:t>This Software Requirements Specification (SRS) document is to outline the functional and non-functional requirements for the Medicines Automation System.</a:t>
            </a:r>
            <a:endParaRPr lang="en-IN" sz="2000" dirty="0"/>
          </a:p>
        </p:txBody>
      </p:sp>
      <p:sp>
        <p:nvSpPr>
          <p:cNvPr id="6" name="TextBox 5">
            <a:extLst>
              <a:ext uri="{FF2B5EF4-FFF2-40B4-BE49-F238E27FC236}">
                <a16:creationId xmlns:a16="http://schemas.microsoft.com/office/drawing/2014/main" id="{F2C57A73-EE79-5EF6-9BE4-4CF32B9AD112}"/>
              </a:ext>
            </a:extLst>
          </p:cNvPr>
          <p:cNvSpPr txBox="1"/>
          <p:nvPr/>
        </p:nvSpPr>
        <p:spPr>
          <a:xfrm>
            <a:off x="1911966" y="2295927"/>
            <a:ext cx="6094476" cy="523220"/>
          </a:xfrm>
          <a:prstGeom prst="rect">
            <a:avLst/>
          </a:prstGeom>
          <a:noFill/>
        </p:spPr>
        <p:txBody>
          <a:bodyPr wrap="square">
            <a:spAutoFit/>
          </a:bodyPr>
          <a:lstStyle/>
          <a:p>
            <a:r>
              <a:rPr lang="en-IN" sz="2800" b="1" u="sng" dirty="0">
                <a:latin typeface="Calibri" panose="020F0502020204030204" pitchFamily="34" charset="0"/>
                <a:ea typeface="Calibri" panose="020F0502020204030204" pitchFamily="34" charset="0"/>
                <a:cs typeface="Mangal" panose="02040503050203030202" pitchFamily="18" charset="0"/>
              </a:rPr>
              <a:t>For Functional requirement we used - </a:t>
            </a:r>
            <a:endParaRPr lang="en-IN" sz="2800" u="sng" dirty="0"/>
          </a:p>
        </p:txBody>
      </p:sp>
      <p:sp>
        <p:nvSpPr>
          <p:cNvPr id="4" name="TextBox 3">
            <a:extLst>
              <a:ext uri="{FF2B5EF4-FFF2-40B4-BE49-F238E27FC236}">
                <a16:creationId xmlns:a16="http://schemas.microsoft.com/office/drawing/2014/main" id="{15DE18BB-80DA-C088-3220-1C1C022BE42A}"/>
              </a:ext>
            </a:extLst>
          </p:cNvPr>
          <p:cNvSpPr txBox="1"/>
          <p:nvPr/>
        </p:nvSpPr>
        <p:spPr>
          <a:xfrm>
            <a:off x="1911966" y="2819147"/>
            <a:ext cx="5301344" cy="3765133"/>
          </a:xfrm>
          <a:prstGeom prst="rect">
            <a:avLst/>
          </a:prstGeom>
          <a:noFill/>
        </p:spPr>
        <p:txBody>
          <a:bodyPr wrap="square">
            <a:spAutoFit/>
          </a:bodyPr>
          <a:lstStyle/>
          <a:p>
            <a:pPr marL="342900" indent="-342900" algn="just">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Inventory Management</a:t>
            </a:r>
            <a:r>
              <a:rPr lang="en-IN" sz="2400" b="1" i="1" dirty="0">
                <a:latin typeface="Calibri" panose="020F0502020204030204" pitchFamily="34" charset="0"/>
                <a:ea typeface="Calibri" panose="020F0502020204030204" pitchFamily="34" charset="0"/>
                <a:cs typeface="Mangal" panose="02040503050203030202" pitchFamily="18" charset="0"/>
              </a:rPr>
              <a:t> </a:t>
            </a:r>
          </a:p>
          <a:p>
            <a:pPr marL="342900" indent="-342900" algn="just">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Sales Management</a:t>
            </a:r>
          </a:p>
          <a:p>
            <a:pPr marL="342900" indent="-342900" algn="just">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Prescription Management</a:t>
            </a:r>
          </a:p>
          <a:p>
            <a:pPr marL="342900" indent="-342900" algn="just">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User Management</a:t>
            </a:r>
          </a:p>
          <a:p>
            <a:pPr marL="342900" indent="-342900" algn="just">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Reporting and Analytics</a:t>
            </a:r>
            <a:r>
              <a:rPr lang="en-IN" sz="2400" i="1" dirty="0">
                <a:effectLst/>
                <a:latin typeface="Calibri" panose="020F0502020204030204" pitchFamily="34" charset="0"/>
                <a:ea typeface="Calibri" panose="020F0502020204030204" pitchFamily="34" charset="0"/>
                <a:cs typeface="Mangal" panose="02040503050203030202" pitchFamily="18" charset="0"/>
              </a:rPr>
              <a:t> </a:t>
            </a:r>
          </a:p>
          <a:p>
            <a:pPr marL="342900" indent="-342900" algn="just">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Search Functionality</a:t>
            </a:r>
          </a:p>
          <a:p>
            <a:pPr marL="342900" indent="-342900" algn="just">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Notification System</a:t>
            </a:r>
          </a:p>
          <a:p>
            <a:pPr marL="342900" indent="-342900" algn="just">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Integration with External Systems</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1895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FAD2A4-8CDB-FEE8-73C9-A9C3C1560CFF}"/>
              </a:ext>
            </a:extLst>
          </p:cNvPr>
          <p:cNvSpPr txBox="1"/>
          <p:nvPr/>
        </p:nvSpPr>
        <p:spPr>
          <a:xfrm>
            <a:off x="2910078" y="243763"/>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lang="en-IN" sz="3600" u="sng" dirty="0">
                <a:ln w="0"/>
                <a:solidFill>
                  <a:srgbClr val="4472C4"/>
                </a:solidFill>
                <a:effectLst>
                  <a:outerShdw blurRad="38100" dist="25400" dir="5400000" algn="ctr" rotWithShape="0">
                    <a:srgbClr val="6E747A">
                      <a:alpha val="43000"/>
                    </a:srgbClr>
                  </a:outerShdw>
                </a:effectLst>
                <a:latin typeface="Algerian" panose="04020705040A02060702" pitchFamily="82" charset="0"/>
                <a:ea typeface="Calibri" panose="020F0502020204030204" pitchFamily="34" charset="0"/>
                <a:cs typeface="Mangal" panose="02040503050203030202" pitchFamily="18" charset="0"/>
              </a:rPr>
              <a:t>SRS</a:t>
            </a:r>
            <a:endPar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F2C57A73-EE79-5EF6-9BE4-4CF32B9AD112}"/>
              </a:ext>
            </a:extLst>
          </p:cNvPr>
          <p:cNvSpPr txBox="1"/>
          <p:nvPr/>
        </p:nvSpPr>
        <p:spPr>
          <a:xfrm>
            <a:off x="2515470" y="1156875"/>
            <a:ext cx="6883691" cy="523220"/>
          </a:xfrm>
          <a:prstGeom prst="rect">
            <a:avLst/>
          </a:prstGeom>
          <a:noFill/>
        </p:spPr>
        <p:txBody>
          <a:bodyPr wrap="square">
            <a:spAutoFit/>
          </a:bodyPr>
          <a:lstStyle/>
          <a:p>
            <a:r>
              <a:rPr lang="en-IN" sz="2800" b="1" u="sng" dirty="0">
                <a:latin typeface="Calibri" panose="020F0502020204030204" pitchFamily="34" charset="0"/>
                <a:ea typeface="Calibri" panose="020F0502020204030204" pitchFamily="34" charset="0"/>
                <a:cs typeface="Mangal" panose="02040503050203030202" pitchFamily="18" charset="0"/>
              </a:rPr>
              <a:t>For Non-Functional requirement we used - </a:t>
            </a:r>
            <a:endParaRPr lang="en-IN" sz="2800" u="sng" dirty="0"/>
          </a:p>
        </p:txBody>
      </p:sp>
      <p:sp>
        <p:nvSpPr>
          <p:cNvPr id="4" name="TextBox 3">
            <a:extLst>
              <a:ext uri="{FF2B5EF4-FFF2-40B4-BE49-F238E27FC236}">
                <a16:creationId xmlns:a16="http://schemas.microsoft.com/office/drawing/2014/main" id="{15DE18BB-80DA-C088-3220-1C1C022BE42A}"/>
              </a:ext>
            </a:extLst>
          </p:cNvPr>
          <p:cNvSpPr txBox="1"/>
          <p:nvPr/>
        </p:nvSpPr>
        <p:spPr>
          <a:xfrm>
            <a:off x="2515470" y="1912552"/>
            <a:ext cx="5301344" cy="445211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Performance</a:t>
            </a:r>
          </a:p>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Security</a:t>
            </a:r>
          </a:p>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User Interface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Reliability</a:t>
            </a:r>
          </a:p>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Scalability</a:t>
            </a:r>
          </a:p>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Accessibility</a:t>
            </a:r>
          </a:p>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Compatibility</a:t>
            </a:r>
          </a:p>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Regulatory </a:t>
            </a:r>
          </a:p>
          <a:p>
            <a:pPr marL="285750" indent="-285750" algn="just">
              <a:lnSpc>
                <a:spcPct val="107000"/>
              </a:lnSpc>
              <a:spcAft>
                <a:spcPts val="800"/>
              </a:spcAft>
              <a:buFont typeface="Wingdings" panose="05000000000000000000" pitchFamily="2" charset="2"/>
              <a:buChar char="v"/>
            </a:pPr>
            <a:r>
              <a:rPr lang="en-IN" sz="2400" b="1" i="1" dirty="0">
                <a:effectLst/>
                <a:latin typeface="Calibri" panose="020F0502020204030204" pitchFamily="34" charset="0"/>
                <a:ea typeface="Calibri" panose="020F0502020204030204" pitchFamily="34" charset="0"/>
                <a:cs typeface="Mangal" panose="02040503050203030202" pitchFamily="18" charset="0"/>
              </a:rPr>
              <a:t>Compliance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3069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FAD2A4-8CDB-FEE8-73C9-A9C3C1560CFF}"/>
              </a:ext>
            </a:extLst>
          </p:cNvPr>
          <p:cNvSpPr txBox="1"/>
          <p:nvPr/>
        </p:nvSpPr>
        <p:spPr>
          <a:xfrm>
            <a:off x="2910078" y="243763"/>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rPr>
              <a:t>DFD</a:t>
            </a:r>
          </a:p>
        </p:txBody>
      </p:sp>
      <p:sp>
        <p:nvSpPr>
          <p:cNvPr id="3" name="TextBox 2">
            <a:extLst>
              <a:ext uri="{FF2B5EF4-FFF2-40B4-BE49-F238E27FC236}">
                <a16:creationId xmlns:a16="http://schemas.microsoft.com/office/drawing/2014/main" id="{92EBA4EF-333F-B45A-12E1-640B8CEE1E90}"/>
              </a:ext>
            </a:extLst>
          </p:cNvPr>
          <p:cNvSpPr txBox="1"/>
          <p:nvPr/>
        </p:nvSpPr>
        <p:spPr>
          <a:xfrm>
            <a:off x="1501902" y="944199"/>
            <a:ext cx="10330434" cy="369332"/>
          </a:xfrm>
          <a:prstGeom prst="rect">
            <a:avLst/>
          </a:prstGeom>
          <a:noFill/>
        </p:spPr>
        <p:txBody>
          <a:bodyPr wrap="square">
            <a:spAutoFit/>
          </a:bodyPr>
          <a:lstStyle/>
          <a:p>
            <a:r>
              <a:rPr lang="en-IN" sz="1800" i="1" dirty="0">
                <a:effectLst/>
                <a:latin typeface="Calibri" panose="020F0502020204030204" pitchFamily="34" charset="0"/>
                <a:ea typeface="Calibri" panose="020F0502020204030204" pitchFamily="34" charset="0"/>
                <a:cs typeface="Mangal" panose="02040503050203030202" pitchFamily="18" charset="0"/>
              </a:rPr>
              <a:t> Our Software DFD is - </a:t>
            </a:r>
            <a:endParaRPr lang="en-IN" dirty="0"/>
          </a:p>
        </p:txBody>
      </p:sp>
      <p:pic>
        <p:nvPicPr>
          <p:cNvPr id="171" name="Picture 170">
            <a:extLst>
              <a:ext uri="{FF2B5EF4-FFF2-40B4-BE49-F238E27FC236}">
                <a16:creationId xmlns:a16="http://schemas.microsoft.com/office/drawing/2014/main" id="{4C4FAC0C-E7DC-10D8-4CDC-75F88A050DFB}"/>
              </a:ext>
            </a:extLst>
          </p:cNvPr>
          <p:cNvPicPr>
            <a:picLocks noChangeAspect="1"/>
          </p:cNvPicPr>
          <p:nvPr/>
        </p:nvPicPr>
        <p:blipFill>
          <a:blip r:embed="rId2"/>
          <a:stretch>
            <a:fillRect/>
          </a:stretch>
        </p:blipFill>
        <p:spPr>
          <a:xfrm>
            <a:off x="2047741" y="1736969"/>
            <a:ext cx="8639310" cy="4284248"/>
          </a:xfrm>
          <a:prstGeom prst="rect">
            <a:avLst/>
          </a:prstGeom>
        </p:spPr>
      </p:pic>
    </p:spTree>
    <p:extLst>
      <p:ext uri="{BB962C8B-B14F-4D97-AF65-F5344CB8AC3E}">
        <p14:creationId xmlns:p14="http://schemas.microsoft.com/office/powerpoint/2010/main" val="45493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2928366" y="79171"/>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rPr>
              <a:t>DFD</a:t>
            </a:r>
          </a:p>
        </p:txBody>
      </p:sp>
      <p:pic>
        <p:nvPicPr>
          <p:cNvPr id="142" name="Picture 141">
            <a:extLst>
              <a:ext uri="{FF2B5EF4-FFF2-40B4-BE49-F238E27FC236}">
                <a16:creationId xmlns:a16="http://schemas.microsoft.com/office/drawing/2014/main" id="{2F07757A-A023-1141-3355-791BA056D211}"/>
              </a:ext>
            </a:extLst>
          </p:cNvPr>
          <p:cNvPicPr>
            <a:picLocks noChangeAspect="1"/>
          </p:cNvPicPr>
          <p:nvPr/>
        </p:nvPicPr>
        <p:blipFill>
          <a:blip r:embed="rId2"/>
          <a:stretch>
            <a:fillRect/>
          </a:stretch>
        </p:blipFill>
        <p:spPr>
          <a:xfrm>
            <a:off x="2435138" y="1275358"/>
            <a:ext cx="7483267" cy="4307283"/>
          </a:xfrm>
          <a:prstGeom prst="rect">
            <a:avLst/>
          </a:prstGeom>
        </p:spPr>
      </p:pic>
    </p:spTree>
    <p:extLst>
      <p:ext uri="{BB962C8B-B14F-4D97-AF65-F5344CB8AC3E}">
        <p14:creationId xmlns:p14="http://schemas.microsoft.com/office/powerpoint/2010/main" val="225152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46ED31-A951-C4B6-0AA2-5319EF65736C}"/>
              </a:ext>
            </a:extLst>
          </p:cNvPr>
          <p:cNvSpPr txBox="1"/>
          <p:nvPr/>
        </p:nvSpPr>
        <p:spPr>
          <a:xfrm>
            <a:off x="2928366" y="79171"/>
            <a:ext cx="60944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762000" algn="l"/>
              </a:tabLst>
              <a:defRPr/>
            </a:pPr>
            <a:r>
              <a:rPr kumimoji="0" lang="en-IN" sz="3600" b="0" i="0" u="sng"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Algerian" panose="04020705040A02060702" pitchFamily="82" charset="0"/>
                <a:ea typeface="Calibri" panose="020F0502020204030204" pitchFamily="34" charset="0"/>
                <a:cs typeface="Mangal" panose="02040503050203030202" pitchFamily="18" charset="0"/>
              </a:rPr>
              <a:t>DFD</a:t>
            </a:r>
          </a:p>
        </p:txBody>
      </p:sp>
      <p:pic>
        <p:nvPicPr>
          <p:cNvPr id="158" name="Picture 157">
            <a:extLst>
              <a:ext uri="{FF2B5EF4-FFF2-40B4-BE49-F238E27FC236}">
                <a16:creationId xmlns:a16="http://schemas.microsoft.com/office/drawing/2014/main" id="{4692B840-0426-0CB4-C675-856CD58E3349}"/>
              </a:ext>
            </a:extLst>
          </p:cNvPr>
          <p:cNvPicPr>
            <a:picLocks noChangeAspect="1"/>
          </p:cNvPicPr>
          <p:nvPr/>
        </p:nvPicPr>
        <p:blipFill>
          <a:blip r:embed="rId2"/>
          <a:stretch>
            <a:fillRect/>
          </a:stretch>
        </p:blipFill>
        <p:spPr>
          <a:xfrm>
            <a:off x="2677997" y="1078850"/>
            <a:ext cx="6836005" cy="4700300"/>
          </a:xfrm>
          <a:prstGeom prst="rect">
            <a:avLst/>
          </a:prstGeom>
        </p:spPr>
      </p:pic>
    </p:spTree>
    <p:extLst>
      <p:ext uri="{BB962C8B-B14F-4D97-AF65-F5344CB8AC3E}">
        <p14:creationId xmlns:p14="http://schemas.microsoft.com/office/powerpoint/2010/main" val="19755954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73</TotalTime>
  <Words>683</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Bahnschrift</vt:lpstr>
      <vt:lpstr>Calibri</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Ringkang Basumatary</dc:creator>
  <cp:lastModifiedBy>Ringkang Basumatary</cp:lastModifiedBy>
  <cp:revision>2</cp:revision>
  <dcterms:created xsi:type="dcterms:W3CDTF">2023-05-16T13:33:45Z</dcterms:created>
  <dcterms:modified xsi:type="dcterms:W3CDTF">2023-05-17T07:16:00Z</dcterms:modified>
</cp:coreProperties>
</file>