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83" r:id="rId7"/>
    <p:sldId id="263" r:id="rId8"/>
    <p:sldId id="264" r:id="rId9"/>
    <p:sldId id="281" r:id="rId10"/>
    <p:sldId id="280" r:id="rId11"/>
    <p:sldId id="266" r:id="rId12"/>
    <p:sldId id="271" r:id="rId13"/>
    <p:sldId id="267" r:id="rId14"/>
    <p:sldId id="268" r:id="rId15"/>
    <p:sldId id="269" r:id="rId16"/>
    <p:sldId id="279" r:id="rId17"/>
    <p:sldId id="272" r:id="rId18"/>
    <p:sldId id="273" r:id="rId19"/>
    <p:sldId id="274" r:id="rId20"/>
    <p:sldId id="275" r:id="rId21"/>
    <p:sldId id="276" r:id="rId22"/>
    <p:sldId id="277"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3EF135-6EE2-4381-8E4A-C3F9D57DD06A}">
          <p14:sldIdLst>
            <p14:sldId id="257"/>
            <p14:sldId id="258"/>
            <p14:sldId id="259"/>
            <p14:sldId id="260"/>
            <p14:sldId id="261"/>
            <p14:sldId id="283"/>
            <p14:sldId id="263"/>
            <p14:sldId id="264"/>
            <p14:sldId id="281"/>
            <p14:sldId id="280"/>
            <p14:sldId id="266"/>
            <p14:sldId id="271"/>
            <p14:sldId id="267"/>
            <p14:sldId id="268"/>
            <p14:sldId id="269"/>
            <p14:sldId id="279"/>
            <p14:sldId id="272"/>
            <p14:sldId id="273"/>
            <p14:sldId id="274"/>
            <p14:sldId id="275"/>
            <p14:sldId id="276"/>
            <p14:sldId id="277"/>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73" d="100"/>
          <a:sy n="73" d="100"/>
        </p:scale>
        <p:origin x="5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3.0555555555555555E-2"/>
          <c:y val="0.16180555555555556"/>
          <c:w val="0.87041907261592311"/>
          <c:h val="0.73079505686789148"/>
        </c:manualLayout>
      </c:layout>
      <c:barChart>
        <c:barDir val="col"/>
        <c:grouping val="clustered"/>
        <c:varyColors val="0"/>
        <c:ser>
          <c:idx val="0"/>
          <c:order val="0"/>
          <c:tx>
            <c:strRef>
              <c:f>Sheet1!$B$1</c:f>
              <c:strCache>
                <c:ptCount val="1"/>
                <c:pt idx="0">
                  <c:v>No. of data/comments with toxic remarks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Sheet1!$A$2:$A$7</c:f>
              <c:strCache>
                <c:ptCount val="6"/>
                <c:pt idx="0">
                  <c:v>Toxic</c:v>
                </c:pt>
                <c:pt idx="1">
                  <c:v>Severe toxic</c:v>
                </c:pt>
                <c:pt idx="2">
                  <c:v>Obscene</c:v>
                </c:pt>
                <c:pt idx="3">
                  <c:v>Insult</c:v>
                </c:pt>
                <c:pt idx="4">
                  <c:v>Threat</c:v>
                </c:pt>
                <c:pt idx="5">
                  <c:v>Identity hate</c:v>
                </c:pt>
              </c:strCache>
            </c:strRef>
          </c:cat>
          <c:val>
            <c:numRef>
              <c:f>Sheet1!$B$2:$B$7</c:f>
              <c:numCache>
                <c:formatCode>General</c:formatCode>
                <c:ptCount val="6"/>
                <c:pt idx="0">
                  <c:v>15294</c:v>
                </c:pt>
                <c:pt idx="1">
                  <c:v>1595</c:v>
                </c:pt>
                <c:pt idx="2">
                  <c:v>8449</c:v>
                </c:pt>
                <c:pt idx="3">
                  <c:v>7877</c:v>
                </c:pt>
                <c:pt idx="4">
                  <c:v>478</c:v>
                </c:pt>
                <c:pt idx="5">
                  <c:v>1405</c:v>
                </c:pt>
              </c:numCache>
            </c:numRef>
          </c:val>
          <c:extLst>
            <c:ext xmlns:c16="http://schemas.microsoft.com/office/drawing/2014/chart" uri="{C3380CC4-5D6E-409C-BE32-E72D297353CC}">
              <c16:uniqueId val="{00000000-A2D2-4362-B6AE-799D08104839}"/>
            </c:ext>
          </c:extLst>
        </c:ser>
        <c:dLbls>
          <c:dLblPos val="inEnd"/>
          <c:showLegendKey val="0"/>
          <c:showVal val="1"/>
          <c:showCatName val="0"/>
          <c:showSerName val="0"/>
          <c:showPercent val="0"/>
          <c:showBubbleSize val="0"/>
        </c:dLbls>
        <c:gapWidth val="100"/>
        <c:overlap val="-24"/>
        <c:axId val="410365360"/>
        <c:axId val="410368312"/>
      </c:barChart>
      <c:catAx>
        <c:axId val="4103653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10368312"/>
        <c:crosses val="autoZero"/>
        <c:auto val="1"/>
        <c:lblAlgn val="ctr"/>
        <c:lblOffset val="100"/>
        <c:noMultiLvlLbl val="0"/>
      </c:catAx>
      <c:valAx>
        <c:axId val="4103683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10365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5CD92E-DDCD-44D1-8F6E-9B2CCB79882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374110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CD92E-DDCD-44D1-8F6E-9B2CCB79882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102449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CD92E-DDCD-44D1-8F6E-9B2CCB79882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153715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5CD92E-DDCD-44D1-8F6E-9B2CCB79882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334043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5CD92E-DDCD-44D1-8F6E-9B2CCB79882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1686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5CD92E-DDCD-44D1-8F6E-9B2CCB79882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268688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5CD92E-DDCD-44D1-8F6E-9B2CCB798825}"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169995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5CD92E-DDCD-44D1-8F6E-9B2CCB798825}"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111316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CD92E-DDCD-44D1-8F6E-9B2CCB798825}"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21861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5CD92E-DDCD-44D1-8F6E-9B2CCB79882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42095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5CD92E-DDCD-44D1-8F6E-9B2CCB79882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99AA-78C5-487E-9BB7-76753576E37A}" type="slidenum">
              <a:rPr lang="en-US" smtClean="0"/>
              <a:t>‹#›</a:t>
            </a:fld>
            <a:endParaRPr lang="en-US"/>
          </a:p>
        </p:txBody>
      </p:sp>
    </p:spTree>
    <p:extLst>
      <p:ext uri="{BB962C8B-B14F-4D97-AF65-F5344CB8AC3E}">
        <p14:creationId xmlns:p14="http://schemas.microsoft.com/office/powerpoint/2010/main" val="403596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CD92E-DDCD-44D1-8F6E-9B2CCB798825}" type="datetimeFigureOut">
              <a:rPr lang="en-US" smtClean="0"/>
              <a:t>7/12/2021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B99AA-78C5-487E-9BB7-76753576E37A}" type="slidenum">
              <a:rPr lang="en-US" smtClean="0"/>
              <a:t>‹#›</a:t>
            </a:fld>
            <a:endParaRPr lang="en-US"/>
          </a:p>
        </p:txBody>
      </p:sp>
    </p:spTree>
    <p:extLst>
      <p:ext uri="{BB962C8B-B14F-4D97-AF65-F5344CB8AC3E}">
        <p14:creationId xmlns:p14="http://schemas.microsoft.com/office/powerpoint/2010/main" val="416274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researchgate.net/profile/Durgesh-Srivastava-4?enrichId=rgreq-40a772be9bd7a0cde776a4aed65d3b11-XXX&amp;enrichSource=Y292ZXJQYWdlOzI4NTY2MzczMztBUzo3MzYzNzc1Mjg0MTQyMDhAMTU1MjU3NzQ5MjE4OQ%3D%3D&amp;el=1_x_5&amp;_esc=publicationCover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466114"/>
          </a:xfrm>
        </p:spPr>
        <p:txBody>
          <a:bodyPr anchor="t"/>
          <a:lstStyle/>
          <a:p>
            <a:pPr algn="ctr"/>
            <a:r>
              <a:rPr lang="en-US" b="1" dirty="0" smtClean="0">
                <a:solidFill>
                  <a:schemeClr val="accent4">
                    <a:lumMod val="50000"/>
                  </a:schemeClr>
                </a:solidFill>
              </a:rPr>
              <a:t>Analysis, Identification and Multi-label Classification of Toxic Online Comments using Machine Learning and Deep Learning</a:t>
            </a:r>
            <a:r>
              <a:rPr lang="en-US" dirty="0" smtClean="0"/>
              <a:t/>
            </a:r>
            <a:br>
              <a:rPr lang="en-US" dirty="0" smtClean="0"/>
            </a:br>
            <a:r>
              <a:rPr lang="en-US" dirty="0" smtClean="0"/>
              <a:t/>
            </a:r>
            <a:br>
              <a:rPr lang="en-US" dirty="0" smtClean="0"/>
            </a:br>
            <a:r>
              <a:rPr lang="en-US" sz="2000" dirty="0" smtClean="0"/>
              <a:t/>
            </a:r>
            <a:br>
              <a:rPr lang="en-US" sz="2000" dirty="0" smtClean="0"/>
            </a:br>
            <a:r>
              <a:rPr lang="en-US" sz="2000" dirty="0" smtClean="0"/>
              <a:t/>
            </a:r>
            <a:br>
              <a:rPr lang="en-US" sz="2000" dirty="0" smtClean="0"/>
            </a:br>
            <a:r>
              <a:rPr lang="en-US" sz="3200" dirty="0" smtClean="0"/>
              <a:t>Members</a:t>
            </a:r>
            <a:br>
              <a:rPr lang="en-US" sz="3200" dirty="0" smtClean="0"/>
            </a:br>
            <a:r>
              <a:rPr lang="en-US" sz="2800" dirty="0" err="1" smtClean="0"/>
              <a:t>Madhu</a:t>
            </a:r>
            <a:r>
              <a:rPr lang="en-US" sz="2800" dirty="0" smtClean="0"/>
              <a:t> </a:t>
            </a:r>
            <a:r>
              <a:rPr lang="en-US" sz="2800" dirty="0" err="1" smtClean="0"/>
              <a:t>Sudhan</a:t>
            </a:r>
            <a:r>
              <a:rPr lang="en-US" sz="2800" dirty="0" smtClean="0"/>
              <a:t> </a:t>
            </a:r>
            <a:r>
              <a:rPr lang="en-US" sz="2800" dirty="0" err="1" smtClean="0"/>
              <a:t>Bhattrai</a:t>
            </a:r>
            <a:r>
              <a:rPr lang="en-US" sz="2800" dirty="0" smtClean="0"/>
              <a:t/>
            </a:r>
            <a:br>
              <a:rPr lang="en-US" sz="2800" dirty="0" smtClean="0"/>
            </a:br>
            <a:r>
              <a:rPr lang="en-US" sz="2800" dirty="0" err="1" smtClean="0"/>
              <a:t>Amrit</a:t>
            </a:r>
            <a:r>
              <a:rPr lang="en-US" sz="2800" dirty="0" smtClean="0"/>
              <a:t> </a:t>
            </a:r>
            <a:r>
              <a:rPr lang="en-US" sz="2800" dirty="0" err="1" smtClean="0"/>
              <a:t>Gurung</a:t>
            </a:r>
            <a:r>
              <a:rPr lang="en-US" sz="2800" dirty="0" smtClean="0"/>
              <a:t/>
            </a:r>
            <a:br>
              <a:rPr lang="en-US" sz="2800" dirty="0" smtClean="0"/>
            </a:br>
            <a:r>
              <a:rPr lang="en-US" sz="2800" dirty="0" smtClean="0"/>
              <a:t>Santosh </a:t>
            </a:r>
            <a:r>
              <a:rPr lang="en-US" sz="2800" dirty="0" err="1" smtClean="0"/>
              <a:t>Tharu</a:t>
            </a:r>
            <a:r>
              <a:rPr lang="en-US" sz="2800" dirty="0" smtClean="0"/>
              <a:t/>
            </a:r>
            <a:br>
              <a:rPr lang="en-US" sz="2800" dirty="0" smtClean="0"/>
            </a:br>
            <a:r>
              <a:rPr lang="en-US" sz="2800" dirty="0" smtClean="0"/>
              <a:t>Shankar </a:t>
            </a:r>
            <a:r>
              <a:rPr lang="en-US" sz="2800" dirty="0" err="1" smtClean="0"/>
              <a:t>Poudel</a:t>
            </a:r>
            <a:r>
              <a:rPr lang="en-US" sz="2800" dirty="0" smtClean="0"/>
              <a:t/>
            </a:r>
            <a:br>
              <a:rPr lang="en-US" sz="2800" dirty="0" smtClean="0"/>
            </a:br>
            <a:r>
              <a:rPr lang="en-US" sz="2800" dirty="0" smtClean="0"/>
              <a:t>Madan Pandey</a:t>
            </a:r>
            <a:br>
              <a:rPr lang="en-US" sz="2800" dirty="0" smtClean="0"/>
            </a:br>
            <a:r>
              <a:rPr lang="en-US" sz="2800" dirty="0" err="1" smtClean="0"/>
              <a:t>Tej</a:t>
            </a:r>
            <a:r>
              <a:rPr lang="en-US" sz="2800" dirty="0" smtClean="0"/>
              <a:t> Narayan Chaudhary</a:t>
            </a:r>
            <a:endParaRPr lang="en-US" sz="2800" dirty="0"/>
          </a:p>
        </p:txBody>
      </p:sp>
    </p:spTree>
    <p:extLst>
      <p:ext uri="{BB962C8B-B14F-4D97-AF65-F5344CB8AC3E}">
        <p14:creationId xmlns:p14="http://schemas.microsoft.com/office/powerpoint/2010/main" val="3698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4"/>
            <a:ext cx="10515600" cy="627652"/>
          </a:xfrm>
        </p:spPr>
        <p:txBody>
          <a:bodyPr>
            <a:normAutofit/>
          </a:bodyPr>
          <a:lstStyle/>
          <a:p>
            <a:pPr algn="ctr"/>
            <a:r>
              <a:rPr lang="en-US" sz="3600" dirty="0" smtClean="0">
                <a:solidFill>
                  <a:schemeClr val="accent2">
                    <a:lumMod val="50000"/>
                  </a:schemeClr>
                </a:solidFill>
              </a:rPr>
              <a:t>TEXT PREPROCESSING</a:t>
            </a:r>
            <a:endParaRPr lang="en-US" sz="3600" dirty="0">
              <a:solidFill>
                <a:schemeClr val="accent2">
                  <a:lumMod val="50000"/>
                </a:schemeClr>
              </a:solidFill>
            </a:endParaRPr>
          </a:p>
        </p:txBody>
      </p:sp>
      <p:sp>
        <p:nvSpPr>
          <p:cNvPr id="3" name="Content Placeholder 2"/>
          <p:cNvSpPr>
            <a:spLocks noGrp="1"/>
          </p:cNvSpPr>
          <p:nvPr>
            <p:ph idx="1"/>
          </p:nvPr>
        </p:nvSpPr>
        <p:spPr>
          <a:xfrm>
            <a:off x="235131" y="940526"/>
            <a:ext cx="11625943" cy="5695405"/>
          </a:xfrm>
        </p:spPr>
        <p:txBody>
          <a:bodyPr/>
          <a:lstStyle/>
          <a:p>
            <a:r>
              <a:rPr lang="en-US" sz="2600" dirty="0" smtClean="0"/>
              <a:t>Text data are very unstructured and hence they need to be preprocessed to give them some formal structure that is predictable and analyzable.</a:t>
            </a:r>
          </a:p>
          <a:p>
            <a:r>
              <a:rPr lang="en-US" sz="2600" dirty="0" smtClean="0"/>
              <a:t>At first we need to clean our text. We cleaned our data by removing</a:t>
            </a:r>
            <a:endParaRPr lang="en-US" sz="2600" dirty="0"/>
          </a:p>
          <a:p>
            <a:pPr marL="0" indent="0">
              <a:buNone/>
            </a:pPr>
            <a:r>
              <a:rPr lang="en-US" sz="2600" dirty="0"/>
              <a:t> </a:t>
            </a:r>
            <a:r>
              <a:rPr lang="en-US" sz="2600" dirty="0" smtClean="0"/>
              <a:t>  1. </a:t>
            </a:r>
            <a:r>
              <a:rPr lang="en-US" sz="2600" dirty="0" smtClean="0">
                <a:solidFill>
                  <a:srgbClr val="FF0000"/>
                </a:solidFill>
              </a:rPr>
              <a:t>stop words </a:t>
            </a:r>
            <a:r>
              <a:rPr lang="en-US" sz="2600" dirty="0" smtClean="0"/>
              <a:t>: ‘is’, ‘the’, ‘a’ etc.</a:t>
            </a:r>
          </a:p>
          <a:p>
            <a:pPr marL="0" indent="0">
              <a:buNone/>
            </a:pPr>
            <a:r>
              <a:rPr lang="en-US" dirty="0"/>
              <a:t> </a:t>
            </a:r>
            <a:r>
              <a:rPr lang="en-US" dirty="0" smtClean="0"/>
              <a:t>  2. </a:t>
            </a:r>
            <a:r>
              <a:rPr lang="en-US" sz="2600" dirty="0" smtClean="0"/>
              <a:t>all characters, symbols and numbers</a:t>
            </a:r>
          </a:p>
          <a:p>
            <a:pPr marL="0" indent="0">
              <a:buNone/>
            </a:pPr>
            <a:r>
              <a:rPr lang="en-US" sz="2600" dirty="0" smtClean="0"/>
              <a:t>   3. short words (many times words with length less than 3 does not carry </a:t>
            </a:r>
            <a:r>
              <a:rPr lang="en-US" sz="2600" dirty="0" err="1" smtClean="0"/>
              <a:t>valueble</a:t>
            </a:r>
            <a:r>
              <a:rPr lang="en-US" sz="2600" dirty="0" smtClean="0"/>
              <a:t> information)</a:t>
            </a:r>
          </a:p>
          <a:p>
            <a:pPr marL="0" indent="0">
              <a:buNone/>
            </a:pPr>
            <a:endParaRPr lang="en-US" sz="2600" dirty="0"/>
          </a:p>
          <a:p>
            <a:pPr marL="0" indent="0">
              <a:buNone/>
            </a:pPr>
            <a:r>
              <a:rPr lang="en-US" sz="2600" dirty="0" smtClean="0"/>
              <a:t>There are many more text cleaning techniques, for our use case, only above method were performed.</a:t>
            </a:r>
          </a:p>
          <a:p>
            <a:pPr marL="0" indent="0">
              <a:buNone/>
            </a:pPr>
            <a:r>
              <a:rPr lang="en-US" sz="2600" dirty="0" smtClean="0"/>
              <a:t> Note; text cleaning and text preprocessing is not same. Text cleaning is subset of text preprocessing. Text Preprocessing is extremely time consuming and it takes more than 70% of the project duration.</a:t>
            </a:r>
          </a:p>
        </p:txBody>
      </p:sp>
    </p:spTree>
    <p:extLst>
      <p:ext uri="{BB962C8B-B14F-4D97-AF65-F5344CB8AC3E}">
        <p14:creationId xmlns:p14="http://schemas.microsoft.com/office/powerpoint/2010/main" val="175127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17567"/>
            <a:ext cx="11913326" cy="574766"/>
          </a:xfrm>
        </p:spPr>
        <p:txBody>
          <a:bodyPr>
            <a:noAutofit/>
          </a:bodyPr>
          <a:lstStyle/>
          <a:p>
            <a:pPr algn="ctr"/>
            <a:r>
              <a:rPr lang="en-US" sz="3600" b="1" dirty="0" smtClean="0">
                <a:solidFill>
                  <a:schemeClr val="accent4">
                    <a:lumMod val="50000"/>
                  </a:schemeClr>
                </a:solidFill>
              </a:rPr>
              <a:t>TF-IDF</a:t>
            </a:r>
            <a:endParaRPr lang="en-US" sz="3600" b="1" dirty="0">
              <a:solidFill>
                <a:schemeClr val="accent4">
                  <a:lumMod val="50000"/>
                </a:schemeClr>
              </a:solidFill>
            </a:endParaRPr>
          </a:p>
        </p:txBody>
      </p:sp>
      <p:sp>
        <p:nvSpPr>
          <p:cNvPr id="3" name="Content Placeholder 2"/>
          <p:cNvSpPr>
            <a:spLocks noGrp="1"/>
          </p:cNvSpPr>
          <p:nvPr>
            <p:ph idx="1"/>
          </p:nvPr>
        </p:nvSpPr>
        <p:spPr>
          <a:xfrm>
            <a:off x="91440" y="901338"/>
            <a:ext cx="11913326" cy="5747658"/>
          </a:xfrm>
        </p:spPr>
        <p:txBody>
          <a:bodyPr/>
          <a:lstStyle/>
          <a:p>
            <a:r>
              <a:rPr lang="en-US" sz="2600" dirty="0" smtClean="0"/>
              <a:t>It denotes Term Frequency and Inverse Document Frequency.</a:t>
            </a:r>
          </a:p>
          <a:p>
            <a:r>
              <a:rPr lang="en-US" sz="2600" dirty="0"/>
              <a:t>TF-IDF is a numerical statistics that is intended to reflect how important a word is to a document in a collection of corpus</a:t>
            </a:r>
            <a:r>
              <a:rPr lang="en-US" sz="2600" dirty="0" smtClean="0"/>
              <a:t>.</a:t>
            </a:r>
          </a:p>
          <a:p>
            <a:r>
              <a:rPr lang="en-US" sz="2600" dirty="0" smtClean="0"/>
              <a:t>Common words or Stop words like ‘is’, ‘the’, ‘a’ etc. tends to appear quite frequently in every documents. Such stop words does not carry much information. TF-IDF  penalizes these common words by assigning them lower weights.</a:t>
            </a:r>
          </a:p>
          <a:p>
            <a:r>
              <a:rPr lang="en-US" sz="2600" dirty="0" smtClean="0"/>
              <a:t>TF(x) = (Number of times word x appears in a document) / (Total number of words in the document)</a:t>
            </a:r>
          </a:p>
          <a:p>
            <a:r>
              <a:rPr lang="en-US" sz="2600" dirty="0" smtClean="0"/>
              <a:t>IDF</a:t>
            </a:r>
            <a:r>
              <a:rPr lang="en-US" sz="2600" dirty="0"/>
              <a:t>(x) </a:t>
            </a:r>
            <a:r>
              <a:rPr lang="en-US" sz="2600" dirty="0" smtClean="0"/>
              <a:t>= log(Total number of documents) </a:t>
            </a:r>
            <a:r>
              <a:rPr lang="en-US" sz="2600" dirty="0"/>
              <a:t>/ </a:t>
            </a:r>
            <a:r>
              <a:rPr lang="en-US" sz="2600" dirty="0" smtClean="0"/>
              <a:t>(Number of documents with word x in it)</a:t>
            </a:r>
            <a:endParaRPr lang="en-US" sz="2600" dirty="0"/>
          </a:p>
          <a:p>
            <a:r>
              <a:rPr lang="en-US" sz="2600" dirty="0" smtClean="0"/>
              <a:t>Finally, </a:t>
            </a:r>
            <a:r>
              <a:rPr lang="en-US" sz="2600" dirty="0"/>
              <a:t>TF(x) </a:t>
            </a:r>
            <a:r>
              <a:rPr lang="en-US" sz="2600" dirty="0" smtClean="0"/>
              <a:t>* IDF(x</a:t>
            </a:r>
            <a:r>
              <a:rPr lang="en-US" sz="2600" dirty="0"/>
              <a:t>) </a:t>
            </a:r>
            <a:endParaRPr lang="en-US" sz="2600" dirty="0" smtClean="0"/>
          </a:p>
          <a:p>
            <a:pPr marL="0" indent="0">
              <a:buNone/>
            </a:pPr>
            <a:endParaRPr lang="en-US" dirty="0"/>
          </a:p>
          <a:p>
            <a:endParaRPr lang="en-US" dirty="0"/>
          </a:p>
        </p:txBody>
      </p:sp>
    </p:spTree>
    <p:extLst>
      <p:ext uri="{BB962C8B-B14F-4D97-AF65-F5344CB8AC3E}">
        <p14:creationId xmlns:p14="http://schemas.microsoft.com/office/powerpoint/2010/main" val="158127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286747"/>
            <a:ext cx="11131731" cy="640715"/>
          </a:xfrm>
        </p:spPr>
        <p:txBody>
          <a:bodyPr>
            <a:normAutofit/>
          </a:bodyPr>
          <a:lstStyle/>
          <a:p>
            <a:pPr algn="ctr"/>
            <a:r>
              <a:rPr lang="en-US" sz="3600" b="1" dirty="0" smtClean="0">
                <a:solidFill>
                  <a:schemeClr val="accent4">
                    <a:lumMod val="50000"/>
                  </a:schemeClr>
                </a:solidFill>
              </a:rPr>
              <a:t>Glove Vectors</a:t>
            </a:r>
            <a:endParaRPr lang="en-US" sz="3600" b="1" dirty="0">
              <a:solidFill>
                <a:schemeClr val="accent4">
                  <a:lumMod val="50000"/>
                </a:schemeClr>
              </a:solidFill>
            </a:endParaRPr>
          </a:p>
        </p:txBody>
      </p:sp>
      <p:sp>
        <p:nvSpPr>
          <p:cNvPr id="3" name="Content Placeholder 2"/>
          <p:cNvSpPr>
            <a:spLocks noGrp="1"/>
          </p:cNvSpPr>
          <p:nvPr>
            <p:ph idx="1"/>
          </p:nvPr>
        </p:nvSpPr>
        <p:spPr>
          <a:xfrm>
            <a:off x="222069" y="1054915"/>
            <a:ext cx="11704319" cy="5202193"/>
          </a:xfrm>
        </p:spPr>
        <p:txBody>
          <a:bodyPr/>
          <a:lstStyle/>
          <a:p>
            <a:r>
              <a:rPr lang="en-US" dirty="0"/>
              <a:t>For our deep learning model, Glove </a:t>
            </a:r>
            <a:r>
              <a:rPr lang="en-US" dirty="0" smtClean="0"/>
              <a:t>was </a:t>
            </a:r>
            <a:r>
              <a:rPr lang="en-US" dirty="0"/>
              <a:t>chosen to embed the text in the data. </a:t>
            </a:r>
            <a:r>
              <a:rPr lang="en-US" dirty="0" smtClean="0"/>
              <a:t> </a:t>
            </a:r>
          </a:p>
          <a:p>
            <a:r>
              <a:rPr lang="en-US" dirty="0"/>
              <a:t>Glove is a pre-trained word vectors which were trained on words from Wikipedia 2014– and </a:t>
            </a:r>
            <a:r>
              <a:rPr lang="en-US" dirty="0" err="1"/>
              <a:t>Gigaword</a:t>
            </a:r>
            <a:r>
              <a:rPr lang="en-US" dirty="0"/>
              <a:t> 5 </a:t>
            </a:r>
            <a:r>
              <a:rPr lang="en-US" dirty="0" smtClean="0"/>
              <a:t>corpus.</a:t>
            </a:r>
            <a:endParaRPr lang="en-US" dirty="0"/>
          </a:p>
          <a:p>
            <a:r>
              <a:rPr lang="en-US" dirty="0"/>
              <a:t>The text file was parsed and each line are converted into </a:t>
            </a:r>
            <a:r>
              <a:rPr lang="en-US" dirty="0" err="1"/>
              <a:t>numpy</a:t>
            </a:r>
            <a:r>
              <a:rPr lang="en-US" dirty="0"/>
              <a:t> array and imputed into dictionary. </a:t>
            </a:r>
            <a:endParaRPr lang="en-US" dirty="0" smtClean="0"/>
          </a:p>
          <a:p>
            <a:r>
              <a:rPr lang="en-US" dirty="0"/>
              <a:t>Next, the dictionary was mapped to the words that were acquired from the tokenization process. </a:t>
            </a:r>
          </a:p>
          <a:p>
            <a:endParaRPr lang="en-US" dirty="0"/>
          </a:p>
        </p:txBody>
      </p:sp>
    </p:spTree>
    <p:extLst>
      <p:ext uri="{BB962C8B-B14F-4D97-AF65-F5344CB8AC3E}">
        <p14:creationId xmlns:p14="http://schemas.microsoft.com/office/powerpoint/2010/main" val="203758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pPr algn="ctr"/>
            <a:r>
              <a:rPr lang="en-US" sz="3600" b="1" dirty="0" smtClean="0">
                <a:solidFill>
                  <a:schemeClr val="accent4">
                    <a:lumMod val="50000"/>
                  </a:schemeClr>
                </a:solidFill>
              </a:rPr>
              <a:t>NAÏVE-BAYES ALGORITHM</a:t>
            </a:r>
            <a:endParaRPr lang="en-US" sz="3600" b="1" dirty="0">
              <a:solidFill>
                <a:schemeClr val="accent4">
                  <a:lumMod val="50000"/>
                </a:schemeClr>
              </a:solidFill>
            </a:endParaRPr>
          </a:p>
        </p:txBody>
      </p:sp>
      <p:sp>
        <p:nvSpPr>
          <p:cNvPr id="3" name="Content Placeholder 2"/>
          <p:cNvSpPr>
            <a:spLocks noGrp="1"/>
          </p:cNvSpPr>
          <p:nvPr>
            <p:ph idx="1"/>
          </p:nvPr>
        </p:nvSpPr>
        <p:spPr>
          <a:xfrm>
            <a:off x="838200" y="1293223"/>
            <a:ext cx="10515600" cy="4883740"/>
          </a:xfrm>
        </p:spPr>
        <p:txBody>
          <a:bodyPr/>
          <a:lstStyle/>
          <a:p>
            <a:r>
              <a:rPr lang="en-US" dirty="0" smtClean="0"/>
              <a:t>It is a supervised machine learning algorithms</a:t>
            </a:r>
          </a:p>
          <a:p>
            <a:r>
              <a:rPr lang="en-US" dirty="0"/>
              <a:t>Naïve Bayes model is based on Bayes Theorem and is particularly suited for when the dimensionality of the input is </a:t>
            </a:r>
            <a:r>
              <a:rPr lang="en-US" dirty="0" smtClean="0"/>
              <a:t>high.</a:t>
            </a:r>
          </a:p>
          <a:p>
            <a:r>
              <a:rPr lang="en-US" dirty="0" smtClean="0"/>
              <a:t>It reduces computational complexity.</a:t>
            </a:r>
          </a:p>
          <a:p>
            <a:r>
              <a:rPr lang="en-US" dirty="0"/>
              <a:t>Naïve Bayesian Classifier assumes that the effect of an attribute value on the given class is independent of the value of other attributes i.e. class conditional independent. </a:t>
            </a:r>
            <a:r>
              <a:rPr lang="en-US" i="1" dirty="0"/>
              <a:t> </a:t>
            </a:r>
            <a:endParaRPr lang="en-US" dirty="0"/>
          </a:p>
          <a:p>
            <a:r>
              <a:rPr lang="en-US" dirty="0"/>
              <a:t>In theory, Bayesian classifier have minimum error rate compared to all other classifiers. However, in practice this is not always the case, owing inaccuracies in the assumptions made for its use, such as class-conditional independence, and lack of available probability data.</a:t>
            </a:r>
          </a:p>
          <a:p>
            <a:endParaRPr lang="en-US" dirty="0"/>
          </a:p>
        </p:txBody>
      </p:sp>
    </p:spTree>
    <p:extLst>
      <p:ext uri="{BB962C8B-B14F-4D97-AF65-F5344CB8AC3E}">
        <p14:creationId xmlns:p14="http://schemas.microsoft.com/office/powerpoint/2010/main" val="157875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65125"/>
            <a:ext cx="10935789" cy="666841"/>
          </a:xfrm>
        </p:spPr>
        <p:txBody>
          <a:bodyPr>
            <a:normAutofit/>
          </a:bodyPr>
          <a:lstStyle/>
          <a:p>
            <a:pPr algn="ctr"/>
            <a:r>
              <a:rPr lang="en-US" sz="3600" b="1" dirty="0" smtClean="0">
                <a:solidFill>
                  <a:schemeClr val="accent4">
                    <a:lumMod val="50000"/>
                  </a:schemeClr>
                </a:solidFill>
              </a:rPr>
              <a:t>SUPPORT VECTOR MACHINE</a:t>
            </a:r>
            <a:endParaRPr lang="en-US" sz="3600" b="1" dirty="0">
              <a:solidFill>
                <a:schemeClr val="accent4">
                  <a:lumMod val="50000"/>
                </a:schemeClr>
              </a:solidFill>
            </a:endParaRPr>
          </a:p>
        </p:txBody>
      </p:sp>
      <p:sp>
        <p:nvSpPr>
          <p:cNvPr id="3" name="Content Placeholder 2"/>
          <p:cNvSpPr>
            <a:spLocks noGrp="1"/>
          </p:cNvSpPr>
          <p:nvPr>
            <p:ph idx="1"/>
          </p:nvPr>
        </p:nvSpPr>
        <p:spPr>
          <a:xfrm>
            <a:off x="418011" y="1188720"/>
            <a:ext cx="11168743" cy="5355771"/>
          </a:xfrm>
        </p:spPr>
        <p:txBody>
          <a:bodyPr>
            <a:normAutofit fontScale="92500"/>
          </a:bodyPr>
          <a:lstStyle/>
          <a:p>
            <a:r>
              <a:rPr lang="en-US" dirty="0"/>
              <a:t>Support Vector Machine (SVMs) is method for the classification of both linear and non-linear data.  SVM can be used for both classification as well as regression </a:t>
            </a:r>
            <a:r>
              <a:rPr lang="en-US" dirty="0" smtClean="0"/>
              <a:t>tasks.</a:t>
            </a:r>
          </a:p>
          <a:p>
            <a:r>
              <a:rPr lang="en-US" dirty="0"/>
              <a:t>It uses nonlinear mapping to transform the original training data </a:t>
            </a:r>
            <a:r>
              <a:rPr lang="en-US" dirty="0" smtClean="0"/>
              <a:t>into</a:t>
            </a:r>
            <a:r>
              <a:rPr lang="en-US" dirty="0"/>
              <a:t> higher dimension and within this new dimension, it searches for linear optimal separating hyperplane (i.e., a ‘decision boundary’ separating the tuples of one classes from another). With appropriate nonlinear mapping to sufficiently high dimension, data from two classes can always be separated by </a:t>
            </a:r>
            <a:r>
              <a:rPr lang="en-US" dirty="0" smtClean="0"/>
              <a:t>hyperplanes.</a:t>
            </a:r>
          </a:p>
          <a:p>
            <a:r>
              <a:rPr lang="en-US" dirty="0"/>
              <a:t>Two parallel hyperplanes are constructed on each side of the hyperplane that separate the data. The separating hyperplane is the hyperplane that maximize the distance between the two parallel hyperplanes. An assumption is made that the larger the margin or distance between these parallel hyperplanes the better the generalization error of the classifier will be.</a:t>
            </a:r>
          </a:p>
          <a:p>
            <a:endParaRPr lang="en-US" dirty="0"/>
          </a:p>
        </p:txBody>
      </p:sp>
    </p:spTree>
    <p:extLst>
      <p:ext uri="{BB962C8B-B14F-4D97-AF65-F5344CB8AC3E}">
        <p14:creationId xmlns:p14="http://schemas.microsoft.com/office/powerpoint/2010/main" val="250317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6760" y="273686"/>
            <a:ext cx="10515600" cy="692966"/>
          </a:xfrm>
        </p:spPr>
        <p:txBody>
          <a:bodyPr>
            <a:normAutofit/>
          </a:bodyPr>
          <a:lstStyle/>
          <a:p>
            <a:pPr algn="ctr"/>
            <a:r>
              <a:rPr lang="en-US" sz="3600" b="1" dirty="0" smtClean="0">
                <a:solidFill>
                  <a:schemeClr val="accent4">
                    <a:lumMod val="50000"/>
                  </a:schemeClr>
                </a:solidFill>
              </a:rPr>
              <a:t>LONG SHORT TERM MEMORY</a:t>
            </a:r>
            <a:endParaRPr lang="en-US" sz="3600" b="1" dirty="0">
              <a:solidFill>
                <a:schemeClr val="accent4">
                  <a:lumMod val="50000"/>
                </a:schemeClr>
              </a:solidFill>
            </a:endParaRPr>
          </a:p>
        </p:txBody>
      </p:sp>
      <p:sp>
        <p:nvSpPr>
          <p:cNvPr id="6" name="Content Placeholder 5"/>
          <p:cNvSpPr>
            <a:spLocks noGrp="1"/>
          </p:cNvSpPr>
          <p:nvPr>
            <p:ph idx="1"/>
          </p:nvPr>
        </p:nvSpPr>
        <p:spPr>
          <a:xfrm>
            <a:off x="746760" y="1123406"/>
            <a:ext cx="10515600" cy="4937759"/>
          </a:xfrm>
        </p:spPr>
        <p:txBody>
          <a:bodyPr/>
          <a:lstStyle/>
          <a:p>
            <a:r>
              <a:rPr lang="en-US" dirty="0" smtClean="0"/>
              <a:t>LSTM is a variant of Recurrent Neural Network (RNN)</a:t>
            </a:r>
          </a:p>
          <a:p>
            <a:r>
              <a:rPr lang="en-US" dirty="0" smtClean="0"/>
              <a:t>RNN is incapable of handling long-term dependencies. It simply means that if the input data/text is long, it cannot remember the information from earlier sections of data/text.</a:t>
            </a:r>
          </a:p>
          <a:p>
            <a:r>
              <a:rPr lang="en-US" dirty="0" smtClean="0"/>
              <a:t>LSTM is capable of learning long-term dependencies.</a:t>
            </a:r>
          </a:p>
          <a:p>
            <a:r>
              <a:rPr lang="en-US" dirty="0"/>
              <a:t>LSTM architecture have gates that regulate the flow of information inside </a:t>
            </a:r>
            <a:r>
              <a:rPr lang="en-US" dirty="0" smtClean="0"/>
              <a:t>cell.</a:t>
            </a:r>
          </a:p>
          <a:p>
            <a:endParaRPr lang="en-US" dirty="0"/>
          </a:p>
        </p:txBody>
      </p:sp>
    </p:spTree>
    <p:extLst>
      <p:ext uri="{BB962C8B-B14F-4D97-AF65-F5344CB8AC3E}">
        <p14:creationId xmlns:p14="http://schemas.microsoft.com/office/powerpoint/2010/main" val="98130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562338"/>
          </a:xfrm>
        </p:spPr>
        <p:txBody>
          <a:bodyPr>
            <a:noAutofit/>
          </a:bodyPr>
          <a:lstStyle/>
          <a:p>
            <a:pPr algn="ctr"/>
            <a:r>
              <a:rPr lang="en-US" sz="3600" b="1" dirty="0" smtClean="0">
                <a:solidFill>
                  <a:schemeClr val="accent4">
                    <a:lumMod val="50000"/>
                  </a:schemeClr>
                </a:solidFill>
              </a:rPr>
              <a:t>MODEL BUILDING</a:t>
            </a:r>
            <a:endParaRPr lang="en-US" sz="3600" b="1" dirty="0">
              <a:solidFill>
                <a:schemeClr val="accent4">
                  <a:lumMod val="50000"/>
                </a:schemeClr>
              </a:solidFill>
            </a:endParaRPr>
          </a:p>
        </p:txBody>
      </p:sp>
      <p:sp>
        <p:nvSpPr>
          <p:cNvPr id="3" name="Content Placeholder 2"/>
          <p:cNvSpPr>
            <a:spLocks noGrp="1"/>
          </p:cNvSpPr>
          <p:nvPr>
            <p:ph idx="1"/>
          </p:nvPr>
        </p:nvSpPr>
        <p:spPr>
          <a:xfrm>
            <a:off x="838200" y="862149"/>
            <a:ext cx="10515600" cy="5314814"/>
          </a:xfrm>
        </p:spPr>
        <p:txBody>
          <a:bodyPr/>
          <a:lstStyle/>
          <a:p>
            <a:r>
              <a:rPr lang="en-US" dirty="0" smtClean="0"/>
              <a:t>Our problem deals with multi-label classification.</a:t>
            </a:r>
          </a:p>
          <a:p>
            <a:r>
              <a:rPr lang="en-US" dirty="0" smtClean="0"/>
              <a:t>So each toxic comment can belong to multiple toxicity classes.</a:t>
            </a:r>
          </a:p>
          <a:p>
            <a:r>
              <a:rPr lang="en-US" dirty="0" smtClean="0"/>
              <a:t>We used </a:t>
            </a:r>
            <a:r>
              <a:rPr lang="en-US" i="1" dirty="0" err="1" smtClean="0">
                <a:solidFill>
                  <a:srgbClr val="FF0000"/>
                </a:solidFill>
              </a:rPr>
              <a:t>OneVsRest</a:t>
            </a:r>
            <a:r>
              <a:rPr lang="en-US" i="1" dirty="0" smtClean="0">
                <a:solidFill>
                  <a:srgbClr val="FF0000"/>
                </a:solidFill>
              </a:rPr>
              <a:t> </a:t>
            </a:r>
            <a:r>
              <a:rPr lang="en-US" dirty="0" smtClean="0"/>
              <a:t>strategy to train our classifiers.</a:t>
            </a:r>
          </a:p>
          <a:p>
            <a:r>
              <a:rPr lang="en-US" dirty="0" smtClean="0"/>
              <a:t>So according to this strategy, we train 6 binary classifiers with one class at a time and leaving the rest out. These 6 binary classifiers will be mutually exclusive to each other.</a:t>
            </a:r>
          </a:p>
          <a:p>
            <a:r>
              <a:rPr lang="en-US" dirty="0" smtClean="0"/>
              <a:t>We apply this method for</a:t>
            </a:r>
            <a:r>
              <a:rPr lang="en-US" dirty="0" smtClean="0">
                <a:solidFill>
                  <a:srgbClr val="FF0000"/>
                </a:solidFill>
              </a:rPr>
              <a:t> Multinomial Naïve Bayes, Logistic Regression and Support Vector Machine</a:t>
            </a:r>
            <a:r>
              <a:rPr lang="en-US" dirty="0"/>
              <a:t>.</a:t>
            </a:r>
            <a:endParaRPr lang="en-US" dirty="0" smtClean="0"/>
          </a:p>
          <a:p>
            <a:r>
              <a:rPr lang="en-US" dirty="0" smtClean="0"/>
              <a:t>Similarly, for our </a:t>
            </a:r>
            <a:r>
              <a:rPr lang="en-US" dirty="0" smtClean="0">
                <a:solidFill>
                  <a:srgbClr val="FF0000"/>
                </a:solidFill>
              </a:rPr>
              <a:t>LSTM</a:t>
            </a:r>
            <a:r>
              <a:rPr lang="en-US" dirty="0" smtClean="0"/>
              <a:t> model, we used 300 dimensional Glove Vectors for word embedding and 128 LSTM recurrent neural layers. </a:t>
            </a:r>
          </a:p>
          <a:p>
            <a:pPr marL="0" indent="0">
              <a:buNone/>
            </a:pPr>
            <a:endParaRPr lang="en-US" dirty="0" smtClean="0"/>
          </a:p>
          <a:p>
            <a:pPr marL="0" indent="0">
              <a:buNone/>
            </a:pPr>
            <a:endParaRPr lang="en-US" i="1" dirty="0">
              <a:solidFill>
                <a:srgbClr val="FF0000"/>
              </a:solidFill>
            </a:endParaRPr>
          </a:p>
        </p:txBody>
      </p:sp>
    </p:spTree>
    <p:extLst>
      <p:ext uri="{BB962C8B-B14F-4D97-AF65-F5344CB8AC3E}">
        <p14:creationId xmlns:p14="http://schemas.microsoft.com/office/powerpoint/2010/main" val="110930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6"/>
            <a:ext cx="10515600" cy="692966"/>
          </a:xfrm>
        </p:spPr>
        <p:txBody>
          <a:bodyPr>
            <a:normAutofit/>
          </a:bodyPr>
          <a:lstStyle/>
          <a:p>
            <a:pPr algn="ctr"/>
            <a:r>
              <a:rPr lang="en-US" sz="3600" b="1" dirty="0" smtClean="0">
                <a:solidFill>
                  <a:schemeClr val="accent2">
                    <a:lumMod val="50000"/>
                  </a:schemeClr>
                </a:solidFill>
              </a:rPr>
              <a:t>RESULTS</a:t>
            </a:r>
            <a:endParaRPr lang="en-US" sz="3600" b="1" dirty="0">
              <a:solidFill>
                <a:schemeClr val="accent2">
                  <a:lumMod val="50000"/>
                </a:schemeClr>
              </a:solidFill>
            </a:endParaRPr>
          </a:p>
        </p:txBody>
      </p:sp>
      <p:sp>
        <p:nvSpPr>
          <p:cNvPr id="3" name="Content Placeholder 2"/>
          <p:cNvSpPr>
            <a:spLocks noGrp="1"/>
          </p:cNvSpPr>
          <p:nvPr>
            <p:ph idx="1"/>
          </p:nvPr>
        </p:nvSpPr>
        <p:spPr>
          <a:xfrm>
            <a:off x="378823" y="1136469"/>
            <a:ext cx="10974977" cy="5499462"/>
          </a:xfrm>
        </p:spPr>
        <p:txBody>
          <a:bodyPr>
            <a:normAutofit/>
          </a:bodyPr>
          <a:lstStyle/>
          <a:p>
            <a:pPr marL="0" indent="0">
              <a:buNone/>
            </a:pPr>
            <a:r>
              <a:rPr lang="en-US" sz="3200" dirty="0" smtClean="0"/>
              <a:t>Evaluation Metrics</a:t>
            </a:r>
          </a:p>
          <a:p>
            <a:r>
              <a:rPr lang="en-US" sz="2600" dirty="0" smtClean="0">
                <a:solidFill>
                  <a:srgbClr val="FF0000"/>
                </a:solidFill>
              </a:rPr>
              <a:t>Accuracy Score</a:t>
            </a:r>
            <a:r>
              <a:rPr lang="en-US" sz="2600" dirty="0" smtClean="0"/>
              <a:t>,</a:t>
            </a:r>
            <a:r>
              <a:rPr lang="en-US" sz="2600" dirty="0" smtClean="0">
                <a:solidFill>
                  <a:srgbClr val="FF0000"/>
                </a:solidFill>
              </a:rPr>
              <a:t> Precision</a:t>
            </a:r>
            <a:r>
              <a:rPr lang="en-US" sz="2600" dirty="0" smtClean="0"/>
              <a:t>,</a:t>
            </a:r>
            <a:r>
              <a:rPr lang="en-US" sz="2600" dirty="0" smtClean="0">
                <a:solidFill>
                  <a:srgbClr val="FF0000"/>
                </a:solidFill>
              </a:rPr>
              <a:t> Recall</a:t>
            </a:r>
            <a:r>
              <a:rPr lang="en-US" sz="2600" dirty="0" smtClean="0"/>
              <a:t>, </a:t>
            </a:r>
            <a:r>
              <a:rPr lang="en-US" sz="2600" dirty="0" smtClean="0">
                <a:solidFill>
                  <a:srgbClr val="FF0000"/>
                </a:solidFill>
              </a:rPr>
              <a:t>f-score </a:t>
            </a:r>
          </a:p>
          <a:p>
            <a:pPr marL="0" indent="0">
              <a:buNone/>
            </a:pPr>
            <a:endParaRPr lang="en-US" sz="3200" dirty="0" smtClean="0"/>
          </a:p>
          <a:p>
            <a:r>
              <a:rPr lang="en-US" sz="2600" dirty="0" smtClean="0"/>
              <a:t>Table below shows average accuracy score of different models </a:t>
            </a:r>
            <a:endParaRPr lang="en-US" sz="2600" dirty="0"/>
          </a:p>
          <a:p>
            <a:r>
              <a:rPr lang="en-US" sz="2600" dirty="0" smtClean="0"/>
              <a:t>All models have average accuracy  of over 90 </a:t>
            </a:r>
            <a:r>
              <a:rPr lang="en-US" dirty="0" smtClean="0"/>
              <a:t>% and are almost com</a:t>
            </a:r>
            <a:r>
              <a:rPr lang="en-US" sz="2600" dirty="0" smtClean="0"/>
              <a:t>parable.</a:t>
            </a:r>
          </a:p>
          <a:p>
            <a:pPr marL="0" indent="0" algn="ctr">
              <a:buNone/>
            </a:pPr>
            <a:r>
              <a:rPr lang="en-US" sz="2600" dirty="0" smtClean="0"/>
              <a:t>Table; Model Accuracy</a:t>
            </a:r>
          </a:p>
          <a:p>
            <a:endParaRPr lang="en-US" sz="2600" dirty="0" smtClean="0"/>
          </a:p>
        </p:txBody>
      </p:sp>
      <p:graphicFrame>
        <p:nvGraphicFramePr>
          <p:cNvPr id="4" name="Table 3"/>
          <p:cNvGraphicFramePr>
            <a:graphicFrameLocks noGrp="1"/>
          </p:cNvGraphicFramePr>
          <p:nvPr>
            <p:extLst>
              <p:ext uri="{D42A27DB-BD31-4B8C-83A1-F6EECF244321}">
                <p14:modId xmlns:p14="http://schemas.microsoft.com/office/powerpoint/2010/main" val="1116530740"/>
              </p:ext>
            </p:extLst>
          </p:nvPr>
        </p:nvGraphicFramePr>
        <p:xfrm>
          <a:off x="3338648" y="4261644"/>
          <a:ext cx="5055325" cy="2374287"/>
        </p:xfrm>
        <a:graphic>
          <a:graphicData uri="http://schemas.openxmlformats.org/drawingml/2006/table">
            <a:tbl>
              <a:tblPr firstRow="1" firstCol="1" bandRow="1">
                <a:tableStyleId>{5C22544A-7EE6-4342-B048-85BDC9FD1C3A}</a:tableStyleId>
              </a:tblPr>
              <a:tblGrid>
                <a:gridCol w="3043012">
                  <a:extLst>
                    <a:ext uri="{9D8B030D-6E8A-4147-A177-3AD203B41FA5}">
                      <a16:colId xmlns:a16="http://schemas.microsoft.com/office/drawing/2014/main" val="908834991"/>
                    </a:ext>
                  </a:extLst>
                </a:gridCol>
                <a:gridCol w="2012313">
                  <a:extLst>
                    <a:ext uri="{9D8B030D-6E8A-4147-A177-3AD203B41FA5}">
                      <a16:colId xmlns:a16="http://schemas.microsoft.com/office/drawing/2014/main" val="1364277714"/>
                    </a:ext>
                  </a:extLst>
                </a:gridCol>
              </a:tblGrid>
              <a:tr h="669523">
                <a:tc>
                  <a:txBody>
                    <a:bodyPr/>
                    <a:lstStyle/>
                    <a:p>
                      <a:pPr marL="0" marR="0" algn="ctr">
                        <a:lnSpc>
                          <a:spcPct val="107000"/>
                        </a:lnSpc>
                        <a:spcBef>
                          <a:spcPts val="0"/>
                        </a:spcBef>
                        <a:spcAft>
                          <a:spcPts val="0"/>
                        </a:spcAft>
                      </a:pPr>
                      <a:r>
                        <a:rPr lang="en-US" sz="2400" dirty="0">
                          <a:effectLst/>
                        </a:rPr>
                        <a:t>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tc>
                  <a:txBody>
                    <a:bodyPr/>
                    <a:lstStyle/>
                    <a:p>
                      <a:pPr marL="0" marR="0">
                        <a:lnSpc>
                          <a:spcPct val="107000"/>
                        </a:lnSpc>
                        <a:spcBef>
                          <a:spcPts val="0"/>
                        </a:spcBef>
                        <a:spcAft>
                          <a:spcPts val="0"/>
                        </a:spcAft>
                      </a:pPr>
                      <a:r>
                        <a:rPr lang="en-US" sz="2400" dirty="0">
                          <a:effectLst/>
                        </a:rPr>
                        <a:t>Mean Accuracy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extLst>
                  <a:ext uri="{0D108BD9-81ED-4DB2-BD59-A6C34878D82A}">
                    <a16:rowId xmlns:a16="http://schemas.microsoft.com/office/drawing/2014/main" val="1311376027"/>
                  </a:ext>
                </a:extLst>
              </a:tr>
              <a:tr h="294870">
                <a:tc>
                  <a:txBody>
                    <a:bodyPr/>
                    <a:lstStyle/>
                    <a:p>
                      <a:pPr marL="0" marR="2540" algn="ctr">
                        <a:lnSpc>
                          <a:spcPct val="107000"/>
                        </a:lnSpc>
                        <a:spcBef>
                          <a:spcPts val="0"/>
                        </a:spcBef>
                        <a:spcAft>
                          <a:spcPts val="0"/>
                        </a:spcAft>
                      </a:pPr>
                      <a:r>
                        <a:rPr lang="en-US" sz="2000" dirty="0" err="1">
                          <a:effectLst/>
                        </a:rPr>
                        <a:t>MultinomialNB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tc>
                  <a:txBody>
                    <a:bodyPr/>
                    <a:lstStyle/>
                    <a:p>
                      <a:pPr marL="0" marR="2540" algn="ctr">
                        <a:lnSpc>
                          <a:spcPct val="107000"/>
                        </a:lnSpc>
                        <a:spcBef>
                          <a:spcPts val="0"/>
                        </a:spcBef>
                        <a:spcAft>
                          <a:spcPts val="0"/>
                        </a:spcAft>
                      </a:pPr>
                      <a:r>
                        <a:rPr lang="en-US" sz="2000" dirty="0">
                          <a:effectLst/>
                        </a:rPr>
                        <a:t>97.7%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extLst>
                  <a:ext uri="{0D108BD9-81ED-4DB2-BD59-A6C34878D82A}">
                    <a16:rowId xmlns:a16="http://schemas.microsoft.com/office/drawing/2014/main" val="2599470148"/>
                  </a:ext>
                </a:extLst>
              </a:tr>
              <a:tr h="323206">
                <a:tc>
                  <a:txBody>
                    <a:bodyPr/>
                    <a:lstStyle/>
                    <a:p>
                      <a:pPr marL="0" marR="2540" algn="ctr">
                        <a:lnSpc>
                          <a:spcPct val="107000"/>
                        </a:lnSpc>
                        <a:spcBef>
                          <a:spcPts val="0"/>
                        </a:spcBef>
                        <a:spcAft>
                          <a:spcPts val="0"/>
                        </a:spcAft>
                      </a:pPr>
                      <a:r>
                        <a:rPr lang="en-US" sz="2000">
                          <a:effectLst/>
                        </a:rPr>
                        <a:t>Logistic Regression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tc>
                  <a:txBody>
                    <a:bodyPr/>
                    <a:lstStyle/>
                    <a:p>
                      <a:pPr marL="0" marR="2540" algn="ctr">
                        <a:lnSpc>
                          <a:spcPct val="107000"/>
                        </a:lnSpc>
                        <a:spcBef>
                          <a:spcPts val="0"/>
                        </a:spcBef>
                        <a:spcAft>
                          <a:spcPts val="0"/>
                        </a:spcAft>
                      </a:pPr>
                      <a:r>
                        <a:rPr lang="en-US" sz="2000">
                          <a:effectLst/>
                        </a:rPr>
                        <a:t>98.08%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extLst>
                  <a:ext uri="{0D108BD9-81ED-4DB2-BD59-A6C34878D82A}">
                    <a16:rowId xmlns:a16="http://schemas.microsoft.com/office/drawing/2014/main" val="943243977"/>
                  </a:ext>
                </a:extLst>
              </a:tr>
              <a:tr h="559838">
                <a:tc>
                  <a:txBody>
                    <a:bodyPr/>
                    <a:lstStyle/>
                    <a:p>
                      <a:pPr marL="0" marR="2540" algn="ctr">
                        <a:lnSpc>
                          <a:spcPct val="107000"/>
                        </a:lnSpc>
                        <a:spcBef>
                          <a:spcPts val="0"/>
                        </a:spcBef>
                        <a:spcAft>
                          <a:spcPts val="0"/>
                        </a:spcAft>
                      </a:pPr>
                      <a:r>
                        <a:rPr lang="en-US" sz="2000">
                          <a:effectLst/>
                        </a:rPr>
                        <a:t>Support Vector Machine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tc>
                  <a:txBody>
                    <a:bodyPr/>
                    <a:lstStyle/>
                    <a:p>
                      <a:pPr marL="0" marR="2540" algn="ctr">
                        <a:lnSpc>
                          <a:spcPct val="107000"/>
                        </a:lnSpc>
                        <a:spcBef>
                          <a:spcPts val="0"/>
                        </a:spcBef>
                        <a:spcAft>
                          <a:spcPts val="0"/>
                        </a:spcAft>
                      </a:pPr>
                      <a:r>
                        <a:rPr lang="en-US" sz="2000" dirty="0">
                          <a:effectLst/>
                        </a:rPr>
                        <a:t>98.15%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extLst>
                  <a:ext uri="{0D108BD9-81ED-4DB2-BD59-A6C34878D82A}">
                    <a16:rowId xmlns:a16="http://schemas.microsoft.com/office/drawing/2014/main" val="663484124"/>
                  </a:ext>
                </a:extLst>
              </a:tr>
              <a:tr h="294870">
                <a:tc>
                  <a:txBody>
                    <a:bodyPr/>
                    <a:lstStyle/>
                    <a:p>
                      <a:pPr marL="0" marR="2540" algn="ctr">
                        <a:lnSpc>
                          <a:spcPct val="107000"/>
                        </a:lnSpc>
                        <a:spcBef>
                          <a:spcPts val="0"/>
                        </a:spcBef>
                        <a:spcAft>
                          <a:spcPts val="0"/>
                        </a:spcAft>
                      </a:pPr>
                      <a:r>
                        <a:rPr lang="en-US" sz="2000">
                          <a:effectLst/>
                        </a:rPr>
                        <a:t>LSTM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tc>
                  <a:txBody>
                    <a:bodyPr/>
                    <a:lstStyle/>
                    <a:p>
                      <a:pPr marL="0" marR="2540" algn="ctr">
                        <a:lnSpc>
                          <a:spcPct val="107000"/>
                        </a:lnSpc>
                        <a:spcBef>
                          <a:spcPts val="0"/>
                        </a:spcBef>
                        <a:spcAft>
                          <a:spcPts val="0"/>
                        </a:spcAft>
                      </a:pPr>
                      <a:r>
                        <a:rPr lang="en-US" sz="2000" dirty="0">
                          <a:effectLst/>
                        </a:rPr>
                        <a:t>98.68%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nchor="ctr"/>
                </a:tc>
                <a:extLst>
                  <a:ext uri="{0D108BD9-81ED-4DB2-BD59-A6C34878D82A}">
                    <a16:rowId xmlns:a16="http://schemas.microsoft.com/office/drawing/2014/main" val="1529347254"/>
                  </a:ext>
                </a:extLst>
              </a:tr>
            </a:tbl>
          </a:graphicData>
        </a:graphic>
      </p:graphicFrame>
    </p:spTree>
    <p:extLst>
      <p:ext uri="{BB962C8B-B14F-4D97-AF65-F5344CB8AC3E}">
        <p14:creationId xmlns:p14="http://schemas.microsoft.com/office/powerpoint/2010/main" val="329473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43691"/>
            <a:ext cx="11155680" cy="561703"/>
          </a:xfrm>
        </p:spPr>
        <p:txBody>
          <a:bodyPr>
            <a:normAutofit fontScale="90000"/>
          </a:bodyPr>
          <a:lstStyle/>
          <a:p>
            <a:r>
              <a:rPr lang="en-US" sz="3600" b="1" dirty="0" smtClean="0">
                <a:solidFill>
                  <a:schemeClr val="accent4">
                    <a:lumMod val="50000"/>
                  </a:schemeClr>
                </a:solidFill>
              </a:rPr>
              <a:t>CONFUSION MATRIX AND CLASSIFICATION REPORT</a:t>
            </a:r>
            <a:endParaRPr lang="en-US" sz="3600" b="1" dirty="0">
              <a:solidFill>
                <a:schemeClr val="accent4">
                  <a:lumMod val="50000"/>
                </a:schemeClr>
              </a:solidFill>
            </a:endParaRPr>
          </a:p>
        </p:txBody>
      </p:sp>
      <p:sp>
        <p:nvSpPr>
          <p:cNvPr id="3" name="Content Placeholder 2"/>
          <p:cNvSpPr>
            <a:spLocks noGrp="1"/>
          </p:cNvSpPr>
          <p:nvPr>
            <p:ph idx="1"/>
          </p:nvPr>
        </p:nvSpPr>
        <p:spPr>
          <a:xfrm>
            <a:off x="169817" y="796834"/>
            <a:ext cx="11704319" cy="6061166"/>
          </a:xfrm>
        </p:spPr>
        <p:txBody>
          <a:bodyPr>
            <a:normAutofit fontScale="92500" lnSpcReduction="10000"/>
          </a:bodyPr>
          <a:lstStyle/>
          <a:p>
            <a:pPr algn="just"/>
            <a:r>
              <a:rPr lang="en-US" dirty="0" smtClean="0"/>
              <a:t>As seen earlier , all our models have almost comparable average accuracy, but SVM slightly outperformed other except LSTM which is a deep learning model.</a:t>
            </a:r>
          </a:p>
          <a:p>
            <a:r>
              <a:rPr lang="en-US" dirty="0" smtClean="0"/>
              <a:t>We have only present confusion matrix and classification report of SVM here</a:t>
            </a:r>
            <a:endParaRPr lang="en-US" dirty="0"/>
          </a:p>
          <a:p>
            <a:pPr marL="0" indent="0">
              <a:buNone/>
            </a:pPr>
            <a:endParaRPr lang="en-US" sz="2600" dirty="0"/>
          </a:p>
          <a:p>
            <a:pPr marL="0" indent="0">
              <a:buNone/>
            </a:pPr>
            <a:r>
              <a:rPr lang="en-US" sz="2600" dirty="0" smtClean="0"/>
              <a:t>  Confusion Matrix                                                               Classification report</a:t>
            </a:r>
          </a:p>
          <a:p>
            <a:pPr marL="0" indent="0">
              <a:buNone/>
            </a:pPr>
            <a:endParaRPr lang="en-US" sz="2600" dirty="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r>
              <a:rPr lang="en-US" sz="2600" dirty="0"/>
              <a:t> </a:t>
            </a:r>
            <a:r>
              <a:rPr lang="en-US" sz="2600" dirty="0" smtClean="0"/>
              <a:t>      </a:t>
            </a:r>
            <a:endParaRPr lang="en-US" sz="2600" dirty="0"/>
          </a:p>
          <a:p>
            <a:endParaRPr lang="en-US" sz="2600" dirty="0" smtClean="0"/>
          </a:p>
        </p:txBody>
      </p:sp>
      <p:sp>
        <p:nvSpPr>
          <p:cNvPr id="4" name="Rectangle 1"/>
          <p:cNvSpPr>
            <a:spLocks noChangeArrowheads="1"/>
          </p:cNvSpPr>
          <p:nvPr/>
        </p:nvSpPr>
        <p:spPr bwMode="auto">
          <a:xfrm>
            <a:off x="1554480" y="3773825"/>
            <a:ext cx="150222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 y="2939144"/>
            <a:ext cx="4473004" cy="37490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77" y="2939144"/>
            <a:ext cx="5271889" cy="3749039"/>
          </a:xfrm>
          <a:prstGeom prst="rect">
            <a:avLst/>
          </a:prstGeom>
        </p:spPr>
      </p:pic>
    </p:spTree>
    <p:extLst>
      <p:ext uri="{BB962C8B-B14F-4D97-AF65-F5344CB8AC3E}">
        <p14:creationId xmlns:p14="http://schemas.microsoft.com/office/powerpoint/2010/main" val="135502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82" y="116932"/>
            <a:ext cx="11980817" cy="601525"/>
          </a:xfrm>
        </p:spPr>
        <p:txBody>
          <a:bodyPr>
            <a:normAutofit fontScale="90000"/>
          </a:bodyPr>
          <a:lstStyle/>
          <a:p>
            <a:r>
              <a:rPr lang="en-US" dirty="0" smtClean="0"/>
              <a:t>Validation Loss and validation Accuracy</a:t>
            </a:r>
            <a:endParaRPr lang="en-US" dirty="0"/>
          </a:p>
        </p:txBody>
      </p:sp>
      <p:sp>
        <p:nvSpPr>
          <p:cNvPr id="7" name="Content Placeholder 6"/>
          <p:cNvSpPr>
            <a:spLocks noGrp="1"/>
          </p:cNvSpPr>
          <p:nvPr>
            <p:ph idx="1"/>
          </p:nvPr>
        </p:nvSpPr>
        <p:spPr>
          <a:xfrm>
            <a:off x="252548" y="836022"/>
            <a:ext cx="11939451" cy="6021977"/>
          </a:xfrm>
        </p:spPr>
        <p:txBody>
          <a:bodyPr/>
          <a:lstStyle/>
          <a:p>
            <a:r>
              <a:rPr lang="en-US" dirty="0" smtClean="0"/>
              <a:t>We </a:t>
            </a:r>
            <a:r>
              <a:rPr lang="en-US" i="1" dirty="0" err="1" smtClean="0">
                <a:solidFill>
                  <a:srgbClr val="FF0000"/>
                </a:solidFill>
              </a:rPr>
              <a:t>val_acc</a:t>
            </a:r>
            <a:r>
              <a:rPr lang="en-US" dirty="0" smtClean="0"/>
              <a:t> is 0.9716 and </a:t>
            </a:r>
            <a:r>
              <a:rPr lang="en-US" i="1" dirty="0" err="1" smtClean="0">
                <a:solidFill>
                  <a:srgbClr val="FF0000"/>
                </a:solidFill>
              </a:rPr>
              <a:t>val_loss</a:t>
            </a:r>
            <a:r>
              <a:rPr lang="en-US" dirty="0" smtClean="0"/>
              <a:t> is 0.056 which is pretty decent. No issues of model overfitting and </a:t>
            </a:r>
            <a:r>
              <a:rPr lang="en-US" dirty="0" err="1" smtClean="0"/>
              <a:t>underfitting</a:t>
            </a:r>
            <a:endParaRPr lang="en-US"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567543"/>
            <a:ext cx="10136777" cy="5290457"/>
          </a:xfrm>
          <a:prstGeom prst="rect">
            <a:avLst/>
          </a:prstGeom>
        </p:spPr>
      </p:pic>
    </p:spTree>
    <p:extLst>
      <p:ext uri="{BB962C8B-B14F-4D97-AF65-F5344CB8AC3E}">
        <p14:creationId xmlns:p14="http://schemas.microsoft.com/office/powerpoint/2010/main" val="378893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812800"/>
          </a:xfrm>
        </p:spPr>
        <p:txBody>
          <a:bodyPr anchor="t">
            <a:normAutofit fontScale="90000"/>
          </a:bodyPr>
          <a:lstStyle/>
          <a:p>
            <a:pPr algn="ctr"/>
            <a:r>
              <a:rPr lang="en-US" sz="4400" b="1" dirty="0" smtClean="0"/>
              <a:t>CONTENTS</a:t>
            </a: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5" name="Text Placeholder 4"/>
          <p:cNvSpPr>
            <a:spLocks noGrp="1"/>
          </p:cNvSpPr>
          <p:nvPr>
            <p:ph type="body" idx="1"/>
          </p:nvPr>
        </p:nvSpPr>
        <p:spPr>
          <a:xfrm>
            <a:off x="0" y="0"/>
            <a:ext cx="12192000" cy="7086600"/>
          </a:xfrm>
        </p:spPr>
        <p:txBody>
          <a:bodyPr/>
          <a:lstStyle/>
          <a:p>
            <a:endParaRPr lang="en-US" dirty="0" smtClean="0"/>
          </a:p>
          <a:p>
            <a:endParaRPr lang="en-US" dirty="0" smtClean="0"/>
          </a:p>
          <a:p>
            <a:pPr marL="342900" indent="-342900">
              <a:buFont typeface="Wingdings" panose="05000000000000000000" pitchFamily="2" charset="2"/>
              <a:buChar char="Ø"/>
            </a:pPr>
            <a:r>
              <a:rPr lang="en-US" sz="2800" dirty="0" smtClean="0">
                <a:solidFill>
                  <a:schemeClr val="tx1"/>
                </a:solidFill>
              </a:rPr>
              <a:t>Introduction</a:t>
            </a:r>
          </a:p>
          <a:p>
            <a:pPr marL="342900" indent="-342900">
              <a:buFont typeface="Wingdings" panose="05000000000000000000" pitchFamily="2" charset="2"/>
              <a:buChar char="Ø"/>
            </a:pPr>
            <a:r>
              <a:rPr lang="en-US" sz="2800" dirty="0" smtClean="0">
                <a:solidFill>
                  <a:schemeClr val="tx1"/>
                </a:solidFill>
              </a:rPr>
              <a:t>Problem Formulation</a:t>
            </a:r>
          </a:p>
          <a:p>
            <a:pPr marL="342900" indent="-342900">
              <a:buFont typeface="Wingdings" panose="05000000000000000000" pitchFamily="2" charset="2"/>
              <a:buChar char="Ø"/>
            </a:pPr>
            <a:r>
              <a:rPr lang="en-US" sz="2800" dirty="0" smtClean="0">
                <a:solidFill>
                  <a:schemeClr val="tx1"/>
                </a:solidFill>
              </a:rPr>
              <a:t>Motivation/Purpose/Goals</a:t>
            </a:r>
          </a:p>
          <a:p>
            <a:pPr marL="342900" indent="-342900">
              <a:buFont typeface="Wingdings" panose="05000000000000000000" pitchFamily="2" charset="2"/>
              <a:buChar char="Ø"/>
            </a:pPr>
            <a:r>
              <a:rPr lang="en-US" sz="2800" dirty="0" smtClean="0">
                <a:solidFill>
                  <a:schemeClr val="tx1"/>
                </a:solidFill>
              </a:rPr>
              <a:t>Project Workflow</a:t>
            </a:r>
          </a:p>
          <a:p>
            <a:pPr marL="342900" indent="-342900">
              <a:buFont typeface="Wingdings" panose="05000000000000000000" pitchFamily="2" charset="2"/>
              <a:buChar char="Ø"/>
            </a:pPr>
            <a:r>
              <a:rPr lang="en-US" sz="2800" dirty="0" smtClean="0">
                <a:solidFill>
                  <a:schemeClr val="tx1"/>
                </a:solidFill>
              </a:rPr>
              <a:t>Methodologies</a:t>
            </a:r>
          </a:p>
          <a:p>
            <a:pPr marL="342900" indent="-342900">
              <a:buFont typeface="Wingdings" panose="05000000000000000000" pitchFamily="2" charset="2"/>
              <a:buChar char="Ø"/>
            </a:pPr>
            <a:r>
              <a:rPr lang="en-US" sz="2800" dirty="0" smtClean="0">
                <a:solidFill>
                  <a:schemeClr val="tx1"/>
                </a:solidFill>
              </a:rPr>
              <a:t>Techniques</a:t>
            </a:r>
          </a:p>
          <a:p>
            <a:pPr marL="342900" indent="-342900">
              <a:buFont typeface="Wingdings" panose="05000000000000000000" pitchFamily="2" charset="2"/>
              <a:buChar char="Ø"/>
            </a:pPr>
            <a:r>
              <a:rPr lang="en-US" sz="2800" dirty="0" smtClean="0">
                <a:solidFill>
                  <a:schemeClr val="tx1"/>
                </a:solidFill>
              </a:rPr>
              <a:t>Results</a:t>
            </a:r>
          </a:p>
          <a:p>
            <a:pPr marL="342900" indent="-342900">
              <a:buFont typeface="Wingdings" panose="05000000000000000000" pitchFamily="2" charset="2"/>
              <a:buChar char="Ø"/>
            </a:pPr>
            <a:r>
              <a:rPr lang="en-US" sz="2800" dirty="0" smtClean="0">
                <a:solidFill>
                  <a:schemeClr val="tx1"/>
                </a:solidFill>
              </a:rPr>
              <a:t>Conclusions</a:t>
            </a:r>
          </a:p>
          <a:p>
            <a:pPr marL="342900" indent="-342900">
              <a:buFont typeface="Wingdings" panose="05000000000000000000" pitchFamily="2" charset="2"/>
              <a:buChar char="Ø"/>
            </a:pPr>
            <a:r>
              <a:rPr lang="en-US" sz="2800" dirty="0" smtClean="0">
                <a:solidFill>
                  <a:schemeClr val="tx1"/>
                </a:solidFill>
              </a:rPr>
              <a:t>References</a:t>
            </a:r>
            <a:endParaRPr lang="en-US" sz="2800" dirty="0">
              <a:solidFill>
                <a:schemeClr val="tx1"/>
              </a:solidFill>
            </a:endParaRPr>
          </a:p>
        </p:txBody>
      </p:sp>
    </p:spTree>
    <p:extLst>
      <p:ext uri="{BB962C8B-B14F-4D97-AF65-F5344CB8AC3E}">
        <p14:creationId xmlns:p14="http://schemas.microsoft.com/office/powerpoint/2010/main" val="56076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221434"/>
            <a:ext cx="11364685" cy="523149"/>
          </a:xfrm>
        </p:spPr>
        <p:txBody>
          <a:bodyPr>
            <a:noAutofit/>
          </a:bodyPr>
          <a:lstStyle/>
          <a:p>
            <a:r>
              <a:rPr lang="en-US" sz="3600" b="1" dirty="0" smtClean="0">
                <a:solidFill>
                  <a:schemeClr val="accent4">
                    <a:lumMod val="50000"/>
                  </a:schemeClr>
                </a:solidFill>
              </a:rPr>
              <a:t>Model Comparison </a:t>
            </a:r>
            <a:endParaRPr lang="en-US" sz="3600" b="1" dirty="0">
              <a:solidFill>
                <a:schemeClr val="accent4">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449562"/>
              </p:ext>
            </p:extLst>
          </p:nvPr>
        </p:nvGraphicFramePr>
        <p:xfrm>
          <a:off x="313509" y="836023"/>
          <a:ext cx="11456124" cy="6073338"/>
        </p:xfrm>
        <a:graphic>
          <a:graphicData uri="http://schemas.openxmlformats.org/drawingml/2006/table">
            <a:tbl>
              <a:tblPr firstRow="1" firstCol="1" bandRow="1">
                <a:tableStyleId>{5C22544A-7EE6-4342-B048-85BDC9FD1C3A}</a:tableStyleId>
              </a:tblPr>
              <a:tblGrid>
                <a:gridCol w="1668639">
                  <a:extLst>
                    <a:ext uri="{9D8B030D-6E8A-4147-A177-3AD203B41FA5}">
                      <a16:colId xmlns:a16="http://schemas.microsoft.com/office/drawing/2014/main" val="369449461"/>
                    </a:ext>
                  </a:extLst>
                </a:gridCol>
                <a:gridCol w="2117350">
                  <a:extLst>
                    <a:ext uri="{9D8B030D-6E8A-4147-A177-3AD203B41FA5}">
                      <a16:colId xmlns:a16="http://schemas.microsoft.com/office/drawing/2014/main" val="1994758027"/>
                    </a:ext>
                  </a:extLst>
                </a:gridCol>
                <a:gridCol w="2285617">
                  <a:extLst>
                    <a:ext uri="{9D8B030D-6E8A-4147-A177-3AD203B41FA5}">
                      <a16:colId xmlns:a16="http://schemas.microsoft.com/office/drawing/2014/main" val="309037024"/>
                    </a:ext>
                  </a:extLst>
                </a:gridCol>
                <a:gridCol w="2145395">
                  <a:extLst>
                    <a:ext uri="{9D8B030D-6E8A-4147-A177-3AD203B41FA5}">
                      <a16:colId xmlns:a16="http://schemas.microsoft.com/office/drawing/2014/main" val="4234841578"/>
                    </a:ext>
                  </a:extLst>
                </a:gridCol>
                <a:gridCol w="2369751">
                  <a:extLst>
                    <a:ext uri="{9D8B030D-6E8A-4147-A177-3AD203B41FA5}">
                      <a16:colId xmlns:a16="http://schemas.microsoft.com/office/drawing/2014/main" val="3855063762"/>
                    </a:ext>
                  </a:extLst>
                </a:gridCol>
                <a:gridCol w="869372">
                  <a:extLst>
                    <a:ext uri="{9D8B030D-6E8A-4147-A177-3AD203B41FA5}">
                      <a16:colId xmlns:a16="http://schemas.microsoft.com/office/drawing/2014/main" val="2668520410"/>
                    </a:ext>
                  </a:extLst>
                </a:gridCol>
              </a:tblGrid>
              <a:tr h="551767">
                <a:tc>
                  <a:txBody>
                    <a:bodyPr/>
                    <a:lstStyle/>
                    <a:p>
                      <a:pPr marL="0" marR="0" algn="ctr">
                        <a:spcBef>
                          <a:spcPts val="0"/>
                        </a:spcBef>
                        <a:spcAft>
                          <a:spcPts val="0"/>
                        </a:spcAft>
                      </a:pPr>
                      <a:r>
                        <a:rPr lang="en-US" sz="2000" dirty="0">
                          <a:effectLst/>
                        </a:rPr>
                        <a:t>Category</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err="1">
                          <a:effectLst/>
                        </a:rPr>
                        <a:t>Acc</a:t>
                      </a:r>
                      <a:r>
                        <a:rPr lang="en-US" sz="2000" dirty="0">
                          <a:effectLst/>
                        </a:rPr>
                        <a:t> NB</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err="1">
                          <a:effectLst/>
                        </a:rPr>
                        <a:t>Acc</a:t>
                      </a:r>
                      <a:r>
                        <a:rPr lang="en-US" sz="2000" dirty="0">
                          <a:effectLst/>
                        </a:rPr>
                        <a:t> </a:t>
                      </a:r>
                      <a:r>
                        <a:rPr lang="en-US" sz="2000" dirty="0" err="1">
                          <a:effectLst/>
                        </a:rPr>
                        <a:t>LogReg</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err="1">
                          <a:effectLst/>
                        </a:rPr>
                        <a:t>Acc</a:t>
                      </a:r>
                      <a:r>
                        <a:rPr lang="en-US" sz="2000" dirty="0">
                          <a:effectLst/>
                        </a:rPr>
                        <a:t> SVM</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SVM advantage to NB</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SVM advantage to </a:t>
                      </a:r>
                      <a:r>
                        <a:rPr lang="en-US" sz="2000" dirty="0" err="1">
                          <a:effectLst/>
                        </a:rPr>
                        <a:t>LogReg</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5076836"/>
                  </a:ext>
                </a:extLst>
              </a:tr>
              <a:tr h="690810">
                <a:tc>
                  <a:txBody>
                    <a:bodyPr/>
                    <a:lstStyle/>
                    <a:p>
                      <a:pPr marL="0" marR="0" algn="ctr">
                        <a:spcBef>
                          <a:spcPts val="0"/>
                        </a:spcBef>
                        <a:spcAft>
                          <a:spcPts val="0"/>
                        </a:spcAft>
                      </a:pPr>
                      <a:r>
                        <a:rPr lang="en-US" sz="2000" dirty="0">
                          <a:effectLst/>
                        </a:rPr>
                        <a:t>Toxic</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0.9499295002349992</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0.956509478301739</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0.9586088046373179</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0.008679304402318677</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0.002099326335578855</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483314"/>
                  </a:ext>
                </a:extLst>
              </a:tr>
              <a:tr h="921080">
                <a:tc>
                  <a:txBody>
                    <a:bodyPr/>
                    <a:lstStyle/>
                    <a:p>
                      <a:pPr marL="0" marR="0" algn="ctr">
                        <a:spcBef>
                          <a:spcPts val="0"/>
                        </a:spcBef>
                        <a:spcAft>
                          <a:spcPts val="0"/>
                        </a:spcAft>
                      </a:pPr>
                      <a:r>
                        <a:rPr lang="en-US" sz="2000" dirty="0" err="1">
                          <a:effectLst/>
                        </a:rPr>
                        <a:t>severe_toxic</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0.990474698417672</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0.9905060316465611</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0.9907253642487859</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0.0002506658311138832</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0.00021933260222473105</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66570"/>
                  </a:ext>
                </a:extLst>
              </a:tr>
              <a:tr h="690810">
                <a:tc>
                  <a:txBody>
                    <a:bodyPr/>
                    <a:lstStyle/>
                    <a:p>
                      <a:pPr marL="0" marR="0" algn="ctr">
                        <a:spcBef>
                          <a:spcPts val="0"/>
                        </a:spcBef>
                        <a:spcAft>
                          <a:spcPts val="0"/>
                        </a:spcAft>
                      </a:pPr>
                      <a:r>
                        <a:rPr lang="en-US" sz="2000" dirty="0">
                          <a:effectLst/>
                        </a:rPr>
                        <a:t>obscene</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0.9721760927463575</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0.977659407801974</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0.9792887357042144</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0.007112642957856852</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0.0016293279022403517</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2992366"/>
                  </a:ext>
                </a:extLst>
              </a:tr>
              <a:tr h="551767">
                <a:tc>
                  <a:txBody>
                    <a:bodyPr/>
                    <a:lstStyle/>
                    <a:p>
                      <a:pPr marL="0" marR="0" algn="ctr">
                        <a:spcBef>
                          <a:spcPts val="0"/>
                        </a:spcBef>
                        <a:spcAft>
                          <a:spcPts val="0"/>
                        </a:spcAft>
                      </a:pPr>
                      <a:r>
                        <a:rPr lang="en-US" sz="2000">
                          <a:effectLst/>
                        </a:rPr>
                        <a:t>Threat</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0.9976813410621964</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0.9977753407488642</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0.9977753407488642</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9.399968666778946e-05</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912459"/>
                  </a:ext>
                </a:extLst>
              </a:tr>
              <a:tr h="690810">
                <a:tc>
                  <a:txBody>
                    <a:bodyPr/>
                    <a:lstStyle/>
                    <a:p>
                      <a:pPr marL="0" marR="0" algn="ctr">
                        <a:spcBef>
                          <a:spcPts val="0"/>
                        </a:spcBef>
                        <a:spcAft>
                          <a:spcPts val="0"/>
                        </a:spcAft>
                      </a:pPr>
                      <a:r>
                        <a:rPr lang="en-US" sz="2000">
                          <a:effectLst/>
                        </a:rPr>
                        <a:t>Insult</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0.9665674447751841</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0.9705467648441172</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0.9707347642174526</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0.004167319442268558</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0.0001879993733354679</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3385666"/>
                  </a:ext>
                </a:extLst>
              </a:tr>
              <a:tr h="827651">
                <a:tc>
                  <a:txBody>
                    <a:bodyPr/>
                    <a:lstStyle/>
                    <a:p>
                      <a:pPr marL="0" marR="0" algn="ctr">
                        <a:spcBef>
                          <a:spcPts val="0"/>
                        </a:spcBef>
                        <a:spcAft>
                          <a:spcPts val="0"/>
                        </a:spcAft>
                      </a:pPr>
                      <a:r>
                        <a:rPr lang="en-US" sz="2000" dirty="0" err="1">
                          <a:effectLst/>
                        </a:rPr>
                        <a:t>identity_hate</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0.9911013629954567</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0.9918533604887984</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0.991947360175466</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0.000845997180009328</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9.399968666767844e-05</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3958602"/>
                  </a:ext>
                </a:extLst>
              </a:tr>
            </a:tbl>
          </a:graphicData>
        </a:graphic>
      </p:graphicFrame>
    </p:spTree>
    <p:extLst>
      <p:ext uri="{BB962C8B-B14F-4D97-AF65-F5344CB8AC3E}">
        <p14:creationId xmlns:p14="http://schemas.microsoft.com/office/powerpoint/2010/main" val="4213544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56121"/>
            <a:ext cx="11040292" cy="601526"/>
          </a:xfrm>
        </p:spPr>
        <p:txBody>
          <a:bodyPr>
            <a:normAutofit/>
          </a:bodyPr>
          <a:lstStyle/>
          <a:p>
            <a:pPr algn="ctr"/>
            <a:r>
              <a:rPr lang="en-US" sz="3600" b="1" dirty="0" smtClean="0">
                <a:solidFill>
                  <a:schemeClr val="accent4">
                    <a:lumMod val="50000"/>
                  </a:schemeClr>
                </a:solidFill>
              </a:rPr>
              <a:t>TESTING</a:t>
            </a:r>
            <a:endParaRPr lang="en-US" sz="3600" b="1" dirty="0">
              <a:solidFill>
                <a:schemeClr val="accent4">
                  <a:lumMod val="50000"/>
                </a:schemeClr>
              </a:solidFill>
            </a:endParaRPr>
          </a:p>
        </p:txBody>
      </p:sp>
      <p:sp>
        <p:nvSpPr>
          <p:cNvPr id="3" name="Content Placeholder 2"/>
          <p:cNvSpPr>
            <a:spLocks noGrp="1"/>
          </p:cNvSpPr>
          <p:nvPr>
            <p:ph idx="1"/>
          </p:nvPr>
        </p:nvSpPr>
        <p:spPr>
          <a:xfrm>
            <a:off x="182879" y="914400"/>
            <a:ext cx="11874137" cy="5786846"/>
          </a:xfrm>
        </p:spPr>
        <p:txBody>
          <a:bodyPr>
            <a:normAutofit/>
          </a:bodyPr>
          <a:lstStyle/>
          <a:p>
            <a:r>
              <a:rPr lang="en-US" sz="2600" dirty="0" smtClean="0"/>
              <a:t>As we have already seen, our model performance is pretty decent. We tested our model on toxic </a:t>
            </a:r>
            <a:r>
              <a:rPr lang="en-US" sz="2600" dirty="0"/>
              <a:t>online comment which is not part of our dataset, and compare its output label to the category that a human would give </a:t>
            </a:r>
            <a:r>
              <a:rPr lang="en-US" sz="2600" dirty="0" smtClean="0"/>
              <a:t>it </a:t>
            </a:r>
          </a:p>
          <a:p>
            <a:pPr marL="0" indent="0">
              <a:buNone/>
            </a:pPr>
            <a:endParaRPr lang="en-US" sz="2600" dirty="0" smtClean="0"/>
          </a:p>
          <a:p>
            <a:pPr marL="0" indent="0" algn="ctr">
              <a:buNone/>
            </a:pPr>
            <a:r>
              <a:rPr lang="en-US" sz="2600" dirty="0" smtClean="0">
                <a:solidFill>
                  <a:srgbClr val="FF0000"/>
                </a:solidFill>
              </a:rPr>
              <a:t>"</a:t>
            </a:r>
            <a:r>
              <a:rPr lang="en-US" sz="2600" dirty="0">
                <a:solidFill>
                  <a:srgbClr val="FF0000"/>
                </a:solidFill>
              </a:rPr>
              <a:t>You little piece of shit do you really want me to smack on your fucking face goddamn </a:t>
            </a:r>
            <a:r>
              <a:rPr lang="en-US" sz="2600" dirty="0" smtClean="0">
                <a:solidFill>
                  <a:srgbClr val="FF0000"/>
                </a:solidFill>
              </a:rPr>
              <a:t>moron’’</a:t>
            </a:r>
            <a:endParaRPr lang="en-US" sz="2600" dirty="0">
              <a:solidFill>
                <a:srgbClr val="FF0000"/>
              </a:solidFill>
            </a:endParaRPr>
          </a:p>
          <a:p>
            <a:pPr marL="0" indent="0">
              <a:buNone/>
            </a:pPr>
            <a:r>
              <a:rPr lang="en-US" sz="2600" dirty="0" smtClean="0"/>
              <a:t>For above test data, </a:t>
            </a:r>
          </a:p>
          <a:p>
            <a:r>
              <a:rPr lang="en-US" sz="2600" dirty="0" smtClean="0"/>
              <a:t>SVM predicted toxic classes :</a:t>
            </a:r>
            <a:r>
              <a:rPr lang="en-US" sz="2600" dirty="0" smtClean="0">
                <a:solidFill>
                  <a:srgbClr val="FF0000"/>
                </a:solidFill>
              </a:rPr>
              <a:t> </a:t>
            </a:r>
            <a:r>
              <a:rPr lang="en-US" sz="2600" i="1" dirty="0" smtClean="0">
                <a:solidFill>
                  <a:schemeClr val="accent1"/>
                </a:solidFill>
              </a:rPr>
              <a:t>toxic, obscene and insult</a:t>
            </a:r>
          </a:p>
          <a:p>
            <a:r>
              <a:rPr lang="en-US" sz="2600" dirty="0" smtClean="0"/>
              <a:t>LSTM predicted toxicity classes</a:t>
            </a:r>
            <a:r>
              <a:rPr lang="en-US" sz="2600" dirty="0"/>
              <a:t> :</a:t>
            </a:r>
            <a:r>
              <a:rPr lang="en-US" sz="2600" dirty="0" smtClean="0"/>
              <a:t>  </a:t>
            </a:r>
            <a:r>
              <a:rPr lang="en-US" sz="2600" i="1" dirty="0" smtClean="0">
                <a:solidFill>
                  <a:schemeClr val="accent1"/>
                </a:solidFill>
              </a:rPr>
              <a:t>toxic, obscene and insult</a:t>
            </a:r>
          </a:p>
          <a:p>
            <a:r>
              <a:rPr lang="en-US" sz="2600" dirty="0"/>
              <a:t>SVM predicted toxic </a:t>
            </a:r>
            <a:r>
              <a:rPr lang="en-US" sz="2600" dirty="0" smtClean="0"/>
              <a:t>classes</a:t>
            </a:r>
            <a:r>
              <a:rPr lang="en-US" sz="2600" dirty="0"/>
              <a:t> :</a:t>
            </a:r>
            <a:r>
              <a:rPr lang="en-US" sz="2600" dirty="0" smtClean="0">
                <a:solidFill>
                  <a:srgbClr val="FF0000"/>
                </a:solidFill>
              </a:rPr>
              <a:t> </a:t>
            </a:r>
            <a:r>
              <a:rPr lang="en-US" sz="2600" i="1" dirty="0">
                <a:solidFill>
                  <a:schemeClr val="accent1"/>
                </a:solidFill>
              </a:rPr>
              <a:t>toxic, obscene and insult</a:t>
            </a:r>
          </a:p>
          <a:p>
            <a:pPr marL="0" indent="0">
              <a:buNone/>
            </a:pPr>
            <a:endParaRPr lang="en-US" sz="2600" i="1" dirty="0" smtClean="0">
              <a:solidFill>
                <a:schemeClr val="accent1"/>
              </a:solidFill>
            </a:endParaRPr>
          </a:p>
          <a:p>
            <a:pPr marL="0" indent="0">
              <a:buNone/>
            </a:pPr>
            <a:r>
              <a:rPr lang="en-US" sz="2600" i="1" dirty="0" smtClean="0"/>
              <a:t>Since performance of all of our models are comparable, for above test data, we got same prediction.</a:t>
            </a:r>
            <a:endParaRPr lang="en-US" sz="2600" dirty="0" smtClean="0"/>
          </a:p>
          <a:p>
            <a:pPr marL="0" indent="0">
              <a:buNone/>
            </a:pPr>
            <a:endParaRPr lang="en-US" sz="2600" dirty="0">
              <a:solidFill>
                <a:srgbClr val="FF0000"/>
              </a:solidFill>
            </a:endParaRPr>
          </a:p>
        </p:txBody>
      </p:sp>
    </p:spTree>
    <p:extLst>
      <p:ext uri="{BB962C8B-B14F-4D97-AF65-F5344CB8AC3E}">
        <p14:creationId xmlns:p14="http://schemas.microsoft.com/office/powerpoint/2010/main" val="178971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1"/>
            <a:ext cx="10515600" cy="549275"/>
          </a:xfrm>
        </p:spPr>
        <p:txBody>
          <a:bodyPr>
            <a:normAutofit fontScale="90000"/>
          </a:bodyPr>
          <a:lstStyle/>
          <a:p>
            <a:pPr algn="ctr"/>
            <a:r>
              <a:rPr lang="en-US" sz="3600" b="1" dirty="0" smtClean="0">
                <a:solidFill>
                  <a:schemeClr val="accent2">
                    <a:lumMod val="50000"/>
                  </a:schemeClr>
                </a:solidFill>
              </a:rPr>
              <a:t>CONCLUSIONS</a:t>
            </a:r>
            <a:endParaRPr lang="en-US" sz="3600" b="1" dirty="0">
              <a:solidFill>
                <a:schemeClr val="accent2">
                  <a:lumMod val="50000"/>
                </a:schemeClr>
              </a:solidFill>
            </a:endParaRPr>
          </a:p>
        </p:txBody>
      </p:sp>
      <p:sp>
        <p:nvSpPr>
          <p:cNvPr id="3" name="Content Placeholder 2"/>
          <p:cNvSpPr>
            <a:spLocks noGrp="1"/>
          </p:cNvSpPr>
          <p:nvPr>
            <p:ph idx="1"/>
          </p:nvPr>
        </p:nvSpPr>
        <p:spPr>
          <a:xfrm>
            <a:off x="838200" y="757646"/>
            <a:ext cx="10515600" cy="5419317"/>
          </a:xfrm>
        </p:spPr>
        <p:txBody>
          <a:bodyPr/>
          <a:lstStyle/>
          <a:p>
            <a:r>
              <a:rPr lang="en-US" dirty="0" smtClean="0"/>
              <a:t>For our model, we used three machine learning algorithms and one deep learning algorithm.</a:t>
            </a:r>
          </a:p>
          <a:p>
            <a:r>
              <a:rPr lang="en-US" dirty="0" smtClean="0"/>
              <a:t>We also found that all performance of all our models were almost comparable with slight differences.</a:t>
            </a:r>
          </a:p>
          <a:p>
            <a:r>
              <a:rPr lang="en-US" dirty="0" smtClean="0"/>
              <a:t>Average accuracy of all of our model are above 90%.</a:t>
            </a:r>
          </a:p>
          <a:p>
            <a:r>
              <a:rPr lang="en-US" dirty="0" smtClean="0"/>
              <a:t>LSTM and SVM were highest performers with average accuracy of 98.68% and 98.15%.</a:t>
            </a:r>
          </a:p>
          <a:p>
            <a:r>
              <a:rPr lang="en-US" dirty="0" smtClean="0"/>
              <a:t>Since the results of our models are good enough to trust our models, we didn’t performed </a:t>
            </a:r>
            <a:r>
              <a:rPr lang="en-US" dirty="0" err="1" smtClean="0"/>
              <a:t>hyperparameter</a:t>
            </a:r>
            <a:r>
              <a:rPr lang="en-US" dirty="0" smtClean="0"/>
              <a:t> tuning and cross-validation.</a:t>
            </a:r>
          </a:p>
          <a:p>
            <a:endParaRPr lang="en-US" dirty="0"/>
          </a:p>
        </p:txBody>
      </p:sp>
    </p:spTree>
    <p:extLst>
      <p:ext uri="{BB962C8B-B14F-4D97-AF65-F5344CB8AC3E}">
        <p14:creationId xmlns:p14="http://schemas.microsoft.com/office/powerpoint/2010/main" val="119457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1" y="247560"/>
            <a:ext cx="11219329" cy="627652"/>
          </a:xfrm>
        </p:spPr>
        <p:txBody>
          <a:bodyPr>
            <a:normAutofit/>
          </a:bodyPr>
          <a:lstStyle/>
          <a:p>
            <a:r>
              <a:rPr lang="en-US" sz="3600" b="1" dirty="0" smtClean="0">
                <a:solidFill>
                  <a:schemeClr val="accent2">
                    <a:lumMod val="50000"/>
                  </a:schemeClr>
                </a:solidFill>
              </a:rPr>
              <a:t>References</a:t>
            </a:r>
            <a:endParaRPr lang="en-US" sz="3600" b="1" dirty="0">
              <a:solidFill>
                <a:schemeClr val="accent2">
                  <a:lumMod val="50000"/>
                </a:schemeClr>
              </a:solidFill>
            </a:endParaRPr>
          </a:p>
        </p:txBody>
      </p:sp>
      <p:sp>
        <p:nvSpPr>
          <p:cNvPr id="3" name="Content Placeholder 2"/>
          <p:cNvSpPr>
            <a:spLocks noGrp="1"/>
          </p:cNvSpPr>
          <p:nvPr>
            <p:ph idx="1"/>
          </p:nvPr>
        </p:nvSpPr>
        <p:spPr>
          <a:xfrm>
            <a:off x="134471" y="875212"/>
            <a:ext cx="11766176" cy="5848317"/>
          </a:xfrm>
        </p:spPr>
        <p:txBody>
          <a:bodyPr>
            <a:normAutofit fontScale="92500" lnSpcReduction="10000"/>
          </a:bodyPr>
          <a:lstStyle/>
          <a:p>
            <a:r>
              <a:rPr lang="en-US" sz="2600" dirty="0"/>
              <a:t>[1] </a:t>
            </a:r>
            <a:r>
              <a:rPr lang="en-US" sz="2600" dirty="0" err="1"/>
              <a:t>Jiawei</a:t>
            </a:r>
            <a:r>
              <a:rPr lang="en-US" sz="2600" dirty="0"/>
              <a:t> Han, </a:t>
            </a:r>
            <a:r>
              <a:rPr lang="en-US" sz="2600" dirty="0" err="1"/>
              <a:t>Micheline</a:t>
            </a:r>
            <a:r>
              <a:rPr lang="en-US" sz="2600" dirty="0"/>
              <a:t> </a:t>
            </a:r>
            <a:r>
              <a:rPr lang="en-US" sz="2600" dirty="0" err="1"/>
              <a:t>kamber</a:t>
            </a:r>
            <a:r>
              <a:rPr lang="en-US" sz="2600" dirty="0"/>
              <a:t>, Jian Pei. ‘’ Data Mining concepts                                                                             and Techniques’’. Third Edition , Morgan </a:t>
            </a:r>
            <a:r>
              <a:rPr lang="en-US" sz="2600" dirty="0" err="1"/>
              <a:t>kaufmann</a:t>
            </a:r>
            <a:r>
              <a:rPr lang="en-US" sz="2600" dirty="0"/>
              <a:t> Publisher, 2012. (page no. 350 to 355 and 408 to 415)</a:t>
            </a:r>
          </a:p>
          <a:p>
            <a:r>
              <a:rPr lang="en-US" sz="2600" dirty="0"/>
              <a:t>[2] </a:t>
            </a:r>
            <a:r>
              <a:rPr lang="en-US" sz="2600" dirty="0" err="1">
                <a:hlinkClick r:id="rId2"/>
              </a:rPr>
              <a:t>Durgesh</a:t>
            </a:r>
            <a:r>
              <a:rPr lang="en-US" sz="2600" dirty="0">
                <a:hlinkClick r:id="rId2"/>
              </a:rPr>
              <a:t> Srivastava</a:t>
            </a:r>
            <a:r>
              <a:rPr lang="en-US" sz="2600" dirty="0"/>
              <a:t>, </a:t>
            </a:r>
            <a:r>
              <a:rPr lang="en-US" sz="2600" dirty="0" err="1"/>
              <a:t>Lekha</a:t>
            </a:r>
            <a:r>
              <a:rPr lang="en-US" sz="2600" dirty="0"/>
              <a:t> </a:t>
            </a:r>
            <a:r>
              <a:rPr lang="en-US" sz="2600" dirty="0" err="1"/>
              <a:t>Bhambhu</a:t>
            </a:r>
            <a:r>
              <a:rPr lang="en-US" sz="2600" dirty="0"/>
              <a:t>. “Data Classification using Support Vector Machine”. Article  in  Journal of Theoretical and Applied Information Technology · February 2010.</a:t>
            </a:r>
          </a:p>
          <a:p>
            <a:r>
              <a:rPr lang="en-US" sz="2600" dirty="0"/>
              <a:t>[3] Christopher </a:t>
            </a:r>
            <a:r>
              <a:rPr lang="en-US" sz="2600" dirty="0" err="1"/>
              <a:t>Olah</a:t>
            </a:r>
            <a:r>
              <a:rPr lang="en-US" sz="2600" dirty="0"/>
              <a:t> ‘’ Understanding LSTM Networks’’. Colah’s blog, Posted on August 27, 2015.</a:t>
            </a:r>
          </a:p>
          <a:p>
            <a:r>
              <a:rPr lang="en-US" sz="2600" dirty="0"/>
              <a:t>[4] Sebastian </a:t>
            </a:r>
            <a:r>
              <a:rPr lang="en-US" sz="2600" dirty="0" err="1"/>
              <a:t>Laverde</a:t>
            </a:r>
            <a:r>
              <a:rPr lang="en-US" sz="2600" dirty="0"/>
              <a:t>, ‘’Automatic Classification of Sexual Harassment Cases’’. A NLP based project by </a:t>
            </a:r>
            <a:r>
              <a:rPr lang="en-US" sz="2600" dirty="0" err="1"/>
              <a:t>Omdena</a:t>
            </a:r>
            <a:r>
              <a:rPr lang="en-US" sz="2600" dirty="0"/>
              <a:t>.</a:t>
            </a:r>
          </a:p>
          <a:p>
            <a:r>
              <a:rPr lang="en-US" sz="2600" dirty="0"/>
              <a:t>[5] Chu, T &amp; </a:t>
            </a:r>
            <a:r>
              <a:rPr lang="en-US" sz="2600" dirty="0" err="1"/>
              <a:t>Jue</a:t>
            </a:r>
            <a:r>
              <a:rPr lang="en-US" sz="2600" dirty="0"/>
              <a:t>, K. ‘’Comment Abuse Classification with Deep Learning’’.</a:t>
            </a:r>
          </a:p>
          <a:p>
            <a:r>
              <a:rPr lang="en-US" sz="2600" dirty="0"/>
              <a:t>[6] Kevin </a:t>
            </a:r>
            <a:r>
              <a:rPr lang="en-US" sz="2600" dirty="0" err="1"/>
              <a:t>Khieu</a:t>
            </a:r>
            <a:r>
              <a:rPr lang="en-US" sz="2600" dirty="0"/>
              <a:t> and Neha </a:t>
            </a:r>
            <a:r>
              <a:rPr lang="en-US" sz="2600" dirty="0" err="1"/>
              <a:t>Narwal</a:t>
            </a:r>
            <a:r>
              <a:rPr lang="en-US" sz="2600" dirty="0"/>
              <a:t>. ‘’Detecting and Classifying Toxic Comments’’</a:t>
            </a:r>
          </a:p>
          <a:p>
            <a:r>
              <a:rPr lang="en-US" sz="2600" dirty="0"/>
              <a:t>[7] Stanford CS244N lectures series on Natural Language Processing with Deep Learning. (lecture 5 and 6)</a:t>
            </a:r>
          </a:p>
          <a:p>
            <a:r>
              <a:rPr lang="en-US" sz="2600" dirty="0"/>
              <a:t>[8] Analytics </a:t>
            </a:r>
            <a:r>
              <a:rPr lang="en-US" sz="2600" dirty="0" err="1"/>
              <a:t>Vidhya’s</a:t>
            </a:r>
            <a:r>
              <a:rPr lang="en-US" sz="2600" dirty="0"/>
              <a:t> article on ‘’An Intuitive Understanding of Word Embedding: From Count Vector to Word2Vec’’.</a:t>
            </a:r>
          </a:p>
          <a:p>
            <a:endParaRPr lang="en-US" dirty="0"/>
          </a:p>
        </p:txBody>
      </p:sp>
    </p:spTree>
    <p:extLst>
      <p:ext uri="{BB962C8B-B14F-4D97-AF65-F5344CB8AC3E}">
        <p14:creationId xmlns:p14="http://schemas.microsoft.com/office/powerpoint/2010/main" val="160489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8900" y="123825"/>
            <a:ext cx="11264900" cy="968375"/>
          </a:xfrm>
        </p:spPr>
        <p:txBody>
          <a:bodyPr>
            <a:normAutofit/>
          </a:bodyPr>
          <a:lstStyle/>
          <a:p>
            <a:r>
              <a:rPr lang="en-US" sz="3600" b="1" dirty="0" smtClean="0">
                <a:solidFill>
                  <a:schemeClr val="accent4">
                    <a:lumMod val="50000"/>
                  </a:schemeClr>
                </a:solidFill>
              </a:rPr>
              <a:t>INTRODUCTION</a:t>
            </a:r>
            <a:endParaRPr lang="en-US" sz="3600" b="1" dirty="0">
              <a:solidFill>
                <a:schemeClr val="accent4">
                  <a:lumMod val="50000"/>
                </a:schemeClr>
              </a:solidFill>
            </a:endParaRPr>
          </a:p>
        </p:txBody>
      </p:sp>
      <p:sp>
        <p:nvSpPr>
          <p:cNvPr id="7" name="Content Placeholder 6"/>
          <p:cNvSpPr>
            <a:spLocks noGrp="1"/>
          </p:cNvSpPr>
          <p:nvPr>
            <p:ph idx="1"/>
          </p:nvPr>
        </p:nvSpPr>
        <p:spPr>
          <a:xfrm>
            <a:off x="88900" y="1257300"/>
            <a:ext cx="12103100" cy="4919663"/>
          </a:xfrm>
        </p:spPr>
        <p:txBody>
          <a:bodyPr>
            <a:normAutofit/>
          </a:bodyPr>
          <a:lstStyle/>
          <a:p>
            <a:r>
              <a:rPr lang="en-US" sz="2600" dirty="0" smtClean="0"/>
              <a:t>Over the decade, there has been a tremendous in social networking and social media platforms. People are now able to express themselves and their opinions and also discuss among others via these platforms.</a:t>
            </a:r>
          </a:p>
          <a:p>
            <a:r>
              <a:rPr lang="en-US" sz="2600" dirty="0"/>
              <a:t>However, a conflicts may arise due to the </a:t>
            </a:r>
            <a:r>
              <a:rPr lang="en-US" sz="2600" dirty="0" smtClean="0"/>
              <a:t>differences </a:t>
            </a:r>
            <a:r>
              <a:rPr lang="en-US" sz="2600" dirty="0"/>
              <a:t>in the opinions. Most of the times, this conflicts goes beyond simple differences and results in fight over the social media and often leads </a:t>
            </a:r>
            <a:r>
              <a:rPr lang="en-US" sz="2600" dirty="0" smtClean="0"/>
              <a:t>to </a:t>
            </a:r>
            <a:r>
              <a:rPr lang="en-US" sz="2600" dirty="0"/>
              <a:t>the use of obscene and abusive </a:t>
            </a:r>
            <a:r>
              <a:rPr lang="en-US" sz="2600" dirty="0" smtClean="0"/>
              <a:t>language.</a:t>
            </a:r>
          </a:p>
          <a:p>
            <a:r>
              <a:rPr lang="en-US" sz="2600" dirty="0"/>
              <a:t>Such conversational toxicity is an issue that can lead people both to stop genuinely expressing themselves and stop seeking others’ opinions out of fear of abuse/harassments</a:t>
            </a:r>
          </a:p>
        </p:txBody>
      </p:sp>
    </p:spTree>
    <p:extLst>
      <p:ext uri="{BB962C8B-B14F-4D97-AF65-F5344CB8AC3E}">
        <p14:creationId xmlns:p14="http://schemas.microsoft.com/office/powerpoint/2010/main" val="288583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365125"/>
            <a:ext cx="11170920" cy="828675"/>
          </a:xfrm>
        </p:spPr>
        <p:txBody>
          <a:bodyPr>
            <a:normAutofit/>
          </a:bodyPr>
          <a:lstStyle/>
          <a:p>
            <a:r>
              <a:rPr lang="en-US" sz="3600" b="1" dirty="0" smtClean="0">
                <a:solidFill>
                  <a:schemeClr val="accent4">
                    <a:lumMod val="50000"/>
                  </a:schemeClr>
                </a:solidFill>
              </a:rPr>
              <a:t>MOTIVATION AND GOALS</a:t>
            </a:r>
            <a:endParaRPr lang="en-US" sz="3600" b="1" dirty="0">
              <a:solidFill>
                <a:schemeClr val="accent4">
                  <a:lumMod val="50000"/>
                </a:schemeClr>
              </a:solidFill>
            </a:endParaRPr>
          </a:p>
        </p:txBody>
      </p:sp>
      <p:sp>
        <p:nvSpPr>
          <p:cNvPr id="3" name="Content Placeholder 2"/>
          <p:cNvSpPr>
            <a:spLocks noGrp="1"/>
          </p:cNvSpPr>
          <p:nvPr>
            <p:ph idx="1"/>
          </p:nvPr>
        </p:nvSpPr>
        <p:spPr>
          <a:xfrm>
            <a:off x="182880" y="1193800"/>
            <a:ext cx="11170920" cy="5115561"/>
          </a:xfrm>
        </p:spPr>
        <p:txBody>
          <a:bodyPr>
            <a:normAutofit fontScale="92500"/>
          </a:bodyPr>
          <a:lstStyle/>
          <a:p>
            <a:pPr marL="0" indent="0">
              <a:buNone/>
            </a:pPr>
            <a:r>
              <a:rPr lang="en-US" dirty="0" smtClean="0"/>
              <a:t>With the increasing use of social media platforms, there has been sharp increase in toxic comments in these online platforms. Platforms struggles to effectively facilitate conversations, leading many communities to limit or completely shut down user comments. It is important that toxicity in online platforms is reduced so that the internet is safe place for people no matter their gender, age, race, nationality, likes, dislikes, religious beliefs or political beliefs.</a:t>
            </a:r>
          </a:p>
          <a:p>
            <a:pPr marL="0" indent="0" algn="just">
              <a:buNone/>
            </a:pPr>
            <a:endParaRPr lang="en-US" sz="3900" dirty="0"/>
          </a:p>
          <a:p>
            <a:pPr marL="0" indent="0" algn="just">
              <a:buNone/>
            </a:pPr>
            <a:r>
              <a:rPr lang="en-US" sz="3900" dirty="0" smtClean="0">
                <a:solidFill>
                  <a:schemeClr val="accent4">
                    <a:lumMod val="50000"/>
                  </a:schemeClr>
                </a:solidFill>
              </a:rPr>
              <a:t>PROBLEM STATEMENTS</a:t>
            </a:r>
          </a:p>
          <a:p>
            <a:pPr marL="0" indent="0">
              <a:buNone/>
            </a:pPr>
            <a:r>
              <a:rPr lang="en-US" dirty="0" smtClean="0"/>
              <a:t>The input to our algorithms are the comments from online platforms. We than use natural processing techniques with machine learning and deep learning algorithms to detect and classify these comments for toxicity for example identity hate, obscene </a:t>
            </a:r>
            <a:r>
              <a:rPr lang="en-US" dirty="0" err="1" smtClean="0"/>
              <a:t>etc</a:t>
            </a:r>
            <a:endParaRPr lang="en-US" dirty="0" smtClean="0"/>
          </a:p>
          <a:p>
            <a:pPr marL="0" indent="0" algn="just">
              <a:buNone/>
            </a:pPr>
            <a:endParaRPr lang="en-US" sz="3600" dirty="0"/>
          </a:p>
        </p:txBody>
      </p:sp>
    </p:spTree>
    <p:extLst>
      <p:ext uri="{BB962C8B-B14F-4D97-AF65-F5344CB8AC3E}">
        <p14:creationId xmlns:p14="http://schemas.microsoft.com/office/powerpoint/2010/main" val="61389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85"/>
            <a:ext cx="11252200" cy="925316"/>
          </a:xfrm>
        </p:spPr>
        <p:txBody>
          <a:bodyPr>
            <a:normAutofit fontScale="90000"/>
          </a:bodyPr>
          <a:lstStyle/>
          <a:p>
            <a:r>
              <a:rPr lang="en-US" dirty="0" smtClean="0">
                <a:solidFill>
                  <a:schemeClr val="accent4">
                    <a:lumMod val="50000"/>
                  </a:schemeClr>
                </a:solidFill>
              </a:rPr>
              <a:t>Some of the toxic comments taken from online media</a:t>
            </a:r>
            <a:endParaRPr lang="en-US" dirty="0">
              <a:solidFill>
                <a:schemeClr val="accent4">
                  <a:lumMod val="5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1300" y="4000500"/>
            <a:ext cx="9639300" cy="2857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625" y="1193801"/>
            <a:ext cx="5689369" cy="25813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5536" y="952501"/>
            <a:ext cx="5134864" cy="3263899"/>
          </a:xfrm>
          <a:prstGeom prst="rect">
            <a:avLst/>
          </a:prstGeom>
        </p:spPr>
      </p:pic>
    </p:spTree>
    <p:extLst>
      <p:ext uri="{BB962C8B-B14F-4D97-AF65-F5344CB8AC3E}">
        <p14:creationId xmlns:p14="http://schemas.microsoft.com/office/powerpoint/2010/main" val="87652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pPr algn="ctr"/>
            <a:r>
              <a:rPr lang="en-US" sz="3600" b="1" dirty="0" smtClean="0">
                <a:solidFill>
                  <a:schemeClr val="accent2">
                    <a:lumMod val="50000"/>
                  </a:schemeClr>
                </a:solidFill>
              </a:rPr>
              <a:t>APPLICATION</a:t>
            </a:r>
            <a:endParaRPr lang="en-US" sz="3600" b="1" dirty="0">
              <a:solidFill>
                <a:schemeClr val="accent2">
                  <a:lumMod val="50000"/>
                </a:schemeClr>
              </a:solidFill>
            </a:endParaRPr>
          </a:p>
        </p:txBody>
      </p:sp>
      <p:sp>
        <p:nvSpPr>
          <p:cNvPr id="3" name="Content Placeholder 2"/>
          <p:cNvSpPr>
            <a:spLocks noGrp="1"/>
          </p:cNvSpPr>
          <p:nvPr>
            <p:ph idx="1"/>
          </p:nvPr>
        </p:nvSpPr>
        <p:spPr>
          <a:xfrm>
            <a:off x="838200" y="1449977"/>
            <a:ext cx="10515600" cy="4726986"/>
          </a:xfrm>
        </p:spPr>
        <p:txBody>
          <a:bodyPr/>
          <a:lstStyle/>
          <a:p>
            <a:r>
              <a:rPr lang="en-US" dirty="0" smtClean="0"/>
              <a:t>Filtering posts </a:t>
            </a:r>
            <a:r>
              <a:rPr lang="en-US" dirty="0"/>
              <a:t>a</a:t>
            </a:r>
            <a:r>
              <a:rPr lang="en-US" dirty="0" smtClean="0"/>
              <a:t>nd comments</a:t>
            </a:r>
          </a:p>
          <a:p>
            <a:r>
              <a:rPr lang="en-US" dirty="0" smtClean="0"/>
              <a:t>Social media policing</a:t>
            </a:r>
          </a:p>
          <a:p>
            <a:r>
              <a:rPr lang="en-US" dirty="0" smtClean="0"/>
              <a:t>User Education</a:t>
            </a:r>
          </a:p>
          <a:p>
            <a:endParaRPr lang="en-US" dirty="0"/>
          </a:p>
        </p:txBody>
      </p:sp>
    </p:spTree>
    <p:extLst>
      <p:ext uri="{BB962C8B-B14F-4D97-AF65-F5344CB8AC3E}">
        <p14:creationId xmlns:p14="http://schemas.microsoft.com/office/powerpoint/2010/main" val="23111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116931"/>
            <a:ext cx="11926388" cy="666841"/>
          </a:xfrm>
        </p:spPr>
        <p:txBody>
          <a:bodyPr>
            <a:normAutofit/>
          </a:bodyPr>
          <a:lstStyle/>
          <a:p>
            <a:r>
              <a:rPr lang="en-US" sz="3600" b="1" dirty="0" smtClean="0">
                <a:solidFill>
                  <a:schemeClr val="accent4">
                    <a:lumMod val="50000"/>
                  </a:schemeClr>
                </a:solidFill>
              </a:rPr>
              <a:t>DATA</a:t>
            </a:r>
            <a:endParaRPr lang="en-US" sz="3600" b="1" dirty="0">
              <a:solidFill>
                <a:schemeClr val="accent4">
                  <a:lumMod val="50000"/>
                </a:schemeClr>
              </a:solidFill>
            </a:endParaRPr>
          </a:p>
        </p:txBody>
      </p:sp>
      <p:sp>
        <p:nvSpPr>
          <p:cNvPr id="3" name="Content Placeholder 2"/>
          <p:cNvSpPr>
            <a:spLocks noGrp="1"/>
          </p:cNvSpPr>
          <p:nvPr>
            <p:ph idx="1"/>
          </p:nvPr>
        </p:nvSpPr>
        <p:spPr>
          <a:xfrm>
            <a:off x="117566" y="914400"/>
            <a:ext cx="11926388" cy="5943600"/>
          </a:xfrm>
        </p:spPr>
        <p:txBody>
          <a:bodyPr>
            <a:normAutofit/>
          </a:bodyPr>
          <a:lstStyle/>
          <a:p>
            <a:r>
              <a:rPr lang="en-US" sz="2600" dirty="0" smtClean="0"/>
              <a:t>The data is collected from Toxic Comment Classification Challenge from </a:t>
            </a:r>
            <a:r>
              <a:rPr lang="en-US" sz="2600" dirty="0" err="1" smtClean="0"/>
              <a:t>Kaggle</a:t>
            </a:r>
            <a:r>
              <a:rPr lang="en-US" sz="2600" dirty="0" smtClean="0"/>
              <a:t> .</a:t>
            </a:r>
          </a:p>
          <a:p>
            <a:r>
              <a:rPr lang="en-US" sz="2600" dirty="0" smtClean="0"/>
              <a:t>Dataset included 159,571 Wikipedia comments that have been hand labelled by human raters for toxicity label.</a:t>
            </a:r>
          </a:p>
          <a:p>
            <a:r>
              <a:rPr lang="en-US" sz="2600" dirty="0" smtClean="0"/>
              <a:t>Different classes of toxicity: toxic, severe toxic, obscene, threat, insult and identity hate.</a:t>
            </a:r>
          </a:p>
          <a:p>
            <a:r>
              <a:rPr lang="en-US" sz="2600" dirty="0" smtClean="0"/>
              <a:t>Over 140,000 comments are non-toxic.</a:t>
            </a:r>
          </a:p>
          <a:p>
            <a:r>
              <a:rPr lang="en-US" sz="2600" dirty="0" smtClean="0"/>
              <a:t>A comment can belong to multiple toxicity classes.</a:t>
            </a:r>
          </a:p>
          <a:p>
            <a:r>
              <a:rPr lang="en-US" sz="2600" dirty="0" smtClean="0"/>
              <a:t>Data split – </a:t>
            </a:r>
            <a:r>
              <a:rPr lang="en-US" sz="2600" dirty="0" err="1" smtClean="0"/>
              <a:t>Train:Test</a:t>
            </a:r>
            <a:r>
              <a:rPr lang="en-US" sz="2600" dirty="0" smtClean="0"/>
              <a:t> = 80:20</a:t>
            </a:r>
          </a:p>
          <a:p>
            <a:r>
              <a:rPr lang="en-US" sz="2600" dirty="0" smtClean="0"/>
              <a:t>Dataset example :</a:t>
            </a:r>
          </a:p>
          <a:p>
            <a:pPr marL="0" indent="0">
              <a:buNone/>
            </a:pPr>
            <a:r>
              <a:rPr lang="en-US" sz="2600" dirty="0"/>
              <a:t> </a:t>
            </a:r>
            <a:r>
              <a:rPr lang="en-US" sz="2600" dirty="0" smtClean="0"/>
              <a:t>   comments - </a:t>
            </a:r>
            <a:r>
              <a:rPr lang="en-US" sz="2600" dirty="0"/>
              <a:t>I don't give the fuck those goddamn morons says.</a:t>
            </a:r>
          </a:p>
          <a:p>
            <a:pPr marL="0" indent="0">
              <a:buNone/>
            </a:pPr>
            <a:r>
              <a:rPr lang="en-US" sz="2600" dirty="0" smtClean="0"/>
              <a:t>     toxicity classes -  toxic, obscene, insult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9301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4" y="169184"/>
            <a:ext cx="11181806" cy="431707"/>
          </a:xfrm>
        </p:spPr>
        <p:txBody>
          <a:bodyPr>
            <a:normAutofit fontScale="90000"/>
          </a:bodyPr>
          <a:lstStyle/>
          <a:p>
            <a:r>
              <a:rPr lang="en-US" dirty="0"/>
              <a:t>.</a:t>
            </a:r>
          </a:p>
        </p:txBody>
      </p:sp>
      <p:sp>
        <p:nvSpPr>
          <p:cNvPr id="3" name="Content Placeholder 2"/>
          <p:cNvSpPr>
            <a:spLocks noGrp="1"/>
          </p:cNvSpPr>
          <p:nvPr>
            <p:ph idx="1"/>
          </p:nvPr>
        </p:nvSpPr>
        <p:spPr>
          <a:xfrm>
            <a:off x="171994" y="1084217"/>
            <a:ext cx="11181806" cy="5564777"/>
          </a:xfrm>
        </p:spPr>
        <p:txBody>
          <a:bodyPr/>
          <a:lstStyle/>
          <a:p>
            <a:r>
              <a:rPr lang="en-US" dirty="0" smtClean="0"/>
              <a:t>The toxicity class distribution is shown below,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165900465"/>
              </p:ext>
            </p:extLst>
          </p:nvPr>
        </p:nvGraphicFramePr>
        <p:xfrm>
          <a:off x="376901" y="2032041"/>
          <a:ext cx="6285157" cy="32996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70089848"/>
              </p:ext>
            </p:extLst>
          </p:nvPr>
        </p:nvGraphicFramePr>
        <p:xfrm>
          <a:off x="6897189" y="1729507"/>
          <a:ext cx="4221480" cy="3602228"/>
        </p:xfrm>
        <a:graphic>
          <a:graphicData uri="http://schemas.openxmlformats.org/drawingml/2006/table">
            <a:tbl>
              <a:tblPr firstRow="1" firstCol="1" bandRow="1">
                <a:tableStyleId>{5C22544A-7EE6-4342-B048-85BDC9FD1C3A}</a:tableStyleId>
              </a:tblPr>
              <a:tblGrid>
                <a:gridCol w="1755962">
                  <a:extLst>
                    <a:ext uri="{9D8B030D-6E8A-4147-A177-3AD203B41FA5}">
                      <a16:colId xmlns:a16="http://schemas.microsoft.com/office/drawing/2014/main" val="3441217182"/>
                    </a:ext>
                  </a:extLst>
                </a:gridCol>
                <a:gridCol w="2465518">
                  <a:extLst>
                    <a:ext uri="{9D8B030D-6E8A-4147-A177-3AD203B41FA5}">
                      <a16:colId xmlns:a16="http://schemas.microsoft.com/office/drawing/2014/main" val="1014956675"/>
                    </a:ext>
                  </a:extLst>
                </a:gridCol>
              </a:tblGrid>
              <a:tr h="1059908">
                <a:tc>
                  <a:txBody>
                    <a:bodyPr/>
                    <a:lstStyle/>
                    <a:p>
                      <a:pPr marL="0" marR="0" algn="ctr">
                        <a:lnSpc>
                          <a:spcPct val="107000"/>
                        </a:lnSpc>
                        <a:spcBef>
                          <a:spcPts val="0"/>
                        </a:spcBef>
                        <a:spcAft>
                          <a:spcPts val="0"/>
                        </a:spcAft>
                      </a:pPr>
                      <a:r>
                        <a:rPr lang="en-US" sz="2400" dirty="0">
                          <a:effectLst/>
                        </a:rPr>
                        <a:t>Toxic Categories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0" algn="ctr">
                        <a:lnSpc>
                          <a:spcPct val="107000"/>
                        </a:lnSpc>
                        <a:spcBef>
                          <a:spcPts val="0"/>
                        </a:spcBef>
                        <a:spcAft>
                          <a:spcPts val="0"/>
                        </a:spcAft>
                      </a:pPr>
                      <a:r>
                        <a:rPr lang="en-US" sz="2400" dirty="0">
                          <a:effectLst/>
                        </a:rPr>
                        <a:t>No. of data/comments with toxic remarks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4171160663"/>
                  </a:ext>
                </a:extLst>
              </a:tr>
              <a:tr h="294400">
                <a:tc>
                  <a:txBody>
                    <a:bodyPr/>
                    <a:lstStyle/>
                    <a:p>
                      <a:pPr marL="0" marR="2540" algn="ctr">
                        <a:lnSpc>
                          <a:spcPct val="107000"/>
                        </a:lnSpc>
                        <a:spcBef>
                          <a:spcPts val="0"/>
                        </a:spcBef>
                        <a:spcAft>
                          <a:spcPts val="0"/>
                        </a:spcAft>
                      </a:pPr>
                      <a:r>
                        <a:rPr lang="en-US" sz="2000">
                          <a:effectLst/>
                        </a:rPr>
                        <a:t>Toxic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2540" algn="ctr">
                        <a:lnSpc>
                          <a:spcPct val="107000"/>
                        </a:lnSpc>
                        <a:spcBef>
                          <a:spcPts val="0"/>
                        </a:spcBef>
                        <a:spcAft>
                          <a:spcPts val="0"/>
                        </a:spcAft>
                      </a:pPr>
                      <a:r>
                        <a:rPr lang="en-US" sz="2000" dirty="0">
                          <a:effectLst/>
                        </a:rPr>
                        <a:t>15294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3627264558"/>
                  </a:ext>
                </a:extLst>
              </a:tr>
              <a:tr h="294400">
                <a:tc>
                  <a:txBody>
                    <a:bodyPr/>
                    <a:lstStyle/>
                    <a:p>
                      <a:pPr marL="0" marR="2540" algn="ctr">
                        <a:lnSpc>
                          <a:spcPct val="107000"/>
                        </a:lnSpc>
                        <a:spcBef>
                          <a:spcPts val="0"/>
                        </a:spcBef>
                        <a:spcAft>
                          <a:spcPts val="0"/>
                        </a:spcAft>
                      </a:pPr>
                      <a:r>
                        <a:rPr lang="en-US" sz="2000">
                          <a:effectLst/>
                        </a:rPr>
                        <a:t>Severe toxic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2540" algn="ctr">
                        <a:lnSpc>
                          <a:spcPct val="107000"/>
                        </a:lnSpc>
                        <a:spcBef>
                          <a:spcPts val="0"/>
                        </a:spcBef>
                        <a:spcAft>
                          <a:spcPts val="0"/>
                        </a:spcAft>
                      </a:pPr>
                      <a:r>
                        <a:rPr lang="en-US" sz="2000">
                          <a:effectLst/>
                        </a:rPr>
                        <a:t>1595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704482111"/>
                  </a:ext>
                </a:extLst>
              </a:tr>
              <a:tr h="294400">
                <a:tc>
                  <a:txBody>
                    <a:bodyPr/>
                    <a:lstStyle/>
                    <a:p>
                      <a:pPr marL="0" marR="2540" algn="ctr">
                        <a:lnSpc>
                          <a:spcPct val="107000"/>
                        </a:lnSpc>
                        <a:spcBef>
                          <a:spcPts val="0"/>
                        </a:spcBef>
                        <a:spcAft>
                          <a:spcPts val="0"/>
                        </a:spcAft>
                      </a:pPr>
                      <a:r>
                        <a:rPr lang="en-US" sz="2000">
                          <a:effectLst/>
                        </a:rPr>
                        <a:t>Obscene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2540" algn="ctr">
                        <a:lnSpc>
                          <a:spcPct val="107000"/>
                        </a:lnSpc>
                        <a:spcBef>
                          <a:spcPts val="0"/>
                        </a:spcBef>
                        <a:spcAft>
                          <a:spcPts val="0"/>
                        </a:spcAft>
                      </a:pPr>
                      <a:r>
                        <a:rPr lang="en-US" sz="2000">
                          <a:effectLst/>
                        </a:rPr>
                        <a:t>8449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2407586549"/>
                  </a:ext>
                </a:extLst>
              </a:tr>
              <a:tr h="294400">
                <a:tc>
                  <a:txBody>
                    <a:bodyPr/>
                    <a:lstStyle/>
                    <a:p>
                      <a:pPr marL="0" marR="2540" algn="ctr">
                        <a:lnSpc>
                          <a:spcPct val="107000"/>
                        </a:lnSpc>
                        <a:spcBef>
                          <a:spcPts val="0"/>
                        </a:spcBef>
                        <a:spcAft>
                          <a:spcPts val="0"/>
                        </a:spcAft>
                      </a:pPr>
                      <a:r>
                        <a:rPr lang="en-US" sz="2000" dirty="0">
                          <a:effectLst/>
                        </a:rPr>
                        <a:t>Insult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2540" algn="ctr">
                        <a:lnSpc>
                          <a:spcPct val="107000"/>
                        </a:lnSpc>
                        <a:spcBef>
                          <a:spcPts val="0"/>
                        </a:spcBef>
                        <a:spcAft>
                          <a:spcPts val="0"/>
                        </a:spcAft>
                      </a:pPr>
                      <a:r>
                        <a:rPr lang="en-US" sz="2000">
                          <a:effectLst/>
                        </a:rPr>
                        <a:t>7877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3469119912"/>
                  </a:ext>
                </a:extLst>
              </a:tr>
              <a:tr h="589835">
                <a:tc>
                  <a:txBody>
                    <a:bodyPr/>
                    <a:lstStyle/>
                    <a:p>
                      <a:pPr marL="0" marR="2540" algn="ctr">
                        <a:lnSpc>
                          <a:spcPct val="107000"/>
                        </a:lnSpc>
                        <a:spcBef>
                          <a:spcPts val="0"/>
                        </a:spcBef>
                        <a:spcAft>
                          <a:spcPts val="0"/>
                        </a:spcAft>
                      </a:pPr>
                      <a:r>
                        <a:rPr lang="en-US" sz="2000">
                          <a:effectLst/>
                        </a:rPr>
                        <a:t>Threat</a:t>
                      </a:r>
                    </a:p>
                    <a:p>
                      <a:pPr marL="0" marR="2540" algn="ctr">
                        <a:lnSpc>
                          <a:spcPct val="107000"/>
                        </a:lnSpc>
                        <a:spcBef>
                          <a:spcPts val="0"/>
                        </a:spcBef>
                        <a:spcAft>
                          <a:spcPts val="0"/>
                        </a:spcAft>
                      </a:pPr>
                      <a:r>
                        <a:rPr lang="en-US" sz="2000">
                          <a:effectLst/>
                        </a:rPr>
                        <a:t>Identity hate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tc>
                  <a:txBody>
                    <a:bodyPr/>
                    <a:lstStyle/>
                    <a:p>
                      <a:pPr marL="0" marR="2540" algn="ctr">
                        <a:lnSpc>
                          <a:spcPct val="107000"/>
                        </a:lnSpc>
                        <a:spcBef>
                          <a:spcPts val="0"/>
                        </a:spcBef>
                        <a:spcAft>
                          <a:spcPts val="0"/>
                        </a:spcAft>
                      </a:pPr>
                      <a:r>
                        <a:rPr lang="en-US" sz="2000" dirty="0">
                          <a:effectLst/>
                        </a:rPr>
                        <a:t>478</a:t>
                      </a:r>
                    </a:p>
                    <a:p>
                      <a:pPr marL="0" marR="2540" algn="ctr">
                        <a:lnSpc>
                          <a:spcPct val="107000"/>
                        </a:lnSpc>
                        <a:spcBef>
                          <a:spcPts val="0"/>
                        </a:spcBef>
                        <a:spcAft>
                          <a:spcPts val="0"/>
                        </a:spcAft>
                      </a:pPr>
                      <a:r>
                        <a:rPr lang="en-US" sz="2000" dirty="0">
                          <a:effectLst/>
                        </a:rPr>
                        <a:t>1405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3025" marT="13335" marB="0"/>
                </a:tc>
                <a:extLst>
                  <a:ext uri="{0D108BD9-81ED-4DB2-BD59-A6C34878D82A}">
                    <a16:rowId xmlns:a16="http://schemas.microsoft.com/office/drawing/2014/main" val="2105310194"/>
                  </a:ext>
                </a:extLst>
              </a:tr>
            </a:tbl>
          </a:graphicData>
        </a:graphic>
      </p:graphicFrame>
    </p:spTree>
    <p:extLst>
      <p:ext uri="{BB962C8B-B14F-4D97-AF65-F5344CB8AC3E}">
        <p14:creationId xmlns:p14="http://schemas.microsoft.com/office/powerpoint/2010/main" val="84382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29994"/>
            <a:ext cx="11136086" cy="457836"/>
          </a:xfrm>
        </p:spPr>
        <p:txBody>
          <a:bodyPr>
            <a:noAutofit/>
          </a:bodyPr>
          <a:lstStyle/>
          <a:p>
            <a:r>
              <a:rPr lang="en-US" sz="3600" b="1" dirty="0" smtClean="0">
                <a:solidFill>
                  <a:schemeClr val="accent2">
                    <a:lumMod val="50000"/>
                  </a:schemeClr>
                </a:solidFill>
              </a:rPr>
              <a:t>PROCESS WORKFLOW</a:t>
            </a:r>
            <a:endParaRPr lang="en-US" sz="3600" b="1" dirty="0">
              <a:solidFill>
                <a:schemeClr val="accent2">
                  <a:lumMod val="50000"/>
                </a:schemeClr>
              </a:solidFill>
            </a:endParaRPr>
          </a:p>
        </p:txBody>
      </p:sp>
      <p:sp>
        <p:nvSpPr>
          <p:cNvPr id="3" name="Content Placeholder 2"/>
          <p:cNvSpPr>
            <a:spLocks noGrp="1"/>
          </p:cNvSpPr>
          <p:nvPr>
            <p:ph idx="1"/>
          </p:nvPr>
        </p:nvSpPr>
        <p:spPr>
          <a:xfrm>
            <a:off x="217714" y="587830"/>
            <a:ext cx="11756571" cy="6505301"/>
          </a:xfrm>
          <a:ln w="28575">
            <a:noFill/>
          </a:ln>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2000" dirty="0"/>
              <a:t>F</a:t>
            </a:r>
            <a:r>
              <a:rPr lang="en-US" sz="2000" dirty="0" smtClean="0"/>
              <a:t>ig. Project workflow</a:t>
            </a:r>
            <a:endParaRPr lang="en-US" sz="2000" dirty="0"/>
          </a:p>
        </p:txBody>
      </p:sp>
      <p:sp>
        <p:nvSpPr>
          <p:cNvPr id="4" name="Flowchart: Process 3"/>
          <p:cNvSpPr/>
          <p:nvPr/>
        </p:nvSpPr>
        <p:spPr>
          <a:xfrm>
            <a:off x="4545874" y="730024"/>
            <a:ext cx="2364377" cy="457200"/>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Dataset</a:t>
            </a:r>
            <a:endParaRPr lang="en-US" sz="2000" b="1" dirty="0">
              <a:solidFill>
                <a:schemeClr val="tx1"/>
              </a:solidFill>
            </a:endParaRPr>
          </a:p>
        </p:txBody>
      </p:sp>
      <p:sp>
        <p:nvSpPr>
          <p:cNvPr id="5" name="Flowchart: Process 4"/>
          <p:cNvSpPr/>
          <p:nvPr/>
        </p:nvSpPr>
        <p:spPr>
          <a:xfrm>
            <a:off x="4545874" y="1920240"/>
            <a:ext cx="2364377" cy="470263"/>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Clean</a:t>
            </a:r>
            <a:r>
              <a:rPr lang="en-US" sz="2000" b="1" dirty="0" smtClean="0"/>
              <a:t> </a:t>
            </a:r>
            <a:r>
              <a:rPr lang="en-US" sz="2000" b="1" dirty="0" smtClean="0">
                <a:solidFill>
                  <a:schemeClr val="tx1"/>
                </a:solidFill>
              </a:rPr>
              <a:t>Text</a:t>
            </a:r>
            <a:r>
              <a:rPr lang="en-US" sz="2000" b="1" dirty="0" smtClean="0"/>
              <a:t> </a:t>
            </a:r>
            <a:r>
              <a:rPr lang="en-US" sz="2000" b="1" dirty="0" smtClean="0">
                <a:solidFill>
                  <a:schemeClr val="tx1"/>
                </a:solidFill>
              </a:rPr>
              <a:t>Data</a:t>
            </a:r>
            <a:endParaRPr lang="en-US" sz="2000" b="1" dirty="0">
              <a:solidFill>
                <a:schemeClr val="tx1"/>
              </a:solidFill>
            </a:endParaRPr>
          </a:p>
        </p:txBody>
      </p:sp>
      <p:sp>
        <p:nvSpPr>
          <p:cNvPr id="6" name="Flowchart: Process 5"/>
          <p:cNvSpPr/>
          <p:nvPr/>
        </p:nvSpPr>
        <p:spPr>
          <a:xfrm>
            <a:off x="4545874" y="2763448"/>
            <a:ext cx="2364377" cy="423889"/>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Target Section</a:t>
            </a:r>
            <a:endParaRPr lang="en-US" sz="2000" b="1" dirty="0">
              <a:solidFill>
                <a:schemeClr val="tx1"/>
              </a:solidFill>
            </a:endParaRPr>
          </a:p>
        </p:txBody>
      </p:sp>
      <p:sp>
        <p:nvSpPr>
          <p:cNvPr id="7" name="Flowchart: Process 6"/>
          <p:cNvSpPr/>
          <p:nvPr/>
        </p:nvSpPr>
        <p:spPr>
          <a:xfrm>
            <a:off x="3200400" y="4089748"/>
            <a:ext cx="2599507" cy="456125"/>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Non-RNN</a:t>
            </a:r>
            <a:r>
              <a:rPr lang="en-US" sz="2000" b="1" dirty="0" smtClean="0"/>
              <a:t> </a:t>
            </a:r>
            <a:r>
              <a:rPr lang="en-US" sz="2000" b="1" dirty="0" smtClean="0">
                <a:solidFill>
                  <a:schemeClr val="tx1"/>
                </a:solidFill>
              </a:rPr>
              <a:t>models</a:t>
            </a:r>
            <a:endParaRPr lang="en-US" sz="2000" b="1" dirty="0">
              <a:solidFill>
                <a:schemeClr val="tx1"/>
              </a:solidFill>
            </a:endParaRPr>
          </a:p>
        </p:txBody>
      </p:sp>
      <p:sp>
        <p:nvSpPr>
          <p:cNvPr id="8" name="Flowchart: Process 7"/>
          <p:cNvSpPr/>
          <p:nvPr/>
        </p:nvSpPr>
        <p:spPr>
          <a:xfrm>
            <a:off x="5799908" y="4089749"/>
            <a:ext cx="2547257" cy="456125"/>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RNN</a:t>
            </a:r>
            <a:r>
              <a:rPr lang="en-US" sz="2000" b="1" dirty="0" smtClean="0"/>
              <a:t> </a:t>
            </a:r>
            <a:r>
              <a:rPr lang="en-US" sz="2000" b="1" dirty="0" smtClean="0">
                <a:solidFill>
                  <a:schemeClr val="tx1"/>
                </a:solidFill>
              </a:rPr>
              <a:t>model</a:t>
            </a:r>
            <a:endParaRPr lang="en-US" sz="2000" b="1" dirty="0">
              <a:solidFill>
                <a:schemeClr val="tx1"/>
              </a:solidFill>
            </a:endParaRPr>
          </a:p>
        </p:txBody>
      </p:sp>
      <p:sp>
        <p:nvSpPr>
          <p:cNvPr id="9" name="Flowchart: Process 8"/>
          <p:cNvSpPr/>
          <p:nvPr/>
        </p:nvSpPr>
        <p:spPr>
          <a:xfrm>
            <a:off x="9381308" y="1920239"/>
            <a:ext cx="2390503" cy="470263"/>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Pre-trained word</a:t>
            </a:r>
          </a:p>
          <a:p>
            <a:pPr algn="ctr"/>
            <a:r>
              <a:rPr lang="en-US" b="1" dirty="0" smtClean="0">
                <a:solidFill>
                  <a:schemeClr val="tx1"/>
                </a:solidFill>
              </a:rPr>
              <a:t>embedding</a:t>
            </a:r>
            <a:endParaRPr lang="en-US" b="1" dirty="0">
              <a:solidFill>
                <a:schemeClr val="tx1"/>
              </a:solidFill>
            </a:endParaRPr>
          </a:p>
        </p:txBody>
      </p:sp>
      <p:sp>
        <p:nvSpPr>
          <p:cNvPr id="10" name="Flowchart: Process 9"/>
          <p:cNvSpPr/>
          <p:nvPr/>
        </p:nvSpPr>
        <p:spPr>
          <a:xfrm>
            <a:off x="4676503" y="6204857"/>
            <a:ext cx="2377440" cy="612648"/>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Toxicity</a:t>
            </a:r>
            <a:r>
              <a:rPr lang="en-US" sz="2000" b="1" dirty="0" smtClean="0"/>
              <a:t> </a:t>
            </a:r>
            <a:r>
              <a:rPr lang="en-US" sz="2000" b="1" dirty="0" smtClean="0">
                <a:solidFill>
                  <a:schemeClr val="tx1"/>
                </a:solidFill>
              </a:rPr>
              <a:t>Classification</a:t>
            </a:r>
            <a:endParaRPr lang="en-US" sz="2000" b="1" dirty="0">
              <a:solidFill>
                <a:schemeClr val="tx1"/>
              </a:solidFill>
            </a:endParaRPr>
          </a:p>
        </p:txBody>
      </p:sp>
      <p:sp>
        <p:nvSpPr>
          <p:cNvPr id="11" name="Flowchart: Process 10"/>
          <p:cNvSpPr/>
          <p:nvPr/>
        </p:nvSpPr>
        <p:spPr>
          <a:xfrm>
            <a:off x="6061166" y="4971705"/>
            <a:ext cx="2155371" cy="447077"/>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Word</a:t>
            </a:r>
            <a:r>
              <a:rPr lang="en-US" sz="2000" b="1" dirty="0" smtClean="0"/>
              <a:t> </a:t>
            </a:r>
            <a:r>
              <a:rPr lang="en-US" sz="2000" b="1" dirty="0" smtClean="0">
                <a:solidFill>
                  <a:schemeClr val="tx1"/>
                </a:solidFill>
              </a:rPr>
              <a:t>Embedding</a:t>
            </a:r>
            <a:endParaRPr lang="en-US" sz="2000" b="1" dirty="0">
              <a:solidFill>
                <a:schemeClr val="tx1"/>
              </a:solidFill>
            </a:endParaRPr>
          </a:p>
        </p:txBody>
      </p:sp>
      <p:sp>
        <p:nvSpPr>
          <p:cNvPr id="12" name="Flowchart: Process 11"/>
          <p:cNvSpPr/>
          <p:nvPr/>
        </p:nvSpPr>
        <p:spPr>
          <a:xfrm>
            <a:off x="7454538" y="2248521"/>
            <a:ext cx="1489166" cy="332682"/>
          </a:xfrm>
          <a:prstGeom prst="flowChartProcess">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Glove Vector</a:t>
            </a:r>
            <a:endParaRPr lang="en-US" sz="1600" b="1" dirty="0">
              <a:solidFill>
                <a:schemeClr val="tx1"/>
              </a:solidFill>
            </a:endParaRPr>
          </a:p>
        </p:txBody>
      </p:sp>
      <p:sp>
        <p:nvSpPr>
          <p:cNvPr id="13" name="Flowchart: Process 12"/>
          <p:cNvSpPr/>
          <p:nvPr/>
        </p:nvSpPr>
        <p:spPr>
          <a:xfrm>
            <a:off x="5804264" y="1279719"/>
            <a:ext cx="1750422" cy="491741"/>
          </a:xfrm>
          <a:prstGeom prst="flowChartProcess">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smtClean="0">
                <a:solidFill>
                  <a:schemeClr val="tx1"/>
                </a:solidFill>
              </a:rPr>
              <a:t>Te</a:t>
            </a:r>
            <a:r>
              <a:rPr lang="en-US" sz="1400" b="1" dirty="0" smtClean="0">
                <a:solidFill>
                  <a:schemeClr val="tx1"/>
                </a:solidFill>
              </a:rPr>
              <a:t>xt cleaning</a:t>
            </a:r>
          </a:p>
          <a:p>
            <a:pPr marL="285750" indent="-285750">
              <a:buFont typeface="Arial" panose="020B0604020202020204" pitchFamily="34" charset="0"/>
              <a:buChar char="•"/>
            </a:pPr>
            <a:r>
              <a:rPr lang="en-US" sz="1400" b="1" dirty="0" smtClean="0">
                <a:solidFill>
                  <a:schemeClr val="tx1"/>
                </a:solidFill>
              </a:rPr>
              <a:t>Tokenization</a:t>
            </a:r>
            <a:endParaRPr lang="en-US" sz="1400" b="1" dirty="0">
              <a:solidFill>
                <a:schemeClr val="tx1"/>
              </a:solidFill>
            </a:endParaRPr>
          </a:p>
        </p:txBody>
      </p:sp>
      <p:sp>
        <p:nvSpPr>
          <p:cNvPr id="14" name="Flowchart: Process 13"/>
          <p:cNvSpPr/>
          <p:nvPr/>
        </p:nvSpPr>
        <p:spPr>
          <a:xfrm>
            <a:off x="3880753" y="3655402"/>
            <a:ext cx="1075512" cy="240951"/>
          </a:xfrm>
          <a:prstGeom prst="flowChartProcess">
            <a:avLst/>
          </a:prstGeom>
          <a:solidFill>
            <a:schemeClr val="bg1"/>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smtClean="0">
                <a:solidFill>
                  <a:schemeClr val="tx1"/>
                </a:solidFill>
              </a:rPr>
              <a:t>TF-IDF</a:t>
            </a:r>
            <a:endParaRPr lang="en-US" sz="1400" b="1" dirty="0">
              <a:solidFill>
                <a:schemeClr val="tx1"/>
              </a:solidFill>
            </a:endParaRPr>
          </a:p>
        </p:txBody>
      </p:sp>
      <p:cxnSp>
        <p:nvCxnSpPr>
          <p:cNvPr id="16" name="Straight Arrow Connector 15"/>
          <p:cNvCxnSpPr>
            <a:endCxn id="9" idx="1"/>
          </p:cNvCxnSpPr>
          <p:nvPr/>
        </p:nvCxnSpPr>
        <p:spPr>
          <a:xfrm>
            <a:off x="6910251" y="2155371"/>
            <a:ext cx="24710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5" idx="0"/>
          </p:cNvCxnSpPr>
          <p:nvPr/>
        </p:nvCxnSpPr>
        <p:spPr>
          <a:xfrm>
            <a:off x="5728063" y="1187224"/>
            <a:ext cx="0" cy="7330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28063" y="2430766"/>
            <a:ext cx="0" cy="3326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53943" y="4545873"/>
            <a:ext cx="0" cy="4578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0" idx="1"/>
          </p:cNvCxnSpPr>
          <p:nvPr/>
        </p:nvCxnSpPr>
        <p:spPr>
          <a:xfrm rot="16200000" flipH="1">
            <a:off x="3484842" y="5319520"/>
            <a:ext cx="1965308" cy="41801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flipV="1">
            <a:off x="8347166" y="2430767"/>
            <a:ext cx="2312127" cy="1893042"/>
          </a:xfrm>
          <a:prstGeom prst="bentConnector3">
            <a:avLst>
              <a:gd name="adj1" fmla="val 28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rot="5400000">
            <a:off x="6723282" y="5749443"/>
            <a:ext cx="1092399" cy="431076"/>
          </a:xfrm>
          <a:prstGeom prst="bentConnector3">
            <a:avLst>
              <a:gd name="adj1" fmla="val 9902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rot="5400000">
            <a:off x="4944937" y="3266361"/>
            <a:ext cx="828202" cy="73804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p:nvPr/>
        </p:nvCxnSpPr>
        <p:spPr>
          <a:xfrm rot="16200000" flipH="1">
            <a:off x="5696786" y="3248971"/>
            <a:ext cx="865920" cy="80337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152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1716</Words>
  <Application>Microsoft Office PowerPoint</Application>
  <PresentationFormat>Widescreen</PresentationFormat>
  <Paragraphs>232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Times New Roman</vt:lpstr>
      <vt:lpstr>Wingdings</vt:lpstr>
      <vt:lpstr>Office Theme</vt:lpstr>
      <vt:lpstr>Analysis, Identification and Multi-label Classification of Toxic Online Comments using Machine Learning and Deep Learning    Members Madhu Sudhan Bhattrai Amrit Gurung Santosh Tharu Shankar Poudel Madan Pandey Tej Narayan Chaudhary</vt:lpstr>
      <vt:lpstr>CONTENTS    </vt:lpstr>
      <vt:lpstr>INTRODUCTION</vt:lpstr>
      <vt:lpstr>MOTIVATION AND GOALS</vt:lpstr>
      <vt:lpstr>Some of the toxic comments taken from online media</vt:lpstr>
      <vt:lpstr>APPLICATION</vt:lpstr>
      <vt:lpstr>DATA</vt:lpstr>
      <vt:lpstr>.</vt:lpstr>
      <vt:lpstr>PROCESS WORKFLOW</vt:lpstr>
      <vt:lpstr>TEXT PREPROCESSING</vt:lpstr>
      <vt:lpstr>TF-IDF</vt:lpstr>
      <vt:lpstr>Glove Vectors</vt:lpstr>
      <vt:lpstr>NAÏVE-BAYES ALGORITHM</vt:lpstr>
      <vt:lpstr>SUPPORT VECTOR MACHINE</vt:lpstr>
      <vt:lpstr>LONG SHORT TERM MEMORY</vt:lpstr>
      <vt:lpstr>MODEL BUILDING</vt:lpstr>
      <vt:lpstr>RESULTS</vt:lpstr>
      <vt:lpstr>CONFUSION MATRIX AND CLASSIFICATION REPORT</vt:lpstr>
      <vt:lpstr>Validation Loss and validation Accuracy</vt:lpstr>
      <vt:lpstr>Model Comparison </vt:lpstr>
      <vt:lpstr>TESTING</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thegodkiller29@gmail.com</dc:creator>
  <cp:lastModifiedBy>thegodkiller29@gmail.com</cp:lastModifiedBy>
  <cp:revision>87</cp:revision>
  <dcterms:created xsi:type="dcterms:W3CDTF">2021-07-08T14:11:23Z</dcterms:created>
  <dcterms:modified xsi:type="dcterms:W3CDTF">2021-07-12T02:38:18Z</dcterms:modified>
</cp:coreProperties>
</file>