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53" r:id="rId2"/>
    <p:sldId id="256" r:id="rId3"/>
    <p:sldId id="257" r:id="rId4"/>
    <p:sldId id="258" r:id="rId5"/>
    <p:sldId id="354" r:id="rId6"/>
    <p:sldId id="355" r:id="rId7"/>
    <p:sldId id="356" r:id="rId8"/>
    <p:sldId id="259" r:id="rId9"/>
    <p:sldId id="260" r:id="rId10"/>
    <p:sldId id="357" r:id="rId11"/>
    <p:sldId id="261" r:id="rId12"/>
    <p:sldId id="262" r:id="rId13"/>
    <p:sldId id="263" r:id="rId14"/>
    <p:sldId id="264" r:id="rId15"/>
    <p:sldId id="265" r:id="rId16"/>
    <p:sldId id="270" r:id="rId17"/>
    <p:sldId id="271" r:id="rId18"/>
    <p:sldId id="358" r:id="rId19"/>
    <p:sldId id="359" r:id="rId20"/>
    <p:sldId id="360" r:id="rId21"/>
    <p:sldId id="361" r:id="rId22"/>
    <p:sldId id="362" r:id="rId23"/>
    <p:sldId id="377" r:id="rId24"/>
    <p:sldId id="363" r:id="rId25"/>
    <p:sldId id="374" r:id="rId26"/>
    <p:sldId id="376" r:id="rId27"/>
    <p:sldId id="378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272" r:id="rId37"/>
    <p:sldId id="275" r:id="rId38"/>
    <p:sldId id="379" r:id="rId39"/>
    <p:sldId id="295" r:id="rId40"/>
    <p:sldId id="302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80" r:id="rId53"/>
    <p:sldId id="381" r:id="rId54"/>
    <p:sldId id="38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32" autoAdjust="0"/>
  </p:normalViewPr>
  <p:slideViewPr>
    <p:cSldViewPr>
      <p:cViewPr>
        <p:scale>
          <a:sx n="57" d="100"/>
          <a:sy n="57" d="100"/>
        </p:scale>
        <p:origin x="1692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222B5-B1D2-4A85-AB2A-5E27FEA1C32E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D8E6B-7AE1-4F08-8BB0-9E0364D07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8E6B-7AE1-4F08-8BB0-9E0364D074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95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8E6B-7AE1-4F08-8BB0-9E0364D074E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8E6B-7AE1-4F08-8BB0-9E0364D074E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4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8E6B-7AE1-4F08-8BB0-9E0364D074E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0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Passive Optical Local Area Network (POLAN)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System-Area Network (also known as SAN)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8E6B-7AE1-4F08-8BB0-9E0364D074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7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meaning the order in which they are presented. For example, a simple protocol might expect the first 8 bits of data to be the address of the sender, the second 8 bits to be the address of the receiver and the rest of the stream to be the message itself.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8E6B-7AE1-4F08-8BB0-9E0364D074E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2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8E6B-7AE1-4F08-8BB0-9E0364D074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2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ISO- International</a:t>
            </a:r>
            <a:r>
              <a:rPr lang="en-US" baseline="0" dirty="0" smtClean="0"/>
              <a:t> standardization Organization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8E6B-7AE1-4F08-8BB0-9E0364D074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9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ISO- International</a:t>
            </a:r>
            <a:r>
              <a:rPr lang="en-US" baseline="0" dirty="0" smtClean="0"/>
              <a:t> standardization Organization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8E6B-7AE1-4F08-8BB0-9E0364D074E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80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Hierarchical</a:t>
            </a:r>
            <a:r>
              <a:rPr lang="en-US" baseline="0" dirty="0" smtClean="0"/>
              <a:t> means each upper layer protocol is supported by one or more lower-level protocols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8E6B-7AE1-4F08-8BB0-9E0364D074E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8E6B-7AE1-4F08-8BB0-9E0364D074E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Long Term Evolution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8E6B-7AE1-4F08-8BB0-9E0364D074E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A88-6FAE-41E1-8DE7-0C7505FD712C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6A64-3B80-4381-8BFB-D7C1B7488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A88-6FAE-41E1-8DE7-0C7505FD712C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6A64-3B80-4381-8BFB-D7C1B7488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A88-6FAE-41E1-8DE7-0C7505FD712C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6A64-3B80-4381-8BFB-D7C1B7488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A88-6FAE-41E1-8DE7-0C7505FD712C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6A64-3B80-4381-8BFB-D7C1B7488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A88-6FAE-41E1-8DE7-0C7505FD712C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6A64-3B80-4381-8BFB-D7C1B7488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A88-6FAE-41E1-8DE7-0C7505FD712C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6A64-3B80-4381-8BFB-D7C1B7488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A88-6FAE-41E1-8DE7-0C7505FD712C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6A64-3B80-4381-8BFB-D7C1B7488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A88-6FAE-41E1-8DE7-0C7505FD712C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6A64-3B80-4381-8BFB-D7C1B7488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A88-6FAE-41E1-8DE7-0C7505FD712C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6A64-3B80-4381-8BFB-D7C1B7488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A88-6FAE-41E1-8DE7-0C7505FD712C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6A64-3B80-4381-8BFB-D7C1B7488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A88-6FAE-41E1-8DE7-0C7505FD712C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6A64-3B80-4381-8BFB-D7C1B7488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DA88-6FAE-41E1-8DE7-0C7505FD712C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6A64-3B80-4381-8BFB-D7C1B7488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glow rad="1270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2822" cy="6858000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glow>
              <a:schemeClr val="accent1"/>
            </a:glow>
            <a:outerShdw blurRad="520700" dist="18000" dir="5400000" algn="tl" rotWithShape="0">
              <a:srgbClr val="000000">
                <a:alpha val="36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451610" y="762000"/>
            <a:ext cx="8235189" cy="496751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7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r>
              <a:rPr lang="en-US" sz="7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</a:t>
            </a:r>
            <a:endParaRPr lang="en-US" sz="7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Types of Server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9600" y="762000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indent="-404813" algn="just">
              <a:buFont typeface="Wingdings" pitchFamily="2" charset="2"/>
              <a:buChar char="Ø"/>
            </a:pPr>
            <a:r>
              <a:rPr lang="en-US" sz="3600" dirty="0" smtClean="0"/>
              <a:t>Application Server 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3600" dirty="0" smtClean="0"/>
              <a:t>Proxy Server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3600" dirty="0" smtClean="0"/>
              <a:t>Mail Server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3600" dirty="0" smtClean="0"/>
              <a:t>File Server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3600" dirty="0" smtClean="0"/>
              <a:t>Policy Server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3600" dirty="0" smtClean="0"/>
              <a:t>Web Server ….. </a:t>
            </a:r>
            <a:r>
              <a:rPr lang="en-US" sz="3600" dirty="0" err="1" smtClean="0"/>
              <a:t>etc</a:t>
            </a:r>
            <a:endParaRPr lang="en-US" sz="3600" dirty="0" smtClean="0"/>
          </a:p>
          <a:p>
            <a:pPr marL="404813" indent="-404813" algn="just">
              <a:buFont typeface="Wingdings" pitchFamily="2" charset="2"/>
              <a:buChar char="Ø"/>
            </a:pPr>
            <a:endParaRPr lang="en-US" sz="3600" dirty="0" smtClean="0"/>
          </a:p>
          <a:p>
            <a:pPr marL="404813" indent="-404813" algn="just">
              <a:buFont typeface="Wingdings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917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7772400" cy="1219201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Advantages and Disadvantages of Client Server network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8001000" cy="4267200"/>
          </a:xfrm>
        </p:spPr>
        <p:txBody>
          <a:bodyPr>
            <a:normAutofit/>
          </a:bodyPr>
          <a:lstStyle/>
          <a:p>
            <a:pPr marL="465138" indent="-465138" algn="just"/>
            <a:r>
              <a:rPr lang="en-US" dirty="0" smtClean="0">
                <a:solidFill>
                  <a:schemeClr val="tx1"/>
                </a:solidFill>
              </a:rPr>
              <a:t>Advantages:</a:t>
            </a:r>
          </a:p>
          <a:p>
            <a:pPr marL="465138" lvl="0" indent="-465138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Centralize Control</a:t>
            </a:r>
            <a:endParaRPr lang="en-US" dirty="0">
              <a:solidFill>
                <a:schemeClr val="tx1"/>
              </a:solidFill>
            </a:endParaRPr>
          </a:p>
          <a:p>
            <a:pPr marL="465138" lvl="0" indent="-465138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Scalability</a:t>
            </a:r>
          </a:p>
          <a:p>
            <a:pPr marL="465138" lvl="0" indent="-465138"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Easy </a:t>
            </a:r>
            <a:r>
              <a:rPr lang="en-US" dirty="0" smtClean="0">
                <a:solidFill>
                  <a:schemeClr val="tx1"/>
                </a:solidFill>
              </a:rPr>
              <a:t>maintenance</a:t>
            </a:r>
          </a:p>
          <a:p>
            <a:pPr marL="465138" lvl="0" indent="-465138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Provides </a:t>
            </a:r>
            <a:r>
              <a:rPr lang="en-US" dirty="0">
                <a:solidFill>
                  <a:schemeClr val="tx1"/>
                </a:solidFill>
              </a:rPr>
              <a:t>better </a:t>
            </a:r>
            <a:r>
              <a:rPr lang="en-US" dirty="0" smtClean="0">
                <a:solidFill>
                  <a:schemeClr val="tx1"/>
                </a:solidFill>
              </a:rPr>
              <a:t>security</a:t>
            </a:r>
          </a:p>
          <a:p>
            <a:pPr marL="465138" lvl="0" indent="-465138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Proper Management</a:t>
            </a:r>
          </a:p>
          <a:p>
            <a:pPr marL="465138" lvl="0" indent="-465138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Centralize data management </a:t>
            </a:r>
            <a:endParaRPr lang="en-US" dirty="0">
              <a:solidFill>
                <a:schemeClr val="tx1"/>
              </a:solidFill>
            </a:endParaRPr>
          </a:p>
          <a:p>
            <a:pPr marL="465138" indent="-465138"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1219201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Advantages and Disadvantages of Client Server network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8001000" cy="4267200"/>
          </a:xfrm>
        </p:spPr>
        <p:txBody>
          <a:bodyPr>
            <a:normAutofit/>
          </a:bodyPr>
          <a:lstStyle/>
          <a:p>
            <a:pPr marL="465138" indent="-465138" algn="just"/>
            <a:r>
              <a:rPr lang="en-US" dirty="0" smtClean="0">
                <a:solidFill>
                  <a:schemeClr val="tx1"/>
                </a:solidFill>
              </a:rPr>
              <a:t>Disadvantages:</a:t>
            </a:r>
          </a:p>
          <a:p>
            <a:pPr marL="404813" lvl="0" indent="-404813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Require expensive, more powerful hardware for the server machine.</a:t>
            </a:r>
            <a:endParaRPr lang="en-US" dirty="0">
              <a:solidFill>
                <a:schemeClr val="tx1"/>
              </a:solidFill>
            </a:endParaRPr>
          </a:p>
          <a:p>
            <a:pPr marL="404813" lvl="0" indent="-404813"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Server failure leads to whole network </a:t>
            </a:r>
            <a:r>
              <a:rPr lang="en-US" dirty="0" smtClean="0">
                <a:solidFill>
                  <a:schemeClr val="tx1"/>
                </a:solidFill>
              </a:rPr>
              <a:t>failure</a:t>
            </a:r>
          </a:p>
          <a:p>
            <a:pPr marL="404813" lvl="0" indent="-404813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Requires </a:t>
            </a:r>
            <a:r>
              <a:rPr lang="en-US" dirty="0">
                <a:solidFill>
                  <a:schemeClr val="tx1"/>
                </a:solidFill>
              </a:rPr>
              <a:t>expensive specialized network administrative and operational software.</a:t>
            </a:r>
          </a:p>
          <a:p>
            <a:pPr marL="404813" lvl="0" indent="-404813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Requires </a:t>
            </a:r>
            <a:r>
              <a:rPr lang="en-US" dirty="0">
                <a:solidFill>
                  <a:schemeClr val="tx1"/>
                </a:solidFill>
              </a:rPr>
              <a:t>a professional administrator.</a:t>
            </a:r>
          </a:p>
          <a:p>
            <a:pPr marL="465138" indent="-465138"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"/>
            <a:ext cx="7772400" cy="838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/>
              <a:t> 2. Peer-to-Peer (P2P) Network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001000" cy="4267200"/>
          </a:xfrm>
        </p:spPr>
        <p:txBody>
          <a:bodyPr>
            <a:normAutofit/>
          </a:bodyPr>
          <a:lstStyle/>
          <a:p>
            <a:pPr marL="404813" indent="-404813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Network </a:t>
            </a:r>
            <a:r>
              <a:rPr lang="en-US" dirty="0">
                <a:solidFill>
                  <a:schemeClr val="tx1"/>
                </a:solidFill>
              </a:rPr>
              <a:t>computers act as equal partners, or peers. </a:t>
            </a:r>
            <a:endParaRPr lang="en-US" dirty="0" smtClean="0">
              <a:solidFill>
                <a:schemeClr val="tx1"/>
              </a:solidFill>
            </a:endParaRP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Each </a:t>
            </a:r>
            <a:r>
              <a:rPr lang="en-US" dirty="0">
                <a:solidFill>
                  <a:schemeClr val="tx1"/>
                </a:solidFill>
              </a:rPr>
              <a:t>computer can take on the client function or the server function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Individual users control their own resources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users may decide to share certain files with other users.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"/>
            <a:ext cx="7772400" cy="838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/>
              <a:t> Peer-to-Peer (P2P) Network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001000" cy="4267200"/>
          </a:xfrm>
        </p:spPr>
        <p:txBody>
          <a:bodyPr>
            <a:normAutofit/>
          </a:bodyPr>
          <a:lstStyle/>
          <a:p>
            <a:pPr marL="404813" indent="-404813" algn="just"/>
            <a:r>
              <a:rPr lang="en-US" b="1" dirty="0" smtClean="0">
                <a:solidFill>
                  <a:schemeClr val="tx1"/>
                </a:solidFill>
              </a:rPr>
              <a:t>Advantages:</a:t>
            </a:r>
          </a:p>
          <a:p>
            <a:pPr marL="344488" lvl="0" indent="-344488"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Less expensive to implement.</a:t>
            </a:r>
          </a:p>
          <a:p>
            <a:pPr marL="344488" lvl="0" indent="-344488"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Doesn’t require additional specialized network administration software.</a:t>
            </a:r>
          </a:p>
          <a:p>
            <a:pPr marL="344488" lvl="0" indent="-344488"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Doesn’t require a dedicated network administrator.</a:t>
            </a:r>
          </a:p>
          <a:p>
            <a:pPr marL="404813" indent="-404813"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"/>
            <a:ext cx="7772400" cy="838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/>
              <a:t> Peer-to-Peer (P2P) Network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001000" cy="4267200"/>
          </a:xfrm>
        </p:spPr>
        <p:txBody>
          <a:bodyPr>
            <a:normAutofit lnSpcReduction="10000"/>
          </a:bodyPr>
          <a:lstStyle/>
          <a:p>
            <a:pPr marL="404813" indent="-404813" algn="just"/>
            <a:r>
              <a:rPr lang="en-US" b="1" dirty="0">
                <a:solidFill>
                  <a:schemeClr val="tx1"/>
                </a:solidFill>
              </a:rPr>
              <a:t>Disadvantages:</a:t>
            </a:r>
          </a:p>
          <a:p>
            <a:pPr marL="404813" lvl="0" indent="-404813"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Less secure.</a:t>
            </a:r>
          </a:p>
          <a:p>
            <a:pPr marL="404813" lvl="0" indent="-404813"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Doesn’t scale well to large networks and administration becomes unmanageable.</a:t>
            </a:r>
          </a:p>
          <a:p>
            <a:pPr marL="404813" lvl="0" indent="-404813"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Each </a:t>
            </a:r>
            <a:r>
              <a:rPr lang="en-US" dirty="0" smtClean="0">
                <a:solidFill>
                  <a:schemeClr val="tx1"/>
                </a:solidFill>
              </a:rPr>
              <a:t>user must </a:t>
            </a:r>
            <a:r>
              <a:rPr lang="en-US" dirty="0">
                <a:solidFill>
                  <a:schemeClr val="tx1"/>
                </a:solidFill>
              </a:rPr>
              <a:t>be trained to perform administrative tasks.</a:t>
            </a:r>
          </a:p>
          <a:p>
            <a:pPr marL="404813" lvl="0" indent="-404813"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All machines sharing resources negatively impact the performance. </a:t>
            </a:r>
          </a:p>
          <a:p>
            <a:pPr marL="404813" indent="-404813"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990599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Advantages and Disadvantages of Computer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001000" cy="5486400"/>
          </a:xfrm>
        </p:spPr>
        <p:txBody>
          <a:bodyPr>
            <a:noAutofit/>
          </a:bodyPr>
          <a:lstStyle/>
          <a:p>
            <a:pPr marL="404813" indent="-404813" algn="just"/>
            <a:r>
              <a:rPr lang="en-US" sz="2800" dirty="0" smtClean="0">
                <a:solidFill>
                  <a:schemeClr val="tx1"/>
                </a:solidFill>
              </a:rPr>
              <a:t>Advantages: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It </a:t>
            </a:r>
            <a:r>
              <a:rPr lang="en-US" sz="2800" dirty="0">
                <a:solidFill>
                  <a:schemeClr val="tx1"/>
                </a:solidFill>
              </a:rPr>
              <a:t>enhances communication and availability of information. 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It </a:t>
            </a:r>
            <a:r>
              <a:rPr lang="en-US" sz="2800" dirty="0">
                <a:solidFill>
                  <a:schemeClr val="tx1"/>
                </a:solidFill>
              </a:rPr>
              <a:t>allows for more convenient resource sharing. 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It </a:t>
            </a:r>
            <a:r>
              <a:rPr lang="en-US" sz="2800" dirty="0">
                <a:solidFill>
                  <a:schemeClr val="tx1"/>
                </a:solidFill>
              </a:rPr>
              <a:t>makes file sharing easier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It is highly flexible. 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It </a:t>
            </a:r>
            <a:r>
              <a:rPr lang="en-US" sz="2800" dirty="0">
                <a:solidFill>
                  <a:schemeClr val="tx1"/>
                </a:solidFill>
              </a:rPr>
              <a:t>is an inexpensive system. 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It increases cost efficiency. 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It boosts storage capacity. 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04813" indent="-404813" algn="just"/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990599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Advantages and Disadvantages of Computer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001000" cy="5486400"/>
          </a:xfrm>
        </p:spPr>
        <p:txBody>
          <a:bodyPr>
            <a:noAutofit/>
          </a:bodyPr>
          <a:lstStyle/>
          <a:p>
            <a:pPr marL="404813" indent="-404813" algn="just"/>
            <a:r>
              <a:rPr lang="en-US" sz="2800" dirty="0" smtClean="0">
                <a:solidFill>
                  <a:schemeClr val="tx1"/>
                </a:solidFill>
              </a:rPr>
              <a:t>Disadvantages: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It lacks independence. 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It poses security difficulties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It lacks robustness. 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It </a:t>
            </a:r>
            <a:r>
              <a:rPr lang="en-US" sz="2800" dirty="0">
                <a:solidFill>
                  <a:schemeClr val="tx1"/>
                </a:solidFill>
              </a:rPr>
              <a:t>allows for more presence of computer viruses and malware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Its </a:t>
            </a:r>
            <a:r>
              <a:rPr lang="en-US" sz="2800" dirty="0">
                <a:solidFill>
                  <a:schemeClr val="tx1"/>
                </a:solidFill>
              </a:rPr>
              <a:t>light policing usage promotes negative acts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It </a:t>
            </a:r>
            <a:r>
              <a:rPr lang="en-US" sz="2800" dirty="0">
                <a:solidFill>
                  <a:schemeClr val="tx1"/>
                </a:solidFill>
              </a:rPr>
              <a:t>requires an efficient handler. 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It requires an expensive set-up.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Protocol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685800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indent="-344488" algn="just">
              <a:buFont typeface="Wingdings" pitchFamily="2" charset="2"/>
              <a:buChar char="Ø"/>
            </a:pPr>
            <a:r>
              <a:rPr lang="en-US" sz="3600" dirty="0" smtClean="0"/>
              <a:t>A protocol defines the format and the order of messages exchanged between two or more communicating entities, as well as the actions taken on the transmission and/or receipt of a message or other event.</a:t>
            </a: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3600" dirty="0" smtClean="0"/>
              <a:t>In our human protocol, there are specific messages we send, and specific actions we take in response to the received reply messages or other events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81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Protocol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775" y="990600"/>
            <a:ext cx="66484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5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1"/>
            <a:ext cx="7772400" cy="990600"/>
          </a:xfrm>
        </p:spPr>
        <p:txBody>
          <a:bodyPr/>
          <a:lstStyle/>
          <a:p>
            <a:r>
              <a:rPr lang="en-US" dirty="0" smtClean="0"/>
              <a:t>Computer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8001000" cy="5029200"/>
          </a:xfrm>
        </p:spPr>
        <p:txBody>
          <a:bodyPr>
            <a:noAutofit/>
          </a:bodyPr>
          <a:lstStyle/>
          <a:p>
            <a:pPr marL="344488" indent="-344488" algn="just"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 computer network is a group of computer systems and other computing hardware devices that are linked together through communication channels to facilitate communication and resource-sharing among a wide range of users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4488" indent="-344488" algn="just"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Computer Network is defined as procedure of linking many computers that can allocate shared resources, information interchange and communication.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Network Protocol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6858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9913" indent="-569913" algn="just">
              <a:buFont typeface="Wingdings" pitchFamily="2" charset="2"/>
              <a:buChar char="Ø"/>
            </a:pPr>
            <a:r>
              <a:rPr lang="en-US" sz="3200" dirty="0" smtClean="0"/>
              <a:t>A network protocol is similar to a human protocol, except that the entities exchanging messages and taking actions are hardware or software components of some device (for example, computer, smart phone, tablet, router, or other network-capable device).</a:t>
            </a:r>
          </a:p>
          <a:p>
            <a:pPr marL="569913" indent="-569913" algn="just">
              <a:buFont typeface="Wingdings" pitchFamily="2" charset="2"/>
              <a:buChar char="Ø"/>
            </a:pPr>
            <a:r>
              <a:rPr lang="en-US" sz="3200" dirty="0" smtClean="0"/>
              <a:t>All activity in the Internet that involves two or more communicating remote entities is governed by a protocol.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22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Network Protocol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6858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indent="-404813" algn="just">
              <a:buFont typeface="Wingdings" pitchFamily="2" charset="2"/>
              <a:buChar char="Ø"/>
            </a:pPr>
            <a:r>
              <a:rPr lang="en-US" sz="3600" dirty="0" smtClean="0"/>
              <a:t>The Internet, and computer networks in general, make extensive use of protocols.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3600" dirty="0" smtClean="0"/>
              <a:t>Different protocols are used to accomplish different communication tasks.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78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Key Elements of Protocol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685800"/>
            <a:ext cx="81534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indent="-404813" algn="just">
              <a:buFont typeface="Wingdings" pitchFamily="2" charset="2"/>
              <a:buChar char="Ø"/>
            </a:pPr>
            <a:r>
              <a:rPr lang="en-US" sz="3400" u="sng" dirty="0" smtClean="0"/>
              <a:t>Syntax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98463" algn="l"/>
              </a:tabLst>
            </a:pPr>
            <a:r>
              <a:rPr lang="en-US" sz="2800" dirty="0" smtClean="0"/>
              <a:t>refers </a:t>
            </a:r>
            <a:r>
              <a:rPr lang="en-US" sz="2800" dirty="0"/>
              <a:t>to the structure or format of the </a:t>
            </a:r>
            <a:r>
              <a:rPr lang="en-US" sz="2800" dirty="0" smtClean="0"/>
              <a:t>data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3400" u="sng" dirty="0" smtClean="0"/>
              <a:t>Semantics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refers to the meaning of each section of </a:t>
            </a:r>
            <a:r>
              <a:rPr lang="en-US" sz="2800" dirty="0" smtClean="0"/>
              <a:t>bits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How is a particular pattern to be interpreted, and what action is to be taken based on that interpretation?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3400" u="sng" dirty="0" smtClean="0"/>
              <a:t>Timing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Timing refers to two characteristics: when data should be sent and how fast it should be sent.</a:t>
            </a:r>
          </a:p>
        </p:txBody>
      </p:sp>
    </p:spTree>
    <p:extLst>
      <p:ext uri="{BB962C8B-B14F-4D97-AF65-F5344CB8AC3E}">
        <p14:creationId xmlns:p14="http://schemas.microsoft.com/office/powerpoint/2010/main" val="5422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Protocol Standards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685800"/>
            <a:ext cx="8153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indent="-404813" algn="just">
              <a:buFont typeface="Wingdings" pitchFamily="2" charset="2"/>
              <a:buChar char="Ø"/>
            </a:pPr>
            <a:r>
              <a:rPr lang="en-US" sz="3200" dirty="0" smtClean="0"/>
              <a:t>Standards provide guidelines to ensure the kind of interconnectivity necessary in today’s market place and in international community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3200" dirty="0" smtClean="0"/>
              <a:t>Essential in creating and maintaining an open and competitive market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3200" dirty="0" smtClean="0"/>
              <a:t>Two types of data communication standard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De facto (by fact or by convention)</a:t>
            </a:r>
          </a:p>
          <a:p>
            <a:pPr algn="just"/>
            <a:r>
              <a:rPr lang="en-US" sz="3200" dirty="0" smtClean="0"/>
              <a:t>Not approved by organization but have been adopted as standards through widespread use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De jure (by law or by regulation) </a:t>
            </a:r>
          </a:p>
          <a:p>
            <a:pPr algn="just"/>
            <a:r>
              <a:rPr lang="en-US" sz="3200" dirty="0" smtClean="0"/>
              <a:t>Legislated by an officially recognized body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2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OSI Reference Model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685800"/>
            <a:ext cx="4114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Refer to Open System Interconnection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Developed </a:t>
            </a:r>
            <a:r>
              <a:rPr lang="en-US" sz="3200" dirty="0"/>
              <a:t>by </a:t>
            </a:r>
            <a:r>
              <a:rPr lang="en-US" sz="3200" dirty="0" smtClean="0"/>
              <a:t>ISO in </a:t>
            </a:r>
            <a:r>
              <a:rPr lang="en-US" sz="3200" dirty="0"/>
              <a:t>the year 1974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7 layer architecture </a:t>
            </a:r>
            <a:endParaRPr lang="en-US" sz="3200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defines a networking framework to implement protocols in seven layers</a:t>
            </a:r>
            <a:endParaRPr lang="en-US" sz="3200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762000"/>
            <a:ext cx="4343400" cy="5715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0" cap="rnd" cmpd="sng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3651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OSI Reference Model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90600"/>
            <a:ext cx="8229600" cy="526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TCP/IP  Model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685800"/>
            <a:ext cx="5029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designed and developed by Department of Defense (DoD) in </a:t>
            </a:r>
            <a:r>
              <a:rPr lang="en-US" sz="2800" dirty="0" smtClean="0"/>
              <a:t>1960s.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Hierarchical protocol made up of interactive modules, each  of which provides a specific functionality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Contains relatively independent protocols that can be mixed and matched depending on the needs of system</a:t>
            </a:r>
            <a:endParaRPr lang="en-US" sz="2800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573344"/>
            <a:ext cx="3200400" cy="2867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440400"/>
            <a:ext cx="3124200" cy="30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8534400" cy="555783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70467" y="2286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OSI vs TCP/IP 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130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Connection Oriented Services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9600" y="671691"/>
            <a:ext cx="7696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indent="-344488" algn="just">
              <a:buFont typeface="Wingdings" pitchFamily="2" charset="2"/>
              <a:buChar char="Ø"/>
            </a:pPr>
            <a:r>
              <a:rPr lang="en-US" sz="3600" dirty="0" smtClean="0"/>
              <a:t>Connection-oriented service is analogous to the telephone system that requires communication entities to establish a connection before sending data. </a:t>
            </a: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3600" dirty="0" smtClean="0"/>
              <a:t>In connection oriented service we have to establish a connection before starting the communication. When connection is established we send the message or the information and then we release the connection.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71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Connection Oriented Services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9600" y="671691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indent="-344488" algn="just">
              <a:buFont typeface="Wingdings" pitchFamily="2" charset="2"/>
              <a:buChar char="Ø"/>
            </a:pPr>
            <a:r>
              <a:rPr lang="en-US" sz="3600" dirty="0" smtClean="0"/>
              <a:t>Connection oriented service is more reliable than connectionless service.</a:t>
            </a: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3600" dirty="0" smtClean="0"/>
              <a:t> We can send the message in connection oriented service if there is an error at the receivers end. </a:t>
            </a: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3600" dirty="0" smtClean="0"/>
              <a:t>Example of connection oriented is TCP (Transmission Control Protocol) protocol.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76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1"/>
            <a:ext cx="7772400" cy="990600"/>
          </a:xfrm>
        </p:spPr>
        <p:txBody>
          <a:bodyPr/>
          <a:lstStyle/>
          <a:p>
            <a:r>
              <a:rPr lang="en-US" dirty="0" smtClean="0"/>
              <a:t>Computer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8001000" cy="4267200"/>
          </a:xfrm>
        </p:spPr>
        <p:txBody>
          <a:bodyPr>
            <a:normAutofit/>
          </a:bodyPr>
          <a:lstStyle/>
          <a:p>
            <a:pPr marL="344488" indent="-344488" algn="just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Computer networking is the practice of interfacing two or more computing devices with each other for the purpose of sharing data. Computer networks are built with a combination of hardware and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Connection Oriented Services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9600" y="671691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There is a sequence of operation to be followed by the users of connection oriented service. </a:t>
            </a:r>
          </a:p>
          <a:p>
            <a:r>
              <a:rPr lang="en-US" sz="3600" b="1" dirty="0" smtClean="0"/>
              <a:t>These are :</a:t>
            </a:r>
          </a:p>
          <a:p>
            <a:pPr marL="465138" indent="-465138">
              <a:buFont typeface="Wingdings" pitchFamily="2" charset="2"/>
              <a:buChar char="Ø"/>
            </a:pPr>
            <a:r>
              <a:rPr lang="en-US" sz="3600" dirty="0" smtClean="0"/>
              <a:t>Connection is established</a:t>
            </a:r>
          </a:p>
          <a:p>
            <a:pPr marL="465138" indent="-465138">
              <a:buFont typeface="Wingdings" pitchFamily="2" charset="2"/>
              <a:buChar char="Ø"/>
            </a:pPr>
            <a:r>
              <a:rPr lang="en-US" sz="3600" dirty="0" smtClean="0"/>
              <a:t>Information is sent</a:t>
            </a:r>
          </a:p>
          <a:p>
            <a:pPr marL="465138" indent="-465138">
              <a:buFont typeface="Wingdings" pitchFamily="2" charset="2"/>
              <a:buChar char="Ø"/>
            </a:pPr>
            <a:r>
              <a:rPr lang="en-US" sz="3600" dirty="0" smtClean="0"/>
              <a:t>Connection is released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06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Connection Oriented Services</a:t>
            </a:r>
            <a:endParaRPr lang="en-US" b="1" dirty="0"/>
          </a:p>
        </p:txBody>
      </p:sp>
      <p:pic>
        <p:nvPicPr>
          <p:cNvPr id="4" name="Picture 3" descr="connection-orien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697992"/>
            <a:ext cx="7739743" cy="57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Connectionless  Oriented Services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9600" y="671691"/>
            <a:ext cx="769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indent="-404813" algn="just">
              <a:buFont typeface="Wingdings" pitchFamily="2" charset="2"/>
              <a:buChar char="Ø"/>
            </a:pPr>
            <a:r>
              <a:rPr lang="en-US" sz="3600" dirty="0" smtClean="0"/>
              <a:t>Connection-less service is analogous to the </a:t>
            </a:r>
            <a:r>
              <a:rPr lang="en-US" sz="3600" b="1" dirty="0" smtClean="0"/>
              <a:t>postal system in</a:t>
            </a:r>
            <a:r>
              <a:rPr lang="en-US" sz="3600" dirty="0" smtClean="0"/>
              <a:t> which packets of data (usually known as a </a:t>
            </a:r>
            <a:r>
              <a:rPr lang="en-US" sz="3600" b="1" dirty="0" smtClean="0"/>
              <a:t>datagram</a:t>
            </a:r>
            <a:r>
              <a:rPr lang="en-US" sz="3600" dirty="0" smtClean="0"/>
              <a:t>) is transmitted from source to destination directly. 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3600" dirty="0" smtClean="0"/>
              <a:t>Each packet is treated as individual entity, which allows communication entities to send data before establishing communication.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49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Connectionless  Oriented Services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9600" y="671691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indent="-404813" algn="just">
              <a:buFont typeface="Wingdings" pitchFamily="2" charset="2"/>
              <a:buChar char="Ø"/>
            </a:pPr>
            <a:r>
              <a:rPr lang="en-US" sz="3600" dirty="0" smtClean="0"/>
              <a:t>Each packet carries a destination address to identify the intended recipient.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3600" dirty="0" smtClean="0"/>
              <a:t>Packets don’t follow a fixed path that is the reason the packets received at receiver end can be out of order. 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3600" dirty="0" smtClean="0"/>
              <a:t>It uses packet switching for transmission of data.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9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Connectionless  Oriented Services</a:t>
            </a:r>
            <a:endParaRPr lang="en-US" b="1" dirty="0"/>
          </a:p>
        </p:txBody>
      </p:sp>
      <p:pic>
        <p:nvPicPr>
          <p:cNvPr id="4" name="Picture 3" descr="connectionles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49300"/>
            <a:ext cx="8035308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Comparison Chart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0193"/>
              </p:ext>
            </p:extLst>
          </p:nvPr>
        </p:nvGraphicFramePr>
        <p:xfrm>
          <a:off x="457200" y="914397"/>
          <a:ext cx="8305800" cy="6024961"/>
        </p:xfrm>
        <a:graphic>
          <a:graphicData uri="http://schemas.openxmlformats.org/drawingml/2006/table">
            <a:tbl>
              <a:tblPr/>
              <a:tblGrid>
                <a:gridCol w="211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BASIS OF COMPARISON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CONNECTION-ORIENTED SERVICE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CONNECTION-LESS SERVICE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2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Prior Connection Requirement</a:t>
                      </a:r>
                    </a:p>
                  </a:txBody>
                  <a:tcPr marL="7513" marR="7513" marT="50086" marB="5008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Necessary</a:t>
                      </a:r>
                    </a:p>
                  </a:txBody>
                  <a:tcPr marL="7513" marR="7513" marT="50086" marB="5008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Not required</a:t>
                      </a:r>
                    </a:p>
                  </a:txBody>
                  <a:tcPr marL="7513" marR="7513" marT="50086" marB="5008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9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Reliability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Ensures reliable transfer of data.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Not guaranteed.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Congestion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Unlikely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Occur likely.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4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Transferring mode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It can be implemented using circuit switching and virtual circuit.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It is implemented using packet switching.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9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Lost data retransmission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Feasible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Practically not possible.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9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Suitability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Suitable for long and steady communication.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Suitable for bursty Transmission.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9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Signalling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Used for connection establishment.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There is no concept of signalling.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54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Packet forwarding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Packets sequentially travel to their destination node and follows the same route.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Packets reach the destination randomly without following the same route.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424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Delay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There is a delay in transfer of information, but once the connection is established faster delivery can be achieved.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Due to the absence of connection establishment phase, the transmission is faster.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69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Resource Allocation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Need to be allocated.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No prior allocation of the resource is required.</a:t>
                      </a:r>
                    </a:p>
                  </a:txBody>
                  <a:tcPr marL="7513" marR="7513" marT="751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2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772400" cy="6096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Internet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001000" cy="5486400"/>
          </a:xfrm>
        </p:spPr>
        <p:txBody>
          <a:bodyPr>
            <a:noAutofit/>
          </a:bodyPr>
          <a:lstStyle/>
          <a:p>
            <a:pPr marL="404813" indent="-404813" algn="just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The internet is a globally connected network system that uses TCP/IP to transmit data via various types of media.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internet is a network of global exchanges – including private, public, business, academic and government networks – connected by guided, wireless and fiber-optic technologies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The internet is a telecommunications network that uses telephone lines, cables, satellites and wireless connections to connect computers and other devices to the World Wide Web.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772400" cy="6096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What is Internet?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001000" cy="5486400"/>
          </a:xfrm>
        </p:spPr>
        <p:txBody>
          <a:bodyPr>
            <a:noAutofit/>
          </a:bodyPr>
          <a:lstStyle/>
          <a:p>
            <a:pPr marL="465138" indent="-465138" algn="just"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</a:rPr>
              <a:t>The Internet is a computer network that interconnects hundreds of millions of computing devices throughout the world</a:t>
            </a:r>
            <a:r>
              <a:rPr lang="en-US" sz="3600" dirty="0" smtClean="0"/>
              <a:t>.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</a:rPr>
              <a:t>The nuts and bolts of the Internet, that is, the basic hardware and software components that make up the Internet. </a:t>
            </a:r>
          </a:p>
          <a:p>
            <a:pPr marL="465138" indent="-465138" algn="just"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</a:rPr>
              <a:t>The Internet is a networking infrastructure that provides services to distributed applications.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096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Uses of Internet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762000"/>
            <a:ext cx="8001000" cy="5715000"/>
          </a:xfrm>
        </p:spPr>
        <p:txBody>
          <a:bodyPr>
            <a:noAutofit/>
          </a:bodyPr>
          <a:lstStyle/>
          <a:p>
            <a:pPr marL="344488" indent="-344488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Access </a:t>
            </a:r>
            <a:r>
              <a:rPr lang="en-US" sz="2800" dirty="0">
                <a:solidFill>
                  <a:schemeClr val="tx1"/>
                </a:solidFill>
              </a:rPr>
              <a:t>a huge 'library' of information from the millions of websites around the </a:t>
            </a:r>
            <a:r>
              <a:rPr lang="en-US" sz="2800" dirty="0" smtClean="0">
                <a:solidFill>
                  <a:schemeClr val="tx1"/>
                </a:solidFill>
              </a:rPr>
              <a:t>world</a:t>
            </a:r>
            <a:endParaRPr lang="en-US" sz="2800" dirty="0">
              <a:solidFill>
                <a:schemeClr val="tx1"/>
              </a:solidFill>
            </a:endParaRP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Send </a:t>
            </a:r>
            <a:r>
              <a:rPr lang="en-US" sz="2800" dirty="0">
                <a:solidFill>
                  <a:schemeClr val="tx1"/>
                </a:solidFill>
              </a:rPr>
              <a:t>and receive email messages</a:t>
            </a: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Share </a:t>
            </a:r>
            <a:r>
              <a:rPr lang="en-US" sz="2800" dirty="0">
                <a:solidFill>
                  <a:schemeClr val="tx1"/>
                </a:solidFill>
              </a:rPr>
              <a:t>photographs and video clips with your friends and family</a:t>
            </a: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Purchase </a:t>
            </a:r>
            <a:r>
              <a:rPr lang="en-US" sz="2800" dirty="0">
                <a:solidFill>
                  <a:schemeClr val="tx1"/>
                </a:solidFill>
              </a:rPr>
              <a:t>goods </a:t>
            </a:r>
            <a:r>
              <a:rPr lang="en-US" sz="2800" dirty="0" smtClean="0">
                <a:solidFill>
                  <a:schemeClr val="tx1"/>
                </a:solidFill>
              </a:rPr>
              <a:t>and services</a:t>
            </a:r>
            <a:endParaRPr lang="en-US" sz="2800" dirty="0">
              <a:solidFill>
                <a:schemeClr val="tx1"/>
              </a:solidFill>
            </a:endParaRP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Carry </a:t>
            </a:r>
            <a:r>
              <a:rPr lang="en-US" sz="2800" dirty="0">
                <a:solidFill>
                  <a:schemeClr val="tx1"/>
                </a:solidFill>
              </a:rPr>
              <a:t>out online banking</a:t>
            </a: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Use </a:t>
            </a:r>
            <a:r>
              <a:rPr lang="en-US" sz="2800" dirty="0">
                <a:solidFill>
                  <a:schemeClr val="tx1"/>
                </a:solidFill>
              </a:rPr>
              <a:t>Skype to make free phone calls to other computer users</a:t>
            </a: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Play </a:t>
            </a:r>
            <a:r>
              <a:rPr lang="en-US" sz="2800" dirty="0">
                <a:solidFill>
                  <a:schemeClr val="tx1"/>
                </a:solidFill>
              </a:rPr>
              <a:t>games with other people online</a:t>
            </a: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Learn </a:t>
            </a:r>
            <a:r>
              <a:rPr lang="en-US" sz="2800" dirty="0">
                <a:solidFill>
                  <a:schemeClr val="tx1"/>
                </a:solidFill>
              </a:rPr>
              <a:t>something new with an online course.</a:t>
            </a:r>
          </a:p>
        </p:txBody>
      </p:sp>
    </p:spTree>
    <p:extLst>
      <p:ext uri="{BB962C8B-B14F-4D97-AF65-F5344CB8AC3E}">
        <p14:creationId xmlns:p14="http://schemas.microsoft.com/office/powerpoint/2010/main" val="30991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The Access Network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1"/>
            <a:ext cx="6629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 algn="just">
              <a:buFont typeface="Wingdings" pitchFamily="2" charset="2"/>
              <a:buChar char="Ø"/>
            </a:pPr>
            <a:r>
              <a:rPr lang="en-US" sz="2800" dirty="0" smtClean="0"/>
              <a:t>An access network is a user network that connects subscribers to a particular service provider and, through the carrier network, to other networks such as the Internet.</a:t>
            </a:r>
          </a:p>
          <a:p>
            <a:pPr marL="284163" indent="-284163" algn="just">
              <a:buFont typeface="Wingdings" pitchFamily="2" charset="2"/>
              <a:buChar char="Ø"/>
            </a:pPr>
            <a:r>
              <a:rPr lang="en-US" sz="2800" dirty="0" smtClean="0"/>
              <a:t>The access network is the network or the part of a telecommunications network that gives the user access to the telecommunications service(s).</a:t>
            </a:r>
          </a:p>
          <a:p>
            <a:r>
              <a:rPr lang="en-US" sz="2800" dirty="0" smtClean="0"/>
              <a:t> </a:t>
            </a:r>
          </a:p>
          <a:p>
            <a:pPr marL="284163" indent="-284163" algn="just">
              <a:buFont typeface="Wingdings" pitchFamily="2" charset="2"/>
              <a:buChar char="Ø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1"/>
            <a:ext cx="7772400" cy="990600"/>
          </a:xfrm>
        </p:spPr>
        <p:txBody>
          <a:bodyPr/>
          <a:lstStyle/>
          <a:p>
            <a:r>
              <a:rPr lang="en-US" dirty="0" smtClean="0"/>
              <a:t>Uses of Computer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4953000" cy="5410200"/>
          </a:xfrm>
        </p:spPr>
        <p:txBody>
          <a:bodyPr>
            <a:noAutofit/>
          </a:bodyPr>
          <a:lstStyle/>
          <a:p>
            <a:pPr marL="344488" indent="-344488"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Facilitate </a:t>
            </a:r>
            <a:r>
              <a:rPr lang="en-US" sz="2400" dirty="0" smtClean="0">
                <a:solidFill>
                  <a:schemeClr val="tx1"/>
                </a:solidFill>
              </a:rPr>
              <a:t>communication</a:t>
            </a: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Resource Sharing : like printer, storage </a:t>
            </a:r>
            <a:r>
              <a:rPr lang="en-US" sz="2400" dirty="0" err="1" smtClean="0">
                <a:solidFill>
                  <a:schemeClr val="tx1"/>
                </a:solidFill>
              </a:rPr>
              <a:t>etc</a:t>
            </a:r>
            <a:endParaRPr lang="en-US" sz="2400" dirty="0">
              <a:solidFill>
                <a:schemeClr val="tx1"/>
              </a:solidFill>
            </a:endParaRP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File Sharing </a:t>
            </a:r>
            <a:endParaRPr lang="en-US" sz="2400" dirty="0">
              <a:solidFill>
                <a:schemeClr val="tx1"/>
              </a:solidFill>
            </a:endParaRP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Software sharing</a:t>
            </a:r>
            <a:endParaRPr lang="en-US" sz="2400" dirty="0">
              <a:solidFill>
                <a:schemeClr val="tx1"/>
              </a:solidFill>
            </a:endParaRP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Easy access to Information and maintain it</a:t>
            </a: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Ecommerce </a:t>
            </a:r>
          </a:p>
          <a:p>
            <a:pPr marL="344488" indent="-344488"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275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371600"/>
            <a:ext cx="30480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Home Access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43000" y="762000"/>
            <a:ext cx="6629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indent="-344488" algn="just"/>
            <a:r>
              <a:rPr lang="en-US" sz="2800" b="1" dirty="0" smtClean="0"/>
              <a:t>Digital Subscriber Line (DSL</a:t>
            </a:r>
            <a:r>
              <a:rPr lang="en-US" sz="2800" b="1" dirty="0" smtClean="0"/>
              <a:t>)</a:t>
            </a:r>
          </a:p>
          <a:p>
            <a:pPr marL="344488" indent="-344488" algn="just"/>
            <a:r>
              <a:rPr lang="en-US" sz="2800" b="1" dirty="0"/>
              <a:t>Fiber to the home (FTTH</a:t>
            </a:r>
            <a:r>
              <a:rPr lang="en-US" sz="2800" b="1" dirty="0" smtClean="0"/>
              <a:t>)</a:t>
            </a:r>
          </a:p>
          <a:p>
            <a:pPr marL="344488" indent="-344488" algn="just"/>
            <a:r>
              <a:rPr lang="en-US" sz="2800" b="1" dirty="0" smtClean="0"/>
              <a:t>Dial Up</a:t>
            </a:r>
          </a:p>
          <a:p>
            <a:pPr marL="344488" indent="-344488" algn="just"/>
            <a:r>
              <a:rPr lang="en-US" sz="2800" b="1" dirty="0"/>
              <a:t>Wide-Area Wireless </a:t>
            </a:r>
            <a:r>
              <a:rPr lang="en-US" sz="2800" b="1" dirty="0" smtClean="0"/>
              <a:t>Access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3G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4G/LTE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WiMAX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WiFi</a:t>
            </a:r>
            <a:endParaRPr lang="en-US" sz="2800" b="1" dirty="0" smtClean="0"/>
          </a:p>
          <a:p>
            <a:pPr algn="just"/>
            <a:r>
              <a:rPr lang="en-US" sz="2800" b="1" dirty="0"/>
              <a:t>Satellite </a:t>
            </a:r>
            <a:r>
              <a:rPr lang="en-US" sz="2800" b="1" dirty="0" smtClean="0"/>
              <a:t>communication</a:t>
            </a:r>
          </a:p>
          <a:p>
            <a:pPr algn="just"/>
            <a:endParaRPr lang="en-US" sz="2800" b="1" dirty="0" smtClean="0"/>
          </a:p>
          <a:p>
            <a:pPr marL="344488" indent="-344488" algn="just"/>
            <a:endParaRPr lang="en-US" sz="2800" b="1" dirty="0" smtClean="0"/>
          </a:p>
          <a:p>
            <a:pPr marL="344488" indent="-344488" algn="just"/>
            <a:endParaRPr lang="en-US" sz="2800" b="1" dirty="0" smtClean="0"/>
          </a:p>
          <a:p>
            <a:pPr marL="344488" indent="-344488" algn="just"/>
            <a:endParaRPr lang="en-US" sz="2800" b="1" dirty="0" smtClean="0"/>
          </a:p>
          <a:p>
            <a:pPr marL="284163" indent="-284163"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1" algn="ctr"/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ISP (Internet service provider)</a:t>
            </a:r>
            <a:endParaRPr lang="en-US" sz="3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762000"/>
            <a:ext cx="7467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 algn="just">
              <a:buFont typeface="Wingdings" pitchFamily="2" charset="2"/>
              <a:buChar char="Ø"/>
            </a:pPr>
            <a:r>
              <a:rPr lang="en-US" sz="2800" dirty="0" smtClean="0"/>
              <a:t>An ISP (Internet service provider) is a company that provides individuals and other companies access to the Internet and other related services such as Web site building and virtual hosting. </a:t>
            </a:r>
          </a:p>
          <a:p>
            <a:pPr marL="284163" indent="-284163" algn="just">
              <a:buFont typeface="Wingdings" pitchFamily="2" charset="2"/>
              <a:buChar char="Ø"/>
            </a:pPr>
            <a:r>
              <a:rPr lang="en-US" sz="2800" dirty="0" smtClean="0"/>
              <a:t>An ISP has the equipment and the telecommunication line access required to have a point-of-presence on the Internet for the geographic area served. </a:t>
            </a:r>
          </a:p>
          <a:p>
            <a:pPr marL="284163" indent="-284163" algn="just">
              <a:buFont typeface="Wingdings" pitchFamily="2" charset="2"/>
              <a:buChar char="Ø"/>
            </a:pPr>
            <a:r>
              <a:rPr lang="en-US" sz="2800" dirty="0" smtClean="0"/>
              <a:t>The larger ISPs have their own high-speed leased lines so that they are less dependent on the telecommunication providers and can provide better service to their customers. 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1" algn="ctr"/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ISP (Internet service provider)</a:t>
            </a:r>
            <a:endParaRPr lang="en-US" sz="3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762000"/>
            <a:ext cx="7467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 algn="just">
              <a:buFont typeface="Wingdings" pitchFamily="2" charset="2"/>
              <a:buChar char="Ø"/>
            </a:pPr>
            <a:r>
              <a:rPr lang="en-US" sz="3600" dirty="0" smtClean="0"/>
              <a:t>End systems access the Internet through </a:t>
            </a:r>
            <a:r>
              <a:rPr lang="en-US" sz="3600" b="1" dirty="0" smtClean="0"/>
              <a:t>Internet Service Providers (ISPs), </a:t>
            </a:r>
            <a:r>
              <a:rPr lang="en-US" sz="3600" dirty="0" smtClean="0"/>
              <a:t>including residential ISPs such as local cable or telephone companies; corporate ISPs; university ISPs; and ISPs that provide </a:t>
            </a:r>
            <a:r>
              <a:rPr lang="en-US" sz="3600" dirty="0" err="1" smtClean="0"/>
              <a:t>WiFi</a:t>
            </a:r>
            <a:r>
              <a:rPr lang="en-US" sz="3600" dirty="0" smtClean="0"/>
              <a:t> access in airports, hotels, coffee shops, and other public places.  </a:t>
            </a: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3600" dirty="0" smtClean="0"/>
              <a:t>Each ISP is in itself a network of packet switches and communication links.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1" algn="ctr"/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ISP (Internet service provider)</a:t>
            </a:r>
            <a:endParaRPr lang="en-US" sz="3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762000"/>
            <a:ext cx="7467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indent="-404813" algn="just">
              <a:buFont typeface="Wingdings" pitchFamily="2" charset="2"/>
              <a:buChar char="Ø"/>
            </a:pPr>
            <a:r>
              <a:rPr lang="en-US" sz="3600" dirty="0" smtClean="0"/>
              <a:t>ISPs provide a variety of types of network access to the end systems, including residential broadband access such as cable modem or DSL, high-speed local area network access, wireless access, and 56 kbps dial-up modem access. 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3600" dirty="0" smtClean="0"/>
              <a:t>ISPs also provide Internet access to content providers, connecting Web sites directly to the Internet.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 fontScale="90000"/>
          </a:bodyPr>
          <a:lstStyle/>
          <a:p>
            <a:pPr lvl="1" algn="ctr"/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ISP (Internet service provider)</a:t>
            </a:r>
            <a:endParaRPr lang="en-US" sz="3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762000"/>
            <a:ext cx="7467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indent="-344488" algn="just">
              <a:buFont typeface="Wingdings" pitchFamily="2" charset="2"/>
              <a:buChar char="Ø"/>
            </a:pPr>
            <a:r>
              <a:rPr lang="en-US" sz="3200" dirty="0" smtClean="0"/>
              <a:t>Lower-tier ISPs are interconnected through national and international upper-tier ISPs such as Level 3 Communications.</a:t>
            </a: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3200" dirty="0" smtClean="0"/>
              <a:t>An upper-tier ISP consists of high-speed routers interconnected with high-speed fiber-optic links. </a:t>
            </a: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3200" dirty="0" smtClean="0"/>
              <a:t>Each ISP network, whether upper-tier or lower-tier, is managed independently, runs the IP protocol and conforms to certain naming and address conventions.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/>
          </a:bodyPr>
          <a:lstStyle/>
          <a:p>
            <a:pPr lvl="1" algn="ctr"/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 of ISPs in Nepal</a:t>
            </a:r>
            <a:endParaRPr lang="en-US" sz="3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762000"/>
            <a:ext cx="7467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lvl="0" indent="-404813">
              <a:buFont typeface="Wingdings" pitchFamily="2" charset="2"/>
              <a:buChar char="Ø"/>
            </a:pPr>
            <a:r>
              <a:rPr lang="en-US" sz="2800" dirty="0" smtClean="0"/>
              <a:t>Mercantile Communications Private Limited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2800" dirty="0" smtClean="0"/>
              <a:t>Net Max Technologies </a:t>
            </a:r>
            <a:r>
              <a:rPr lang="en-US" sz="2800" dirty="0" err="1" smtClean="0"/>
              <a:t>Pvt</a:t>
            </a:r>
            <a:r>
              <a:rPr lang="en-US" sz="2800" dirty="0" smtClean="0"/>
              <a:t> Ltd 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2800" dirty="0" err="1" smtClean="0"/>
              <a:t>Worldlink</a:t>
            </a:r>
            <a:r>
              <a:rPr lang="en-US" sz="2800" dirty="0" smtClean="0"/>
              <a:t> Communications Private Limited </a:t>
            </a:r>
          </a:p>
          <a:p>
            <a:pPr marL="404813" indent="-404813">
              <a:buFont typeface="Wingdings" pitchFamily="2" charset="2"/>
              <a:buChar char="Ø"/>
            </a:pPr>
            <a:r>
              <a:rPr lang="en-US" sz="2800" dirty="0" smtClean="0"/>
              <a:t>Global Internet Services Private Limited</a:t>
            </a:r>
          </a:p>
          <a:p>
            <a:pPr marL="404813" indent="-404813">
              <a:buFont typeface="Wingdings" pitchFamily="2" charset="2"/>
              <a:buChar char="Ø"/>
            </a:pPr>
            <a:r>
              <a:rPr lang="en-US" sz="2800" dirty="0" smtClean="0"/>
              <a:t>Eastern Networks </a:t>
            </a:r>
            <a:r>
              <a:rPr lang="en-US" sz="2800" dirty="0" err="1" smtClean="0"/>
              <a:t>Pvt</a:t>
            </a:r>
            <a:r>
              <a:rPr lang="en-US" sz="2800" dirty="0" smtClean="0"/>
              <a:t> Ltd</a:t>
            </a:r>
          </a:p>
          <a:p>
            <a:pPr marL="404813" indent="-404813">
              <a:buFont typeface="Wingdings" pitchFamily="2" charset="2"/>
              <a:buChar char="Ø"/>
            </a:pPr>
            <a:r>
              <a:rPr lang="en-US" sz="2800" dirty="0" smtClean="0"/>
              <a:t>Himalayan Online Services Private Limited </a:t>
            </a:r>
          </a:p>
          <a:p>
            <a:pPr marL="404813" indent="-404813">
              <a:buFont typeface="Wingdings" pitchFamily="2" charset="2"/>
              <a:buChar char="Ø"/>
            </a:pPr>
            <a:r>
              <a:rPr lang="en-US" sz="2800" dirty="0" smtClean="0"/>
              <a:t>Logic Information Business </a:t>
            </a:r>
            <a:r>
              <a:rPr lang="en-US" sz="2800" dirty="0" err="1" smtClean="0"/>
              <a:t>Pvt</a:t>
            </a:r>
            <a:r>
              <a:rPr lang="en-US" sz="2800" dirty="0" smtClean="0"/>
              <a:t> ltd</a:t>
            </a:r>
          </a:p>
          <a:p>
            <a:pPr marL="404813" indent="-404813">
              <a:buFont typeface="Wingdings" pitchFamily="2" charset="2"/>
              <a:buChar char="Ø"/>
            </a:pPr>
            <a:r>
              <a:rPr lang="en-US" sz="2800" dirty="0" smtClean="0"/>
              <a:t>I Plus </a:t>
            </a:r>
            <a:r>
              <a:rPr lang="en-US" sz="2800" dirty="0" err="1" smtClean="0"/>
              <a:t>Pvt</a:t>
            </a:r>
            <a:r>
              <a:rPr lang="en-US" sz="2800" dirty="0" smtClean="0"/>
              <a:t> Ltd</a:t>
            </a:r>
          </a:p>
          <a:p>
            <a:pPr marL="404813" indent="-404813">
              <a:buFont typeface="Wingdings" pitchFamily="2" charset="2"/>
              <a:buChar char="Ø"/>
            </a:pPr>
            <a:r>
              <a:rPr lang="en-US" sz="2800" dirty="0" smtClean="0"/>
              <a:t>Everest Net Private Limited </a:t>
            </a:r>
          </a:p>
          <a:p>
            <a:pPr marL="404813" indent="-404813">
              <a:buFont typeface="Wingdings" pitchFamily="2" charset="2"/>
              <a:buChar char="Ø"/>
            </a:pPr>
            <a:r>
              <a:rPr lang="en-US" sz="2800" dirty="0" err="1" smtClean="0"/>
              <a:t>Infocom</a:t>
            </a:r>
            <a:r>
              <a:rPr lang="en-US" sz="2800" dirty="0" smtClean="0"/>
              <a:t> Private Limited</a:t>
            </a:r>
          </a:p>
          <a:p>
            <a:pPr marL="404813" indent="-404813">
              <a:buFont typeface="Wingdings" pitchFamily="2" charset="2"/>
              <a:buChar char="Ø"/>
            </a:pPr>
            <a:r>
              <a:rPr lang="en-US" sz="2800" dirty="0" smtClean="0"/>
              <a:t>Nepal Door </a:t>
            </a:r>
            <a:r>
              <a:rPr lang="en-US" sz="2800" dirty="0" err="1" smtClean="0"/>
              <a:t>sanchar</a:t>
            </a:r>
            <a:r>
              <a:rPr lang="en-US" sz="2800" dirty="0" smtClean="0"/>
              <a:t> Company Limited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/>
          </a:bodyPr>
          <a:lstStyle/>
          <a:p>
            <a:pPr lvl="1" algn="ctr"/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 of ISPs in Nepal</a:t>
            </a:r>
            <a:endParaRPr lang="en-US" sz="3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762000"/>
            <a:ext cx="7467600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lvl="0" indent="-404813">
              <a:buFont typeface="Wingdings" pitchFamily="2" charset="2"/>
              <a:buChar char="Ø"/>
            </a:pPr>
            <a:r>
              <a:rPr lang="en-US" sz="2800" dirty="0" err="1" smtClean="0"/>
              <a:t>ViaNet</a:t>
            </a:r>
            <a:r>
              <a:rPr lang="en-US" sz="2800" dirty="0" smtClean="0"/>
              <a:t> Communications Private Limited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2800" dirty="0" smtClean="0"/>
              <a:t>Access Net Communication Pvt. Ltd.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2800" dirty="0" smtClean="0"/>
              <a:t>Web Surfer Nepal Communications Private Limited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2800" dirty="0" err="1" smtClean="0"/>
              <a:t>Himal</a:t>
            </a:r>
            <a:r>
              <a:rPr lang="en-US" sz="2800" dirty="0" smtClean="0"/>
              <a:t> Technologies Private Limited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2800" dirty="0" err="1" smtClean="0"/>
              <a:t>Subisu</a:t>
            </a:r>
            <a:r>
              <a:rPr lang="en-US" sz="2800" dirty="0" smtClean="0"/>
              <a:t> </a:t>
            </a:r>
            <a:r>
              <a:rPr lang="en-US" sz="2800" dirty="0" err="1" smtClean="0"/>
              <a:t>Cablenet</a:t>
            </a:r>
            <a:r>
              <a:rPr lang="en-US" sz="2800" dirty="0" smtClean="0"/>
              <a:t> Private Limited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2800" dirty="0" smtClean="0"/>
              <a:t>Japan Nepal Information Communication Technology Private Limited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2800" dirty="0" err="1" smtClean="0"/>
              <a:t>Netplus</a:t>
            </a:r>
            <a:r>
              <a:rPr lang="en-US" sz="2800" dirty="0" smtClean="0"/>
              <a:t> Technology Private Limited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2800" dirty="0" smtClean="0"/>
              <a:t>Health Net Nepal Private Limited 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2800" dirty="0" smtClean="0"/>
              <a:t>Buddha Net Private Limited 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2800" dirty="0" err="1" smtClean="0"/>
              <a:t>Namche</a:t>
            </a:r>
            <a:r>
              <a:rPr lang="en-US" sz="2800" dirty="0" smtClean="0"/>
              <a:t> Networks Private Limited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2800" dirty="0" err="1" smtClean="0"/>
              <a:t>Broadlink</a:t>
            </a:r>
            <a:r>
              <a:rPr lang="en-US" sz="2800" dirty="0" smtClean="0"/>
              <a:t> Network and Communications Private Limited</a:t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/>
          </a:bodyPr>
          <a:lstStyle/>
          <a:p>
            <a:pPr lvl="1" algn="ctr"/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 of ISPs in Nepal</a:t>
            </a:r>
            <a:endParaRPr lang="en-US" sz="3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762000"/>
            <a:ext cx="7467600" cy="815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0" indent="-344488">
              <a:buFont typeface="Wingdings" pitchFamily="2" charset="2"/>
              <a:buChar char="Ø"/>
            </a:pPr>
            <a:r>
              <a:rPr lang="en-US" sz="3600" dirty="0" err="1" smtClean="0"/>
              <a:t>Satelink</a:t>
            </a:r>
            <a:r>
              <a:rPr lang="en-US" sz="3600" dirty="0" smtClean="0"/>
              <a:t> Nepal </a:t>
            </a:r>
            <a:r>
              <a:rPr lang="en-US" sz="3600" dirty="0" err="1" smtClean="0"/>
              <a:t>Pvt</a:t>
            </a:r>
            <a:r>
              <a:rPr lang="en-US" sz="3600" dirty="0" smtClean="0"/>
              <a:t> Ltd</a:t>
            </a:r>
          </a:p>
          <a:p>
            <a:pPr marL="344488" lvl="0" indent="-344488">
              <a:buFont typeface="Wingdings" pitchFamily="2" charset="2"/>
              <a:buChar char="Ø"/>
            </a:pPr>
            <a:r>
              <a:rPr lang="en-US" sz="3600" dirty="0" err="1" smtClean="0"/>
              <a:t>Zentech</a:t>
            </a:r>
            <a:r>
              <a:rPr lang="en-US" sz="3600" dirty="0" smtClean="0"/>
              <a:t> </a:t>
            </a:r>
            <a:r>
              <a:rPr lang="en-US" sz="3600" dirty="0" err="1" smtClean="0"/>
              <a:t>Pvt</a:t>
            </a:r>
            <a:r>
              <a:rPr lang="en-US" sz="3600" dirty="0" smtClean="0"/>
              <a:t> Ltd </a:t>
            </a:r>
          </a:p>
          <a:p>
            <a:pPr marL="344488" lvl="0" indent="-344488">
              <a:buFont typeface="Wingdings" pitchFamily="2" charset="2"/>
              <a:buChar char="Ø"/>
            </a:pPr>
            <a:r>
              <a:rPr lang="en-US" sz="3600" dirty="0" smtClean="0"/>
              <a:t>Namaste Asia Link P. Ltd</a:t>
            </a:r>
          </a:p>
          <a:p>
            <a:pPr marL="344488" lvl="0" indent="-344488">
              <a:buFont typeface="Wingdings" pitchFamily="2" charset="2"/>
              <a:buChar char="Ø"/>
            </a:pPr>
            <a:r>
              <a:rPr lang="en-US" sz="3600" dirty="0" smtClean="0"/>
              <a:t>Fiber Online P. Ltd </a:t>
            </a:r>
          </a:p>
          <a:p>
            <a:pPr marL="344488" lvl="0" indent="-344488">
              <a:buFont typeface="Wingdings" pitchFamily="2" charset="2"/>
              <a:buChar char="Ø"/>
            </a:pPr>
            <a:r>
              <a:rPr lang="en-US" sz="3600" dirty="0" smtClean="0"/>
              <a:t>Surf In P. Ltd </a:t>
            </a:r>
          </a:p>
          <a:p>
            <a:pPr marL="344488" lvl="0" indent="-344488">
              <a:buFont typeface="Wingdings" pitchFamily="2" charset="2"/>
              <a:buChar char="Ø"/>
            </a:pPr>
            <a:r>
              <a:rPr lang="en-US" sz="3600" dirty="0" err="1" smtClean="0"/>
              <a:t>Pokhara</a:t>
            </a:r>
            <a:r>
              <a:rPr lang="en-US" sz="3600" dirty="0" smtClean="0"/>
              <a:t> Internet P. Ltd </a:t>
            </a:r>
          </a:p>
          <a:p>
            <a:pPr marL="344488" lvl="0" indent="-344488">
              <a:buFont typeface="Wingdings" pitchFamily="2" charset="2"/>
              <a:buChar char="Ø"/>
            </a:pPr>
            <a:r>
              <a:rPr lang="en-US" sz="3600" dirty="0" err="1" smtClean="0"/>
              <a:t>Telenet</a:t>
            </a:r>
            <a:r>
              <a:rPr lang="en-US" sz="3600" dirty="0" smtClean="0"/>
              <a:t> Pvt. Ltd. </a:t>
            </a:r>
          </a:p>
          <a:p>
            <a:pPr marL="344488" lvl="0" indent="-344488">
              <a:buFont typeface="Wingdings" pitchFamily="2" charset="2"/>
              <a:buChar char="Ø"/>
            </a:pPr>
            <a:r>
              <a:rPr lang="en-US" sz="3600" dirty="0" smtClean="0"/>
              <a:t>Cherry World Communication Pvt. Ltd.</a:t>
            </a:r>
          </a:p>
          <a:p>
            <a:pPr marL="344488" lvl="0" indent="-344488">
              <a:buFont typeface="Wingdings" pitchFamily="2" charset="2"/>
              <a:buChar char="Ø"/>
            </a:pPr>
            <a:r>
              <a:rPr lang="en-US" sz="3600" dirty="0" err="1" smtClean="0"/>
              <a:t>Betal</a:t>
            </a:r>
            <a:r>
              <a:rPr lang="en-US" sz="3600" dirty="0" smtClean="0"/>
              <a:t> Networks Pvt. Ltd. </a:t>
            </a:r>
          </a:p>
          <a:p>
            <a:pPr marL="344488" lvl="0" indent="-344488">
              <a:buFont typeface="Wingdings" pitchFamily="2" charset="2"/>
              <a:buChar char="Ø"/>
            </a:pPr>
            <a:r>
              <a:rPr lang="en-US" sz="3600" dirty="0" err="1" smtClean="0"/>
              <a:t>Aastha</a:t>
            </a:r>
            <a:r>
              <a:rPr lang="en-US" sz="3600" dirty="0" smtClean="0"/>
              <a:t> Network Pvt. Ltd. 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404813" lvl="0" indent="-404813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rmAutofit/>
          </a:bodyPr>
          <a:lstStyle/>
          <a:p>
            <a:pPr lvl="1" algn="ctr"/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 of ISPs in Nepal</a:t>
            </a:r>
            <a:endParaRPr lang="en-US" sz="3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762000"/>
            <a:ext cx="74676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lvl="0" indent="-404813">
              <a:buFont typeface="Wingdings" pitchFamily="2" charset="2"/>
              <a:buChar char="Ø"/>
            </a:pPr>
            <a:r>
              <a:rPr lang="en-US" sz="3200" dirty="0" smtClean="0"/>
              <a:t>Radius Communications Private Limited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3200" dirty="0" smtClean="0"/>
              <a:t>Nepal Net Sanchar Private Limited 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3200" dirty="0" err="1" smtClean="0"/>
              <a:t>Mitra</a:t>
            </a:r>
            <a:r>
              <a:rPr lang="en-US" sz="3200" dirty="0" smtClean="0"/>
              <a:t> Network Private Limited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3200" dirty="0" smtClean="0"/>
              <a:t>Sustainable Network Private Limited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3200" dirty="0" smtClean="0"/>
              <a:t>Hotlink Nepal Private Limited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3200" dirty="0" smtClean="0"/>
              <a:t>Classic Tech Pvt. Ltd.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3200" dirty="0" smtClean="0"/>
              <a:t>Integrated Business Solution (</a:t>
            </a:r>
            <a:r>
              <a:rPr lang="en-US" sz="3200" dirty="0" err="1" smtClean="0"/>
              <a:t>IBSYS</a:t>
            </a:r>
            <a:r>
              <a:rPr lang="en-US" sz="3200" dirty="0" smtClean="0"/>
              <a:t>) Nepal </a:t>
            </a:r>
            <a:r>
              <a:rPr lang="en-US" sz="3200" dirty="0" err="1" smtClean="0"/>
              <a:t>Pvt</a:t>
            </a:r>
            <a:r>
              <a:rPr lang="en-US" sz="3200" dirty="0" smtClean="0"/>
              <a:t> Ltd 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3200" dirty="0" err="1" smtClean="0"/>
              <a:t>STM</a:t>
            </a:r>
            <a:r>
              <a:rPr lang="en-US" sz="3200" dirty="0" smtClean="0"/>
              <a:t> Telecom Sanchar </a:t>
            </a:r>
            <a:r>
              <a:rPr lang="en-US" sz="3200" dirty="0" err="1" smtClean="0"/>
              <a:t>Pvt</a:t>
            </a:r>
            <a:r>
              <a:rPr lang="en-US" sz="3200" dirty="0" smtClean="0"/>
              <a:t> Ltd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3200" dirty="0" smtClean="0"/>
              <a:t>Allied </a:t>
            </a:r>
            <a:r>
              <a:rPr lang="en-US" sz="3200" dirty="0" err="1" smtClean="0"/>
              <a:t>Netlink</a:t>
            </a:r>
            <a:r>
              <a:rPr lang="en-US" sz="3200" dirty="0" smtClean="0"/>
              <a:t> Technologies Pvt. Ltd.</a:t>
            </a:r>
          </a:p>
          <a:p>
            <a:pPr marL="404813" lvl="0" indent="-404813">
              <a:buFont typeface="Wingdings" pitchFamily="2" charset="2"/>
              <a:buChar char="Ø"/>
            </a:pPr>
            <a:r>
              <a:rPr lang="en-US" sz="3200" dirty="0" smtClean="0"/>
              <a:t>United Telecom Limited  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Autofit/>
          </a:bodyPr>
          <a:lstStyle/>
          <a:p>
            <a:pPr lvl="1" algn="ctr"/>
            <a:r>
              <a:rPr lang="en-US" sz="4000" dirty="0"/>
              <a:t>B</a:t>
            </a:r>
            <a:r>
              <a:rPr lang="en-US" sz="4000" dirty="0" smtClean="0"/>
              <a:t>ackbone</a:t>
            </a:r>
            <a:endParaRPr lang="en-US" sz="40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762000"/>
            <a:ext cx="7467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lvl="0" indent="-404813" algn="just">
              <a:buFont typeface="Wingdings" pitchFamily="2" charset="2"/>
              <a:buChar char="Ø"/>
            </a:pPr>
            <a:r>
              <a:rPr lang="en-US" sz="3200" dirty="0" smtClean="0"/>
              <a:t>A backbone is a larger transmission line that carries data gathered from smaller lines that interconnect with it.</a:t>
            </a:r>
          </a:p>
          <a:p>
            <a:pPr marL="404813" lvl="0" indent="-404813" algn="just">
              <a:buFont typeface="Wingdings" pitchFamily="2" charset="2"/>
              <a:buChar char="Ø"/>
            </a:pPr>
            <a:r>
              <a:rPr lang="en-US" sz="3200" dirty="0" smtClean="0"/>
              <a:t>In computer networking, a backbone</a:t>
            </a:r>
            <a:r>
              <a:rPr lang="en-US" sz="3200" b="1" dirty="0" smtClean="0"/>
              <a:t> </a:t>
            </a:r>
            <a:r>
              <a:rPr lang="en-US" sz="3200" dirty="0" smtClean="0"/>
              <a:t>is a central conduit designed to transfer network traffic at high speeds. </a:t>
            </a:r>
          </a:p>
          <a:p>
            <a:pPr marL="404813" lvl="0" indent="-404813" algn="just">
              <a:buFont typeface="Wingdings" pitchFamily="2" charset="2"/>
              <a:buChar char="Ø"/>
            </a:pPr>
            <a:r>
              <a:rPr lang="en-US" sz="3200" dirty="0" smtClean="0"/>
              <a:t>Backbones connect local area networks (LANs) and wide area networks (WANs) together.</a:t>
            </a:r>
          </a:p>
          <a:p>
            <a:pPr marL="404813" lvl="0" indent="-404813" algn="just"/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Network Topologies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19" y="1358369"/>
            <a:ext cx="3657600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3339569"/>
            <a:ext cx="2147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Bus Topology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961" y="1237453"/>
            <a:ext cx="4052553" cy="22230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0" y="3339569"/>
            <a:ext cx="2263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Ring Topology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7971" t="4285" r="5073" b="6572"/>
          <a:stretch/>
        </p:blipFill>
        <p:spPr>
          <a:xfrm>
            <a:off x="762000" y="3897202"/>
            <a:ext cx="3182332" cy="2068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5185" y="6000131"/>
            <a:ext cx="245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Star Topology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897202"/>
            <a:ext cx="3276600" cy="2133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5000" y="5965718"/>
            <a:ext cx="245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Mess Topology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97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Autofit/>
          </a:bodyPr>
          <a:lstStyle/>
          <a:p>
            <a:pPr lvl="1" algn="ctr"/>
            <a:r>
              <a:rPr lang="en-US" sz="4000" dirty="0"/>
              <a:t>B</a:t>
            </a:r>
            <a:r>
              <a:rPr lang="en-US" sz="4000" dirty="0" smtClean="0"/>
              <a:t>ackbone</a:t>
            </a:r>
            <a:endParaRPr lang="en-US" sz="40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762000"/>
            <a:ext cx="7467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lvl="0" indent="-404813" algn="just">
              <a:buFont typeface="Wingdings" pitchFamily="2" charset="2"/>
              <a:buChar char="Ø"/>
            </a:pPr>
            <a:r>
              <a:rPr lang="en-US" sz="3200" dirty="0" smtClean="0"/>
              <a:t>Network backbones are designed to maximize the reliability and performance of large-scale, long-distance data communications. </a:t>
            </a:r>
          </a:p>
          <a:p>
            <a:pPr marL="404813" lvl="0" indent="-404813" algn="just">
              <a:buFont typeface="Wingdings" pitchFamily="2" charset="2"/>
              <a:buChar char="Ø"/>
            </a:pPr>
            <a:r>
              <a:rPr lang="en-US" sz="3200" dirty="0" smtClean="0"/>
              <a:t>The best-known network backbones are those used on the Internet.</a:t>
            </a:r>
          </a:p>
          <a:p>
            <a:pPr marL="404813" lvl="0" indent="-404813" algn="just">
              <a:buFont typeface="Wingdings" pitchFamily="2" charset="2"/>
              <a:buChar char="Ø"/>
            </a:pPr>
            <a:r>
              <a:rPr lang="en-US" sz="3200" dirty="0" smtClean="0"/>
              <a:t>Nearly all Web browsing, video streaming, and other common online traffic flows through Internet backbones. 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Autofit/>
          </a:bodyPr>
          <a:lstStyle/>
          <a:p>
            <a:pPr lvl="1" algn="ctr"/>
            <a:r>
              <a:rPr lang="en-US" sz="4000" dirty="0"/>
              <a:t>B</a:t>
            </a:r>
            <a:r>
              <a:rPr lang="en-US" sz="4000" dirty="0" smtClean="0"/>
              <a:t>ackbone</a:t>
            </a:r>
            <a:endParaRPr lang="en-US" sz="40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762000"/>
            <a:ext cx="74676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lvl="0" indent="-404813" algn="just">
              <a:buFont typeface="Wingdings" pitchFamily="2" charset="2"/>
              <a:buChar char="Ø"/>
            </a:pPr>
            <a:r>
              <a:rPr lang="en-US" sz="3200" dirty="0" smtClean="0"/>
              <a:t>They consist of network routers and switches connected mainly by fiber optic cables. </a:t>
            </a:r>
          </a:p>
          <a:p>
            <a:pPr marL="404813" lvl="0" indent="-404813" algn="just">
              <a:buFont typeface="Wingdings" pitchFamily="2" charset="2"/>
              <a:buChar char="Ø"/>
            </a:pPr>
            <a:r>
              <a:rPr lang="en-US" sz="3200" dirty="0" smtClean="0"/>
              <a:t>Each fiber link on the backbone normally provides 100 </a:t>
            </a:r>
            <a:r>
              <a:rPr lang="en-US" sz="3200" dirty="0" err="1" smtClean="0"/>
              <a:t>gbps</a:t>
            </a:r>
            <a:r>
              <a:rPr lang="en-US" sz="3200" dirty="0" smtClean="0"/>
              <a:t> of network bandwidth. Computers rarely connect to a backbone directly. </a:t>
            </a:r>
          </a:p>
          <a:p>
            <a:pPr marL="404813" lvl="0" indent="-404813" algn="just">
              <a:buFont typeface="Wingdings" pitchFamily="2" charset="2"/>
              <a:buChar char="Ø"/>
            </a:pPr>
            <a:r>
              <a:rPr lang="en-US" sz="3200" dirty="0" smtClean="0"/>
              <a:t>Instead, the networks of Internet service providers or large organizations connect to these backbones and computers access the backbone indirectly.</a:t>
            </a:r>
          </a:p>
          <a:p>
            <a:pPr marL="404813" lvl="0" indent="-404813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Autofit/>
          </a:bodyPr>
          <a:lstStyle/>
          <a:p>
            <a:pPr lvl="1" algn="ctr"/>
            <a:r>
              <a:rPr lang="en-US" sz="4000" dirty="0"/>
              <a:t>B</a:t>
            </a:r>
            <a:r>
              <a:rPr lang="en-US" sz="4000" dirty="0" smtClean="0"/>
              <a:t>ackbone</a:t>
            </a:r>
            <a:endParaRPr lang="en-US" sz="40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685800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Backbone contains </a:t>
            </a:r>
            <a:r>
              <a:rPr lang="en-US" sz="2800" b="1" dirty="0" smtClean="0"/>
              <a:t>Distributed (Bus) </a:t>
            </a:r>
            <a:r>
              <a:rPr lang="en-US" sz="2800" dirty="0" smtClean="0"/>
              <a:t>and </a:t>
            </a:r>
            <a:r>
              <a:rPr lang="en-US" sz="2800" b="1" dirty="0" smtClean="0"/>
              <a:t>Collapsed (Star) backbone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b="1" dirty="0" smtClean="0"/>
              <a:t>Bus Backbone (Distributed Backbone)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Handles bus topology as well as its protocol, adaptable with bus topology like 10Base2 or 10Base5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Connect multiple LAN through a bus backbone to exchange the data and share resources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42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785771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31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685800"/>
          </a:xfrm>
        </p:spPr>
        <p:txBody>
          <a:bodyPr>
            <a:noAutofit/>
          </a:bodyPr>
          <a:lstStyle/>
          <a:p>
            <a:pPr lvl="1" algn="ctr"/>
            <a:r>
              <a:rPr lang="en-US" sz="4000" dirty="0"/>
              <a:t>B</a:t>
            </a:r>
            <a:r>
              <a:rPr lang="en-US" sz="4000" dirty="0" smtClean="0"/>
              <a:t>ackbone</a:t>
            </a:r>
            <a:endParaRPr lang="en-US" sz="40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685800"/>
            <a:ext cx="746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b="1" dirty="0" smtClean="0"/>
              <a:t>Star Backbone (Collapsed Backbone)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Uses wiring hubs, switches to generate a backbone to connect different LANs.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Since one switch is used to interconnect the different LAN’s it is referred as a switched backbone 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124200"/>
            <a:ext cx="5791200" cy="33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41959"/>
            <a:ext cx="3886200" cy="2076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2625521"/>
            <a:ext cx="245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Tree Topology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67568"/>
            <a:ext cx="3576875" cy="2224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2625521"/>
            <a:ext cx="260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Hybrid Topology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08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Network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Personal Area Network (PAN</a:t>
            </a:r>
            <a:r>
              <a:rPr lang="en-US" dirty="0" smtClean="0"/>
              <a:t>)</a:t>
            </a:r>
          </a:p>
          <a:p>
            <a:r>
              <a:rPr lang="en-US" dirty="0"/>
              <a:t>Local Area Network (LAN</a:t>
            </a:r>
            <a:r>
              <a:rPr lang="en-US" dirty="0" smtClean="0"/>
              <a:t>)</a:t>
            </a:r>
          </a:p>
          <a:p>
            <a:r>
              <a:rPr lang="en-US" dirty="0"/>
              <a:t>Wireless Local Area Network (WLAN</a:t>
            </a:r>
            <a:r>
              <a:rPr lang="en-US" dirty="0" smtClean="0"/>
              <a:t>)</a:t>
            </a:r>
          </a:p>
          <a:p>
            <a:r>
              <a:rPr lang="en-US" dirty="0"/>
              <a:t>Campus Area Network (CAN</a:t>
            </a:r>
            <a:r>
              <a:rPr lang="en-US" dirty="0" smtClean="0"/>
              <a:t>)</a:t>
            </a:r>
          </a:p>
          <a:p>
            <a:r>
              <a:rPr lang="en-US" dirty="0"/>
              <a:t>Wide Area Network (WAN</a:t>
            </a:r>
            <a:r>
              <a:rPr lang="en-US" dirty="0" smtClean="0"/>
              <a:t>)</a:t>
            </a:r>
          </a:p>
          <a:p>
            <a:r>
              <a:rPr lang="en-US" dirty="0"/>
              <a:t>Metropolitan Area Network (MAN</a:t>
            </a:r>
            <a:r>
              <a:rPr lang="en-US" dirty="0" smtClean="0"/>
              <a:t>)</a:t>
            </a:r>
          </a:p>
          <a:p>
            <a:r>
              <a:rPr lang="en-US" dirty="0"/>
              <a:t>Storage-Area Network (SAN</a:t>
            </a:r>
            <a:r>
              <a:rPr lang="en-US" dirty="0" smtClean="0"/>
              <a:t>)</a:t>
            </a:r>
          </a:p>
          <a:p>
            <a:r>
              <a:rPr lang="en-US" dirty="0"/>
              <a:t>Enterprise Private Network (EPN</a:t>
            </a:r>
            <a:r>
              <a:rPr lang="en-US" dirty="0" smtClean="0"/>
              <a:t>)</a:t>
            </a:r>
          </a:p>
          <a:p>
            <a:r>
              <a:rPr lang="en-US" dirty="0"/>
              <a:t>Virtual Private Network (VPN)</a:t>
            </a:r>
          </a:p>
        </p:txBody>
      </p:sp>
    </p:spTree>
    <p:extLst>
      <p:ext uri="{BB962C8B-B14F-4D97-AF65-F5344CB8AC3E}">
        <p14:creationId xmlns:p14="http://schemas.microsoft.com/office/powerpoint/2010/main" val="10716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1"/>
            <a:ext cx="7772400" cy="990600"/>
          </a:xfrm>
        </p:spPr>
        <p:txBody>
          <a:bodyPr/>
          <a:lstStyle/>
          <a:p>
            <a:r>
              <a:rPr lang="en-US" dirty="0" smtClean="0"/>
              <a:t>Networking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8001000" cy="1371600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Client </a:t>
            </a:r>
            <a:r>
              <a:rPr lang="en-US" dirty="0" smtClean="0">
                <a:solidFill>
                  <a:schemeClr val="tx1"/>
                </a:solidFill>
              </a:rPr>
              <a:t>Server network</a:t>
            </a:r>
            <a:endParaRPr lang="en-US" dirty="0">
              <a:solidFill>
                <a:schemeClr val="tx1"/>
              </a:solidFill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P2P (peer-to-peer)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1"/>
            <a:ext cx="7772400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1. </a:t>
            </a:r>
            <a:r>
              <a:rPr lang="en-US" dirty="0" smtClean="0">
                <a:solidFill>
                  <a:schemeClr val="tx1"/>
                </a:solidFill>
              </a:rPr>
              <a:t>Client Server network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4419600" cy="5029200"/>
          </a:xfrm>
        </p:spPr>
        <p:txBody>
          <a:bodyPr>
            <a:normAutofit fontScale="92500" lnSpcReduction="10000"/>
          </a:bodyPr>
          <a:lstStyle/>
          <a:p>
            <a:pPr marL="465138" indent="-465138"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Client Computer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Generally controlled by server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Make a request to server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Accept the response of request from server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Server Computer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Control all the resources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Accept the request from client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Serve the request of Client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213946"/>
            <a:ext cx="3886200" cy="4876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1838</Words>
  <Application>Microsoft Office PowerPoint</Application>
  <PresentationFormat>On-screen Show (4:3)</PresentationFormat>
  <Paragraphs>332</Paragraphs>
  <Slides>54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Times New Roman</vt:lpstr>
      <vt:lpstr>Verdana</vt:lpstr>
      <vt:lpstr>Wingdings</vt:lpstr>
      <vt:lpstr>Office Theme</vt:lpstr>
      <vt:lpstr>PowerPoint Presentation</vt:lpstr>
      <vt:lpstr>Computer Networks</vt:lpstr>
      <vt:lpstr>Computer Networks</vt:lpstr>
      <vt:lpstr>Uses of Computer Networks</vt:lpstr>
      <vt:lpstr>Overview of Network Topologies</vt:lpstr>
      <vt:lpstr>PowerPoint Presentation</vt:lpstr>
      <vt:lpstr>Overview of Network Types</vt:lpstr>
      <vt:lpstr>Networking Types</vt:lpstr>
      <vt:lpstr>1. Client Server network </vt:lpstr>
      <vt:lpstr>Types of Server</vt:lpstr>
      <vt:lpstr>Advantages and Disadvantages of Client Server network </vt:lpstr>
      <vt:lpstr> Advantages and Disadvantages of Client Server network </vt:lpstr>
      <vt:lpstr>  2. Peer-to-Peer (P2P) Network  </vt:lpstr>
      <vt:lpstr>  Peer-to-Peer (P2P) Network  </vt:lpstr>
      <vt:lpstr>  Peer-to-Peer (P2P) Network  </vt:lpstr>
      <vt:lpstr>Advantages and Disadvantages of Computer Networking</vt:lpstr>
      <vt:lpstr>Advantages and Disadvantages of Computer Networking</vt:lpstr>
      <vt:lpstr>Protocol</vt:lpstr>
      <vt:lpstr>Protocol</vt:lpstr>
      <vt:lpstr>Network Protocol</vt:lpstr>
      <vt:lpstr>Network Protocol</vt:lpstr>
      <vt:lpstr>Key Elements of Protocol</vt:lpstr>
      <vt:lpstr>Protocol Standards</vt:lpstr>
      <vt:lpstr>OSI Reference Model</vt:lpstr>
      <vt:lpstr>OSI Reference Model</vt:lpstr>
      <vt:lpstr>TCP/IP  Model</vt:lpstr>
      <vt:lpstr>PowerPoint Presentation</vt:lpstr>
      <vt:lpstr>Connection Oriented Services</vt:lpstr>
      <vt:lpstr>Connection Oriented Services</vt:lpstr>
      <vt:lpstr>Connection Oriented Services</vt:lpstr>
      <vt:lpstr>Connection Oriented Services</vt:lpstr>
      <vt:lpstr>Connectionless  Oriented Services</vt:lpstr>
      <vt:lpstr>Connectionless  Oriented Services</vt:lpstr>
      <vt:lpstr>Connectionless  Oriented Services</vt:lpstr>
      <vt:lpstr>Comparison Chart</vt:lpstr>
      <vt:lpstr>Internet</vt:lpstr>
      <vt:lpstr>What is Internet? </vt:lpstr>
      <vt:lpstr>Uses of Internet</vt:lpstr>
      <vt:lpstr>The Access Network</vt:lpstr>
      <vt:lpstr>Home Access</vt:lpstr>
      <vt:lpstr>ISP (Internet service provider)</vt:lpstr>
      <vt:lpstr>ISP (Internet service provider)</vt:lpstr>
      <vt:lpstr>ISP (Internet service provider)</vt:lpstr>
      <vt:lpstr>ISP (Internet service provider)</vt:lpstr>
      <vt:lpstr>List of ISPs in Nepal</vt:lpstr>
      <vt:lpstr>List of ISPs in Nepal</vt:lpstr>
      <vt:lpstr>List of ISPs in Nepal</vt:lpstr>
      <vt:lpstr>List of ISPs in Nepal</vt:lpstr>
      <vt:lpstr>Backbone</vt:lpstr>
      <vt:lpstr>Backbone</vt:lpstr>
      <vt:lpstr>Backbone</vt:lpstr>
      <vt:lpstr>Backbone</vt:lpstr>
      <vt:lpstr>PowerPoint Presentation</vt:lpstr>
      <vt:lpstr>Backbone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Dell</dc:creator>
  <cp:lastModifiedBy>sandeep dhungana</cp:lastModifiedBy>
  <cp:revision>143</cp:revision>
  <dcterms:created xsi:type="dcterms:W3CDTF">2018-02-08T12:56:56Z</dcterms:created>
  <dcterms:modified xsi:type="dcterms:W3CDTF">2019-05-09T09:48:51Z</dcterms:modified>
</cp:coreProperties>
</file>