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257" r:id="rId3"/>
    <p:sldId id="258" r:id="rId4"/>
    <p:sldId id="259" r:id="rId5"/>
    <p:sldId id="266" r:id="rId6"/>
    <p:sldId id="260" r:id="rId7"/>
    <p:sldId id="261" r:id="rId8"/>
    <p:sldId id="262" r:id="rId9"/>
    <p:sldId id="263" r:id="rId10"/>
    <p:sldId id="264"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2" r:id="rId25"/>
    <p:sldId id="281" r:id="rId26"/>
    <p:sldId id="283" r:id="rId27"/>
    <p:sldId id="284" r:id="rId28"/>
    <p:sldId id="285" r:id="rId29"/>
    <p:sldId id="286" r:id="rId30"/>
    <p:sldId id="287" r:id="rId31"/>
    <p:sldId id="288" r:id="rId32"/>
    <p:sldId id="290" r:id="rId33"/>
    <p:sldId id="289" r:id="rId34"/>
    <p:sldId id="291" r:id="rId35"/>
    <p:sldId id="292" r:id="rId36"/>
    <p:sldId id="293" r:id="rId37"/>
    <p:sldId id="295" r:id="rId38"/>
    <p:sldId id="294"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320" autoAdjust="0"/>
  </p:normalViewPr>
  <p:slideViewPr>
    <p:cSldViewPr snapToGrid="0">
      <p:cViewPr>
        <p:scale>
          <a:sx n="66" d="100"/>
          <a:sy n="66" d="100"/>
        </p:scale>
        <p:origin x="816" y="-150"/>
      </p:cViewPr>
      <p:guideLst/>
    </p:cSldViewPr>
  </p:slideViewPr>
  <p:notesTextViewPr>
    <p:cViewPr>
      <p:scale>
        <a:sx n="1" d="1"/>
        <a:sy n="1" d="1"/>
      </p:scale>
      <p:origin x="0" y="0"/>
    </p:cViewPr>
  </p:notesTextViewPr>
  <p:sorterViewPr>
    <p:cViewPr>
      <p:scale>
        <a:sx n="100" d="100"/>
        <a:sy n="100" d="100"/>
      </p:scale>
      <p:origin x="0" y="-25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B0FDA-E3BC-4E28-AFC8-6D912EFFB1FD}" type="datetimeFigureOut">
              <a:rPr lang="en-US" smtClean="0"/>
              <a:t>5/18/2019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A2B08-588E-4744-B56A-4D869A7DBB3B}" type="slidenum">
              <a:rPr lang="en-US" smtClean="0"/>
              <a:t>‹#›</a:t>
            </a:fld>
            <a:endParaRPr lang="en-US"/>
          </a:p>
        </p:txBody>
      </p:sp>
    </p:spTree>
    <p:extLst>
      <p:ext uri="{BB962C8B-B14F-4D97-AF65-F5344CB8AC3E}">
        <p14:creationId xmlns:p14="http://schemas.microsoft.com/office/powerpoint/2010/main" val="264782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25</a:t>
            </a:fld>
            <a:endParaRPr lang="en-US"/>
          </a:p>
        </p:txBody>
      </p:sp>
    </p:spTree>
    <p:extLst>
      <p:ext uri="{BB962C8B-B14F-4D97-AF65-F5344CB8AC3E}">
        <p14:creationId xmlns:p14="http://schemas.microsoft.com/office/powerpoint/2010/main" val="2065983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34</a:t>
            </a:fld>
            <a:endParaRPr lang="en-US"/>
          </a:p>
        </p:txBody>
      </p:sp>
    </p:spTree>
    <p:extLst>
      <p:ext uri="{BB962C8B-B14F-4D97-AF65-F5344CB8AC3E}">
        <p14:creationId xmlns:p14="http://schemas.microsoft.com/office/powerpoint/2010/main" val="3848058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35</a:t>
            </a:fld>
            <a:endParaRPr lang="en-US"/>
          </a:p>
        </p:txBody>
      </p:sp>
    </p:spTree>
    <p:extLst>
      <p:ext uri="{BB962C8B-B14F-4D97-AF65-F5344CB8AC3E}">
        <p14:creationId xmlns:p14="http://schemas.microsoft.com/office/powerpoint/2010/main" val="3517298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36</a:t>
            </a:fld>
            <a:endParaRPr lang="en-US"/>
          </a:p>
        </p:txBody>
      </p:sp>
    </p:spTree>
    <p:extLst>
      <p:ext uri="{BB962C8B-B14F-4D97-AF65-F5344CB8AC3E}">
        <p14:creationId xmlns:p14="http://schemas.microsoft.com/office/powerpoint/2010/main" val="1134953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37</a:t>
            </a:fld>
            <a:endParaRPr lang="en-US"/>
          </a:p>
        </p:txBody>
      </p:sp>
    </p:spTree>
    <p:extLst>
      <p:ext uri="{BB962C8B-B14F-4D97-AF65-F5344CB8AC3E}">
        <p14:creationId xmlns:p14="http://schemas.microsoft.com/office/powerpoint/2010/main" val="4064169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38</a:t>
            </a:fld>
            <a:endParaRPr lang="en-US"/>
          </a:p>
        </p:txBody>
      </p:sp>
    </p:spTree>
    <p:extLst>
      <p:ext uri="{BB962C8B-B14F-4D97-AF65-F5344CB8AC3E}">
        <p14:creationId xmlns:p14="http://schemas.microsoft.com/office/powerpoint/2010/main" val="2503373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39</a:t>
            </a:fld>
            <a:endParaRPr lang="en-US"/>
          </a:p>
        </p:txBody>
      </p:sp>
    </p:spTree>
    <p:extLst>
      <p:ext uri="{BB962C8B-B14F-4D97-AF65-F5344CB8AC3E}">
        <p14:creationId xmlns:p14="http://schemas.microsoft.com/office/powerpoint/2010/main" val="2613613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40</a:t>
            </a:fld>
            <a:endParaRPr lang="en-US"/>
          </a:p>
        </p:txBody>
      </p:sp>
    </p:spTree>
    <p:extLst>
      <p:ext uri="{BB962C8B-B14F-4D97-AF65-F5344CB8AC3E}">
        <p14:creationId xmlns:p14="http://schemas.microsoft.com/office/powerpoint/2010/main" val="3043114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41</a:t>
            </a:fld>
            <a:endParaRPr lang="en-US"/>
          </a:p>
        </p:txBody>
      </p:sp>
    </p:spTree>
    <p:extLst>
      <p:ext uri="{BB962C8B-B14F-4D97-AF65-F5344CB8AC3E}">
        <p14:creationId xmlns:p14="http://schemas.microsoft.com/office/powerpoint/2010/main" val="976972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42</a:t>
            </a:fld>
            <a:endParaRPr lang="en-US"/>
          </a:p>
        </p:txBody>
      </p:sp>
    </p:spTree>
    <p:extLst>
      <p:ext uri="{BB962C8B-B14F-4D97-AF65-F5344CB8AC3E}">
        <p14:creationId xmlns:p14="http://schemas.microsoft.com/office/powerpoint/2010/main" val="1776664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44</a:t>
            </a:fld>
            <a:endParaRPr lang="en-US"/>
          </a:p>
        </p:txBody>
      </p:sp>
    </p:spTree>
    <p:extLst>
      <p:ext uri="{BB962C8B-B14F-4D97-AF65-F5344CB8AC3E}">
        <p14:creationId xmlns:p14="http://schemas.microsoft.com/office/powerpoint/2010/main" val="2088305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26</a:t>
            </a:fld>
            <a:endParaRPr lang="en-US"/>
          </a:p>
        </p:txBody>
      </p:sp>
    </p:spTree>
    <p:extLst>
      <p:ext uri="{BB962C8B-B14F-4D97-AF65-F5344CB8AC3E}">
        <p14:creationId xmlns:p14="http://schemas.microsoft.com/office/powerpoint/2010/main" val="258546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45</a:t>
            </a:fld>
            <a:endParaRPr lang="en-US"/>
          </a:p>
        </p:txBody>
      </p:sp>
    </p:spTree>
    <p:extLst>
      <p:ext uri="{BB962C8B-B14F-4D97-AF65-F5344CB8AC3E}">
        <p14:creationId xmlns:p14="http://schemas.microsoft.com/office/powerpoint/2010/main" val="3252192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46</a:t>
            </a:fld>
            <a:endParaRPr lang="en-US"/>
          </a:p>
        </p:txBody>
      </p:sp>
    </p:spTree>
    <p:extLst>
      <p:ext uri="{BB962C8B-B14F-4D97-AF65-F5344CB8AC3E}">
        <p14:creationId xmlns:p14="http://schemas.microsoft.com/office/powerpoint/2010/main" val="3559146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47</a:t>
            </a:fld>
            <a:endParaRPr lang="en-US"/>
          </a:p>
        </p:txBody>
      </p:sp>
    </p:spTree>
    <p:extLst>
      <p:ext uri="{BB962C8B-B14F-4D97-AF65-F5344CB8AC3E}">
        <p14:creationId xmlns:p14="http://schemas.microsoft.com/office/powerpoint/2010/main" val="2958816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48</a:t>
            </a:fld>
            <a:endParaRPr lang="en-US"/>
          </a:p>
        </p:txBody>
      </p:sp>
    </p:spTree>
    <p:extLst>
      <p:ext uri="{BB962C8B-B14F-4D97-AF65-F5344CB8AC3E}">
        <p14:creationId xmlns:p14="http://schemas.microsoft.com/office/powerpoint/2010/main" val="3274805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49</a:t>
            </a:fld>
            <a:endParaRPr lang="en-US"/>
          </a:p>
        </p:txBody>
      </p:sp>
    </p:spTree>
    <p:extLst>
      <p:ext uri="{BB962C8B-B14F-4D97-AF65-F5344CB8AC3E}">
        <p14:creationId xmlns:p14="http://schemas.microsoft.com/office/powerpoint/2010/main" val="30924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50</a:t>
            </a:fld>
            <a:endParaRPr lang="en-US"/>
          </a:p>
        </p:txBody>
      </p:sp>
    </p:spTree>
    <p:extLst>
      <p:ext uri="{BB962C8B-B14F-4D97-AF65-F5344CB8AC3E}">
        <p14:creationId xmlns:p14="http://schemas.microsoft.com/office/powerpoint/2010/main" val="2408902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51</a:t>
            </a:fld>
            <a:endParaRPr lang="en-US"/>
          </a:p>
        </p:txBody>
      </p:sp>
    </p:spTree>
    <p:extLst>
      <p:ext uri="{BB962C8B-B14F-4D97-AF65-F5344CB8AC3E}">
        <p14:creationId xmlns:p14="http://schemas.microsoft.com/office/powerpoint/2010/main" val="2730379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Connected via switches</a:t>
            </a:r>
            <a:r>
              <a:rPr lang="en-US" baseline="0" dirty="0" smtClean="0"/>
              <a:t> </a:t>
            </a:r>
            <a:endParaRPr lang="en-US" dirty="0" smtClean="0"/>
          </a:p>
          <a:p>
            <a:r>
              <a:rPr lang="en-US" dirty="0" smtClean="0"/>
              <a:t>Point</a:t>
            </a:r>
            <a:r>
              <a:rPr lang="en-US" baseline="0" dirty="0" smtClean="0"/>
              <a:t> – point connection lots of line required</a:t>
            </a:r>
          </a:p>
          <a:p>
            <a:r>
              <a:rPr lang="en-US" dirty="0" smtClean="0"/>
              <a:t>II switch</a:t>
            </a:r>
            <a:r>
              <a:rPr lang="en-US" baseline="0" dirty="0" smtClean="0"/>
              <a:t> routing node</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27</a:t>
            </a:fld>
            <a:endParaRPr lang="en-US"/>
          </a:p>
        </p:txBody>
      </p:sp>
    </p:spTree>
    <p:extLst>
      <p:ext uri="{BB962C8B-B14F-4D97-AF65-F5344CB8AC3E}">
        <p14:creationId xmlns:p14="http://schemas.microsoft.com/office/powerpoint/2010/main" val="3408388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28</a:t>
            </a:fld>
            <a:endParaRPr lang="en-US"/>
          </a:p>
        </p:txBody>
      </p:sp>
    </p:spTree>
    <p:extLst>
      <p:ext uri="{BB962C8B-B14F-4D97-AF65-F5344CB8AC3E}">
        <p14:creationId xmlns:p14="http://schemas.microsoft.com/office/powerpoint/2010/main" val="280675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Data-stream transmissions</a:t>
            </a:r>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29</a:t>
            </a:fld>
            <a:endParaRPr lang="en-US"/>
          </a:p>
        </p:txBody>
      </p:sp>
    </p:spTree>
    <p:extLst>
      <p:ext uri="{BB962C8B-B14F-4D97-AF65-F5344CB8AC3E}">
        <p14:creationId xmlns:p14="http://schemas.microsoft.com/office/powerpoint/2010/main" val="1367545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30</a:t>
            </a:fld>
            <a:endParaRPr lang="en-US"/>
          </a:p>
        </p:txBody>
      </p:sp>
    </p:spTree>
    <p:extLst>
      <p:ext uri="{BB962C8B-B14F-4D97-AF65-F5344CB8AC3E}">
        <p14:creationId xmlns:p14="http://schemas.microsoft.com/office/powerpoint/2010/main" val="1488411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31</a:t>
            </a:fld>
            <a:endParaRPr lang="en-US"/>
          </a:p>
        </p:txBody>
      </p:sp>
    </p:spTree>
    <p:extLst>
      <p:ext uri="{BB962C8B-B14F-4D97-AF65-F5344CB8AC3E}">
        <p14:creationId xmlns:p14="http://schemas.microsoft.com/office/powerpoint/2010/main" val="443932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32</a:t>
            </a:fld>
            <a:endParaRPr lang="en-US"/>
          </a:p>
        </p:txBody>
      </p:sp>
    </p:spTree>
    <p:extLst>
      <p:ext uri="{BB962C8B-B14F-4D97-AF65-F5344CB8AC3E}">
        <p14:creationId xmlns:p14="http://schemas.microsoft.com/office/powerpoint/2010/main" val="2885747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A2B08-588E-4744-B56A-4D869A7DBB3B}" type="slidenum">
              <a:rPr lang="en-US" smtClean="0"/>
              <a:t>33</a:t>
            </a:fld>
            <a:endParaRPr lang="en-US"/>
          </a:p>
        </p:txBody>
      </p:sp>
    </p:spTree>
    <p:extLst>
      <p:ext uri="{BB962C8B-B14F-4D97-AF65-F5344CB8AC3E}">
        <p14:creationId xmlns:p14="http://schemas.microsoft.com/office/powerpoint/2010/main" val="1147087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5/18/2019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3648586"/>
          </a:xfrm>
        </p:spPr>
        <p:txBody>
          <a:bodyPr>
            <a:normAutofit/>
          </a:bodyPr>
          <a:lstStyle/>
          <a:p>
            <a:r>
              <a:rPr lang="en-US" sz="4000" dirty="0" smtClean="0"/>
              <a:t>Chapter 2</a:t>
            </a:r>
            <a:r>
              <a:rPr lang="en-US" dirty="0" smtClean="0"/>
              <a:t/>
            </a:r>
            <a:br>
              <a:rPr lang="en-US" dirty="0" smtClean="0"/>
            </a:br>
            <a:r>
              <a:rPr lang="en-US" dirty="0" smtClean="0"/>
              <a:t/>
            </a:r>
            <a:br>
              <a:rPr lang="en-US" dirty="0" smtClean="0"/>
            </a:br>
            <a:r>
              <a:rPr lang="en-US" sz="4900" b="1" dirty="0" smtClean="0"/>
              <a:t>Physical layer </a:t>
            </a:r>
            <a:br>
              <a:rPr lang="en-US" sz="4900" b="1" dirty="0" smtClean="0"/>
            </a:br>
            <a:r>
              <a:rPr lang="en-US" sz="4900" b="1" dirty="0" smtClean="0"/>
              <a:t>and</a:t>
            </a:r>
            <a:br>
              <a:rPr lang="en-US" sz="4900" b="1" dirty="0" smtClean="0"/>
            </a:br>
            <a:r>
              <a:rPr lang="en-US" sz="4900" b="1" dirty="0" smtClean="0"/>
              <a:t>Network media</a:t>
            </a:r>
            <a:endParaRPr lang="en-US" sz="4900" b="1" dirty="0"/>
          </a:p>
        </p:txBody>
      </p:sp>
    </p:spTree>
    <p:extLst>
      <p:ext uri="{BB962C8B-B14F-4D97-AF65-F5344CB8AC3E}">
        <p14:creationId xmlns:p14="http://schemas.microsoft.com/office/powerpoint/2010/main" val="412896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Different Network Devices</a:t>
            </a:r>
            <a:endParaRPr lang="en-US" b="1" u="sng" cap="none" dirty="0"/>
          </a:p>
        </p:txBody>
      </p:sp>
      <p:sp>
        <p:nvSpPr>
          <p:cNvPr id="3" name="Content Placeholder 2"/>
          <p:cNvSpPr>
            <a:spLocks noGrp="1"/>
          </p:cNvSpPr>
          <p:nvPr>
            <p:ph sz="quarter" idx="13"/>
          </p:nvPr>
        </p:nvSpPr>
        <p:spPr>
          <a:xfrm>
            <a:off x="913772" y="721254"/>
            <a:ext cx="7693199" cy="6136745"/>
          </a:xfrm>
        </p:spPr>
        <p:txBody>
          <a:bodyPr>
            <a:noAutofit/>
          </a:bodyPr>
          <a:lstStyle/>
          <a:p>
            <a:r>
              <a:rPr lang="en-US" sz="2400" b="1" cap="none" dirty="0" smtClean="0"/>
              <a:t>Bridge</a:t>
            </a:r>
            <a:r>
              <a:rPr lang="en-US" sz="2800" cap="none" dirty="0" smtClean="0"/>
              <a:t>:</a:t>
            </a:r>
          </a:p>
          <a:p>
            <a:pPr algn="just">
              <a:buFont typeface="Wingdings" panose="05000000000000000000" pitchFamily="2" charset="2"/>
              <a:buChar char="Ø"/>
            </a:pPr>
            <a:r>
              <a:rPr lang="en-US" sz="2200" cap="none" dirty="0"/>
              <a:t> Bridges are used to connect two or more hosts or network segments </a:t>
            </a:r>
            <a:r>
              <a:rPr lang="en-US" sz="2200" cap="none" dirty="0" smtClean="0"/>
              <a:t>together</a:t>
            </a:r>
          </a:p>
          <a:p>
            <a:pPr algn="just">
              <a:buFont typeface="Wingdings" panose="05000000000000000000" pitchFamily="2" charset="2"/>
              <a:buChar char="Ø"/>
            </a:pPr>
            <a:r>
              <a:rPr lang="en-US" sz="2200" cap="none" dirty="0"/>
              <a:t> </a:t>
            </a:r>
            <a:r>
              <a:rPr lang="en-US" sz="2200" cap="none" dirty="0" smtClean="0"/>
              <a:t>Forwards </a:t>
            </a:r>
            <a:r>
              <a:rPr lang="en-US" sz="2200" cap="none" dirty="0"/>
              <a:t>data based on a physical </a:t>
            </a:r>
            <a:r>
              <a:rPr lang="en-US" sz="2200" cap="none" dirty="0" smtClean="0"/>
              <a:t>address</a:t>
            </a:r>
            <a:r>
              <a:rPr lang="en-US" sz="2200" cap="none" dirty="0"/>
              <a:t> </a:t>
            </a:r>
            <a:r>
              <a:rPr lang="en-US" sz="2200" cap="none" dirty="0" smtClean="0"/>
              <a:t>i.e</a:t>
            </a:r>
            <a:r>
              <a:rPr lang="en-US" sz="2200" cap="none" dirty="0"/>
              <a:t>. </a:t>
            </a:r>
            <a:r>
              <a:rPr lang="en-US" sz="2200" cap="none" dirty="0" smtClean="0"/>
              <a:t>they </a:t>
            </a:r>
            <a:r>
              <a:rPr lang="en-US" sz="2200" cap="none" dirty="0"/>
              <a:t>use hardware Media Access Control (MAC) addresses for transferring frames.</a:t>
            </a:r>
          </a:p>
          <a:p>
            <a:pPr algn="just">
              <a:buFont typeface="Wingdings" panose="05000000000000000000" pitchFamily="2" charset="2"/>
              <a:buChar char="Ø"/>
            </a:pPr>
            <a:r>
              <a:rPr lang="en-US" sz="2200" cap="none" dirty="0" smtClean="0"/>
              <a:t> Simply bridge </a:t>
            </a:r>
            <a:r>
              <a:rPr lang="en-US" sz="2200" cap="none" dirty="0"/>
              <a:t>is a repeater, with add on functionality of filtering content by reading the MAC addresses of source and destination. </a:t>
            </a:r>
            <a:endParaRPr lang="en-US" sz="2200" cap="none" dirty="0" smtClean="0"/>
          </a:p>
          <a:p>
            <a:pPr algn="just">
              <a:buFont typeface="Wingdings" panose="05000000000000000000" pitchFamily="2" charset="2"/>
              <a:buChar char="Ø"/>
            </a:pPr>
            <a:r>
              <a:rPr lang="en-US" sz="2200" cap="none" dirty="0"/>
              <a:t> </a:t>
            </a:r>
            <a:r>
              <a:rPr lang="en-US" sz="2200" cap="none" dirty="0" smtClean="0"/>
              <a:t>Also </a:t>
            </a:r>
            <a:r>
              <a:rPr lang="en-US" sz="2200" cap="none" dirty="0"/>
              <a:t>used for interconnecting two LANs working on the same protocol.</a:t>
            </a:r>
          </a:p>
          <a:p>
            <a:pPr algn="just">
              <a:buFont typeface="Wingdings" panose="05000000000000000000" pitchFamily="2" charset="2"/>
              <a:buChar char="Ø"/>
            </a:pPr>
            <a:r>
              <a:rPr lang="en-US" sz="2200" cap="none" dirty="0" smtClean="0"/>
              <a:t>It is a Physical layer device</a:t>
            </a:r>
          </a:p>
        </p:txBody>
      </p:sp>
      <p:pic>
        <p:nvPicPr>
          <p:cNvPr id="4" name="Picture 3"/>
          <p:cNvPicPr>
            <a:picLocks noChangeAspect="1"/>
          </p:cNvPicPr>
          <p:nvPr/>
        </p:nvPicPr>
        <p:blipFill>
          <a:blip r:embed="rId2"/>
          <a:stretch>
            <a:fillRect/>
          </a:stretch>
        </p:blipFill>
        <p:spPr>
          <a:xfrm>
            <a:off x="8606971" y="1944914"/>
            <a:ext cx="3337843" cy="2719387"/>
          </a:xfrm>
          <a:prstGeom prst="rect">
            <a:avLst/>
          </a:prstGeom>
        </p:spPr>
      </p:pic>
    </p:spTree>
    <p:extLst>
      <p:ext uri="{BB962C8B-B14F-4D97-AF65-F5344CB8AC3E}">
        <p14:creationId xmlns:p14="http://schemas.microsoft.com/office/powerpoint/2010/main" val="1864987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406400"/>
            <a:ext cx="10363825" cy="629711"/>
          </a:xfrm>
        </p:spPr>
        <p:txBody>
          <a:bodyPr/>
          <a:lstStyle/>
          <a:p>
            <a:r>
              <a:rPr lang="en-US" cap="none" dirty="0" smtClean="0"/>
              <a:t>Topics To Be Covered</a:t>
            </a:r>
            <a:endParaRPr lang="en-US" cap="none" dirty="0"/>
          </a:p>
        </p:txBody>
      </p:sp>
      <p:sp>
        <p:nvSpPr>
          <p:cNvPr id="3" name="Content Placeholder 2"/>
          <p:cNvSpPr>
            <a:spLocks noGrp="1"/>
          </p:cNvSpPr>
          <p:nvPr>
            <p:ph sz="quarter" idx="13"/>
          </p:nvPr>
        </p:nvSpPr>
        <p:spPr>
          <a:xfrm>
            <a:off x="913773" y="1036111"/>
            <a:ext cx="10363826" cy="4261603"/>
          </a:xfrm>
        </p:spPr>
        <p:txBody>
          <a:bodyPr>
            <a:noAutofit/>
          </a:bodyPr>
          <a:lstStyle/>
          <a:p>
            <a:r>
              <a:rPr lang="en-US" sz="3600" cap="none" dirty="0" smtClean="0">
                <a:solidFill>
                  <a:srgbClr val="FF0000"/>
                </a:solidFill>
              </a:rPr>
              <a:t>Different Types of Transmission Medias</a:t>
            </a:r>
          </a:p>
          <a:p>
            <a:pPr marL="0" indent="0">
              <a:buNone/>
            </a:pPr>
            <a:r>
              <a:rPr lang="en-US" sz="3600" cap="none" dirty="0">
                <a:solidFill>
                  <a:srgbClr val="FF0000"/>
                </a:solidFill>
              </a:rPr>
              <a:t>	</a:t>
            </a:r>
            <a:r>
              <a:rPr lang="en-US" sz="3600" cap="none" dirty="0" err="1" smtClean="0">
                <a:solidFill>
                  <a:srgbClr val="FF0000"/>
                </a:solidFill>
              </a:rPr>
              <a:t>i</a:t>
            </a:r>
            <a:r>
              <a:rPr lang="en-US" sz="3600" cap="none" dirty="0" smtClean="0">
                <a:solidFill>
                  <a:srgbClr val="FF0000"/>
                </a:solidFill>
              </a:rPr>
              <a:t>. Guided/Wired (twisted pair, coaxial, fiber 		   optics)</a:t>
            </a:r>
          </a:p>
          <a:p>
            <a:pPr marL="0" indent="0">
              <a:buNone/>
            </a:pPr>
            <a:r>
              <a:rPr lang="en-US" sz="3600" cap="none" dirty="0">
                <a:solidFill>
                  <a:srgbClr val="FF0000"/>
                </a:solidFill>
              </a:rPr>
              <a:t>	</a:t>
            </a:r>
            <a:r>
              <a:rPr lang="en-US" sz="3600" cap="none" dirty="0" smtClean="0">
                <a:solidFill>
                  <a:srgbClr val="FF0000"/>
                </a:solidFill>
              </a:rPr>
              <a:t>ii. Unguided/Wireless (radio waves, micro waves, 		    infrared)</a:t>
            </a:r>
          </a:p>
        </p:txBody>
      </p:sp>
    </p:spTree>
    <p:extLst>
      <p:ext uri="{BB962C8B-B14F-4D97-AF65-F5344CB8AC3E}">
        <p14:creationId xmlns:p14="http://schemas.microsoft.com/office/powerpoint/2010/main" val="163954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Transmission Medium</a:t>
            </a:r>
            <a:endParaRPr lang="en-US" b="1" u="sng" cap="none" dirty="0"/>
          </a:p>
        </p:txBody>
      </p:sp>
      <p:sp>
        <p:nvSpPr>
          <p:cNvPr id="3" name="Content Placeholder 2"/>
          <p:cNvSpPr>
            <a:spLocks noGrp="1"/>
          </p:cNvSpPr>
          <p:nvPr>
            <p:ph sz="quarter" idx="13"/>
          </p:nvPr>
        </p:nvSpPr>
        <p:spPr>
          <a:xfrm>
            <a:off x="913772" y="721254"/>
            <a:ext cx="11016971" cy="1281717"/>
          </a:xfrm>
        </p:spPr>
        <p:txBody>
          <a:bodyPr>
            <a:noAutofit/>
          </a:bodyPr>
          <a:lstStyle/>
          <a:p>
            <a:r>
              <a:rPr lang="en-US" sz="2200" cap="none" dirty="0"/>
              <a:t>Transmission media is a pathway that carries the information from sender to receiver</a:t>
            </a:r>
            <a:r>
              <a:rPr lang="en-US" sz="2200" cap="none" dirty="0" smtClean="0"/>
              <a:t>.</a:t>
            </a:r>
          </a:p>
          <a:p>
            <a:r>
              <a:rPr lang="en-US" sz="2200" cap="none" dirty="0"/>
              <a:t>physical path between the transmitter and the receiver </a:t>
            </a:r>
            <a:r>
              <a:rPr lang="en-US" sz="2200" cap="none" dirty="0" err="1"/>
              <a:t>i.e</a:t>
            </a:r>
            <a:r>
              <a:rPr lang="en-US" sz="2200" cap="none" dirty="0"/>
              <a:t> it is the channel through which data is sent from one place to another.</a:t>
            </a:r>
            <a:endParaRPr lang="en-US" sz="2200" cap="none" dirty="0" smtClean="0"/>
          </a:p>
        </p:txBody>
      </p:sp>
      <p:pic>
        <p:nvPicPr>
          <p:cNvPr id="6" name="Picture 5"/>
          <p:cNvPicPr>
            <a:picLocks noChangeAspect="1"/>
          </p:cNvPicPr>
          <p:nvPr/>
        </p:nvPicPr>
        <p:blipFill>
          <a:blip r:embed="rId2"/>
          <a:stretch>
            <a:fillRect/>
          </a:stretch>
        </p:blipFill>
        <p:spPr>
          <a:xfrm>
            <a:off x="1111504" y="2541134"/>
            <a:ext cx="9968360" cy="3467781"/>
          </a:xfrm>
          <a:prstGeom prst="rect">
            <a:avLst/>
          </a:prstGeom>
        </p:spPr>
      </p:pic>
    </p:spTree>
    <p:extLst>
      <p:ext uri="{BB962C8B-B14F-4D97-AF65-F5344CB8AC3E}">
        <p14:creationId xmlns:p14="http://schemas.microsoft.com/office/powerpoint/2010/main" val="131654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Twisted Pair Cable</a:t>
            </a:r>
            <a:endParaRPr lang="en-US" b="1" u="sng" cap="none" dirty="0"/>
          </a:p>
        </p:txBody>
      </p:sp>
      <p:sp>
        <p:nvSpPr>
          <p:cNvPr id="3" name="Content Placeholder 2"/>
          <p:cNvSpPr>
            <a:spLocks noGrp="1"/>
          </p:cNvSpPr>
          <p:nvPr>
            <p:ph sz="quarter" idx="13"/>
          </p:nvPr>
        </p:nvSpPr>
        <p:spPr>
          <a:xfrm>
            <a:off x="913772" y="721254"/>
            <a:ext cx="11016971" cy="991432"/>
          </a:xfrm>
        </p:spPr>
        <p:txBody>
          <a:bodyPr>
            <a:noAutofit/>
          </a:bodyPr>
          <a:lstStyle/>
          <a:p>
            <a:r>
              <a:rPr lang="en-US" sz="2200" cap="none" dirty="0"/>
              <a:t>It consists of 2 separately insulated conductor wires wound about each </a:t>
            </a:r>
            <a:r>
              <a:rPr lang="en-US" sz="2200" cap="none" dirty="0" smtClean="0"/>
              <a:t>other</a:t>
            </a:r>
          </a:p>
          <a:p>
            <a:r>
              <a:rPr lang="en-US" sz="2200" cap="none" dirty="0" smtClean="0"/>
              <a:t>Widely used transmission media and are of two types.</a:t>
            </a:r>
          </a:p>
        </p:txBody>
      </p:sp>
      <p:sp>
        <p:nvSpPr>
          <p:cNvPr id="5" name="Content Placeholder 2"/>
          <p:cNvSpPr txBox="1">
            <a:spLocks/>
          </p:cNvSpPr>
          <p:nvPr/>
        </p:nvSpPr>
        <p:spPr>
          <a:xfrm>
            <a:off x="913771" y="1712685"/>
            <a:ext cx="8360857" cy="493485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indent="-457200">
              <a:buFont typeface="+mj-lt"/>
              <a:buAutoNum type="arabicPeriod"/>
            </a:pPr>
            <a:r>
              <a:rPr lang="en-US" sz="2200" b="1" cap="none" dirty="0" smtClean="0"/>
              <a:t>Unshielded Twisted Pair(UTP):</a:t>
            </a:r>
          </a:p>
          <a:p>
            <a:r>
              <a:rPr lang="en-US" sz="2200" cap="none" dirty="0"/>
              <a:t>The quality of UTP may vary from telephone-grade wire to extremely high-speed cable</a:t>
            </a:r>
            <a:r>
              <a:rPr lang="en-US" sz="2200" cap="none" dirty="0" smtClean="0"/>
              <a:t>.</a:t>
            </a:r>
          </a:p>
          <a:p>
            <a:r>
              <a:rPr lang="en-US" sz="2200" cap="none" dirty="0"/>
              <a:t>The cable has four pairs of wires inside the jacket. </a:t>
            </a:r>
          </a:p>
          <a:p>
            <a:r>
              <a:rPr lang="en-US" sz="2200" cap="none" dirty="0"/>
              <a:t>Each pair is twisted with a different number of twists per inch to help eliminate interference from adjacent pairs and other electrical devices.</a:t>
            </a:r>
          </a:p>
          <a:p>
            <a:r>
              <a:rPr lang="en-US" sz="2200" cap="none" dirty="0"/>
              <a:t>The tighter the twisting, the higher the supported transmission rate and the greater the cost per foot.</a:t>
            </a:r>
          </a:p>
          <a:p>
            <a:endParaRPr lang="en-US" sz="2200" cap="none" dirty="0" smtClean="0"/>
          </a:p>
        </p:txBody>
      </p:sp>
      <p:pic>
        <p:nvPicPr>
          <p:cNvPr id="7" name="Picture 2" descr="Image result for utp cable"/>
          <p:cNvPicPr>
            <a:picLocks noChangeAspect="1" noChangeArrowheads="1"/>
          </p:cNvPicPr>
          <p:nvPr/>
        </p:nvPicPr>
        <p:blipFill>
          <a:blip r:embed="rId2"/>
          <a:srcRect/>
          <a:stretch>
            <a:fillRect/>
          </a:stretch>
        </p:blipFill>
        <p:spPr bwMode="auto">
          <a:xfrm>
            <a:off x="9196715" y="2728687"/>
            <a:ext cx="2791723" cy="1886858"/>
          </a:xfrm>
          <a:prstGeom prst="rect">
            <a:avLst/>
          </a:prstGeom>
          <a:noFill/>
        </p:spPr>
      </p:pic>
    </p:spTree>
    <p:extLst>
      <p:ext uri="{BB962C8B-B14F-4D97-AF65-F5344CB8AC3E}">
        <p14:creationId xmlns:p14="http://schemas.microsoft.com/office/powerpoint/2010/main" val="206014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Guided (Wired) Media</a:t>
            </a:r>
            <a:endParaRPr lang="en-US" b="1" u="sng" cap="none" dirty="0"/>
          </a:p>
        </p:txBody>
      </p:sp>
      <p:sp>
        <p:nvSpPr>
          <p:cNvPr id="5" name="Content Placeholder 2"/>
          <p:cNvSpPr txBox="1">
            <a:spLocks/>
          </p:cNvSpPr>
          <p:nvPr/>
        </p:nvSpPr>
        <p:spPr>
          <a:xfrm>
            <a:off x="913772" y="885371"/>
            <a:ext cx="11133085" cy="307340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indent="-457200">
              <a:buFont typeface="+mj-lt"/>
              <a:buAutoNum type="arabicPeriod"/>
            </a:pPr>
            <a:r>
              <a:rPr lang="en-US" sz="2200" b="1" cap="none" dirty="0" smtClean="0"/>
              <a:t>Unshielded Twisted Pair(UTP):</a:t>
            </a:r>
          </a:p>
          <a:p>
            <a:pPr marL="457200" indent="-457200">
              <a:buFont typeface="+mj-lt"/>
              <a:buAutoNum type="arabicPeriod"/>
            </a:pPr>
            <a:r>
              <a:rPr lang="en-US" sz="2200" b="1" cap="none" dirty="0" smtClean="0"/>
              <a:t>Shielded Twisted Pair (STP):</a:t>
            </a:r>
          </a:p>
          <a:p>
            <a:r>
              <a:rPr lang="en-US" sz="2200" cap="none" dirty="0"/>
              <a:t>Shielded twisted pair (STP) cable that includes two individual wires covered with a foil shielding, which prevents electromagnetic interference, thereby transporting data faster. </a:t>
            </a:r>
          </a:p>
          <a:p>
            <a:r>
              <a:rPr lang="en-US" sz="2200" cap="none" dirty="0"/>
              <a:t>STP cables are costlier when compared to UTP, but has the advantage of being capable of supporting higher transmission rates across longer distances</a:t>
            </a:r>
            <a:r>
              <a:rPr lang="en-US" sz="2200" cap="none" dirty="0" smtClean="0"/>
              <a:t>.</a:t>
            </a:r>
            <a:endParaRPr lang="en-US" sz="2200" cap="none" dirty="0"/>
          </a:p>
        </p:txBody>
      </p:sp>
      <p:pic>
        <p:nvPicPr>
          <p:cNvPr id="6" name="Picture 2" descr="Image result for Shielded Twisted Pair (STP) Cable"/>
          <p:cNvPicPr>
            <a:picLocks noChangeAspect="1" noChangeArrowheads="1"/>
          </p:cNvPicPr>
          <p:nvPr/>
        </p:nvPicPr>
        <p:blipFill>
          <a:blip r:embed="rId2"/>
          <a:srcRect/>
          <a:stretch>
            <a:fillRect/>
          </a:stretch>
        </p:blipFill>
        <p:spPr bwMode="auto">
          <a:xfrm>
            <a:off x="2859314" y="3828143"/>
            <a:ext cx="5196114" cy="2761342"/>
          </a:xfrm>
          <a:prstGeom prst="rect">
            <a:avLst/>
          </a:prstGeom>
          <a:noFill/>
        </p:spPr>
      </p:pic>
    </p:spTree>
    <p:extLst>
      <p:ext uri="{BB962C8B-B14F-4D97-AF65-F5344CB8AC3E}">
        <p14:creationId xmlns:p14="http://schemas.microsoft.com/office/powerpoint/2010/main" val="920202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Coaxial Cable</a:t>
            </a:r>
            <a:endParaRPr lang="en-US" b="1" u="sng" cap="none" dirty="0"/>
          </a:p>
        </p:txBody>
      </p:sp>
      <p:sp>
        <p:nvSpPr>
          <p:cNvPr id="3" name="Content Placeholder 2"/>
          <p:cNvSpPr>
            <a:spLocks noGrp="1"/>
          </p:cNvSpPr>
          <p:nvPr>
            <p:ph sz="quarter" idx="13"/>
          </p:nvPr>
        </p:nvSpPr>
        <p:spPr>
          <a:xfrm>
            <a:off x="913772" y="721254"/>
            <a:ext cx="10842799" cy="2355776"/>
          </a:xfrm>
        </p:spPr>
        <p:txBody>
          <a:bodyPr>
            <a:noAutofit/>
          </a:bodyPr>
          <a:lstStyle/>
          <a:p>
            <a:r>
              <a:rPr lang="en-US" sz="2200" cap="none" dirty="0"/>
              <a:t>Coaxial cable has a single copper conductor at its center. A plastic layer provides insulation between the center conductor and a braided metal shield. The metal shield helps to block any outside interference from fluorescent lights, motors, and other </a:t>
            </a:r>
            <a:r>
              <a:rPr lang="en-US" sz="2200" cap="none" dirty="0" smtClean="0"/>
              <a:t>computers</a:t>
            </a:r>
          </a:p>
          <a:p>
            <a:r>
              <a:rPr lang="en-US" sz="2200" cap="none" dirty="0"/>
              <a:t>A Coaxial cable is a cable used in the transmission of video, communications, and audio. This cable has high bandwidths and greater transmission capacity.</a:t>
            </a:r>
            <a:endParaRPr lang="en-US" sz="2200" cap="none" dirty="0" smtClean="0"/>
          </a:p>
        </p:txBody>
      </p:sp>
      <p:pic>
        <p:nvPicPr>
          <p:cNvPr id="6" name="Picture 2" descr="Image result for coaxial cable"/>
          <p:cNvPicPr>
            <a:picLocks noChangeAspect="1" noChangeArrowheads="1"/>
          </p:cNvPicPr>
          <p:nvPr/>
        </p:nvPicPr>
        <p:blipFill rotWithShape="1">
          <a:blip r:embed="rId2"/>
          <a:srcRect l="4023" t="7581" r="8549" b="9030"/>
          <a:stretch/>
        </p:blipFill>
        <p:spPr bwMode="auto">
          <a:xfrm>
            <a:off x="2859314" y="3323771"/>
            <a:ext cx="6183086" cy="2714172"/>
          </a:xfrm>
          <a:prstGeom prst="rect">
            <a:avLst/>
          </a:prstGeom>
          <a:noFill/>
        </p:spPr>
      </p:pic>
    </p:spTree>
    <p:extLst>
      <p:ext uri="{BB962C8B-B14F-4D97-AF65-F5344CB8AC3E}">
        <p14:creationId xmlns:p14="http://schemas.microsoft.com/office/powerpoint/2010/main" val="1084079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Fiber Optics</a:t>
            </a:r>
            <a:endParaRPr lang="en-US" b="1" u="sng" cap="none" dirty="0"/>
          </a:p>
        </p:txBody>
      </p:sp>
      <p:sp>
        <p:nvSpPr>
          <p:cNvPr id="3" name="Content Placeholder 2"/>
          <p:cNvSpPr>
            <a:spLocks noGrp="1"/>
          </p:cNvSpPr>
          <p:nvPr>
            <p:ph sz="quarter" idx="13"/>
          </p:nvPr>
        </p:nvSpPr>
        <p:spPr>
          <a:xfrm>
            <a:off x="913772" y="721253"/>
            <a:ext cx="10842799" cy="3749147"/>
          </a:xfrm>
        </p:spPr>
        <p:txBody>
          <a:bodyPr>
            <a:noAutofit/>
          </a:bodyPr>
          <a:lstStyle/>
          <a:p>
            <a:r>
              <a:rPr lang="en-US" sz="2200" cap="none" dirty="0"/>
              <a:t>Fiber optic cable consists of a center glass core surrounded by several layers of protective materials. </a:t>
            </a:r>
          </a:p>
          <a:p>
            <a:r>
              <a:rPr lang="en-US" sz="2200" cap="none" dirty="0"/>
              <a:t>It transmits light rather than electronic signals eliminating the problem of electrical interference. </a:t>
            </a:r>
            <a:endParaRPr lang="en-US" sz="2200" cap="none" dirty="0" smtClean="0"/>
          </a:p>
          <a:p>
            <a:r>
              <a:rPr lang="en-US" sz="2200" cap="none" dirty="0"/>
              <a:t>This makes it ideal for certain environments that contain a large amount of electrical interference</a:t>
            </a:r>
            <a:r>
              <a:rPr lang="en-US" sz="2200" cap="none" dirty="0" smtClean="0"/>
              <a:t>.</a:t>
            </a:r>
          </a:p>
          <a:p>
            <a:r>
              <a:rPr lang="en-US" sz="2200" cap="none" dirty="0"/>
              <a:t>It has also made it the standard for connecting networks between buildings, due to its immunity to the effects of moisture and lighting</a:t>
            </a:r>
            <a:r>
              <a:rPr lang="en-US" sz="2200" cap="none" dirty="0" smtClean="0"/>
              <a:t>.</a:t>
            </a:r>
            <a:endParaRPr lang="en-US" sz="2200" cap="none" dirty="0"/>
          </a:p>
        </p:txBody>
      </p:sp>
      <p:pic>
        <p:nvPicPr>
          <p:cNvPr id="5" name="Picture 2" descr="Image result for fiber optic cable"/>
          <p:cNvPicPr>
            <a:picLocks noChangeAspect="1" noChangeArrowheads="1"/>
          </p:cNvPicPr>
          <p:nvPr/>
        </p:nvPicPr>
        <p:blipFill>
          <a:blip r:embed="rId2"/>
          <a:srcRect/>
          <a:stretch>
            <a:fillRect/>
          </a:stretch>
        </p:blipFill>
        <p:spPr bwMode="auto">
          <a:xfrm>
            <a:off x="6985000" y="3933371"/>
            <a:ext cx="3240431" cy="2790371"/>
          </a:xfrm>
          <a:prstGeom prst="rect">
            <a:avLst/>
          </a:prstGeom>
          <a:noFill/>
        </p:spPr>
      </p:pic>
    </p:spTree>
    <p:extLst>
      <p:ext uri="{BB962C8B-B14F-4D97-AF65-F5344CB8AC3E}">
        <p14:creationId xmlns:p14="http://schemas.microsoft.com/office/powerpoint/2010/main" val="3654411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Unguided Media</a:t>
            </a:r>
            <a:endParaRPr lang="en-US" b="1" u="sng" cap="none" dirty="0"/>
          </a:p>
        </p:txBody>
      </p:sp>
      <p:sp>
        <p:nvSpPr>
          <p:cNvPr id="3" name="Content Placeholder 2"/>
          <p:cNvSpPr>
            <a:spLocks noGrp="1"/>
          </p:cNvSpPr>
          <p:nvPr>
            <p:ph sz="quarter" idx="13"/>
          </p:nvPr>
        </p:nvSpPr>
        <p:spPr>
          <a:xfrm>
            <a:off x="913772" y="721254"/>
            <a:ext cx="11016971" cy="991432"/>
          </a:xfrm>
        </p:spPr>
        <p:txBody>
          <a:bodyPr>
            <a:noAutofit/>
          </a:bodyPr>
          <a:lstStyle/>
          <a:p>
            <a:r>
              <a:rPr lang="en-US" sz="2200" cap="none" dirty="0" smtClean="0"/>
              <a:t>Transport </a:t>
            </a:r>
            <a:r>
              <a:rPr lang="en-US" sz="2200" cap="none" dirty="0"/>
              <a:t>electromagnetic waves without using a physical </a:t>
            </a:r>
            <a:r>
              <a:rPr lang="en-US" sz="2200" cap="none" dirty="0" smtClean="0"/>
              <a:t>conductor</a:t>
            </a:r>
          </a:p>
          <a:p>
            <a:r>
              <a:rPr lang="en-US" sz="2200" cap="none" dirty="0" smtClean="0"/>
              <a:t>Referred </a:t>
            </a:r>
            <a:r>
              <a:rPr lang="en-US" sz="2200" cap="none" dirty="0"/>
              <a:t>to as wireless communication.</a:t>
            </a:r>
            <a:endParaRPr lang="en-US" sz="2200" cap="none" dirty="0" smtClean="0"/>
          </a:p>
        </p:txBody>
      </p:sp>
      <p:sp>
        <p:nvSpPr>
          <p:cNvPr id="5" name="Content Placeholder 2"/>
          <p:cNvSpPr txBox="1">
            <a:spLocks/>
          </p:cNvSpPr>
          <p:nvPr/>
        </p:nvSpPr>
        <p:spPr>
          <a:xfrm>
            <a:off x="913771" y="1712686"/>
            <a:ext cx="11016972" cy="393337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200" b="1" cap="none" dirty="0" smtClean="0"/>
              <a:t>Radio Waves:</a:t>
            </a:r>
          </a:p>
          <a:p>
            <a:r>
              <a:rPr lang="en-US" sz="2200" cap="none" dirty="0"/>
              <a:t>Electromagnetic waves ranging in frequencies between 3 KHz and 1 GHz are normally called radio waves</a:t>
            </a:r>
            <a:r>
              <a:rPr lang="en-US" sz="2200" cap="none" dirty="0" smtClean="0"/>
              <a:t>.</a:t>
            </a:r>
          </a:p>
          <a:p>
            <a:r>
              <a:rPr lang="en-US" sz="2200" cap="none" dirty="0" smtClean="0"/>
              <a:t>Omnidirectional in nature.</a:t>
            </a:r>
          </a:p>
          <a:p>
            <a:r>
              <a:rPr lang="en-US" sz="2200" cap="none" dirty="0" smtClean="0"/>
              <a:t>Easy </a:t>
            </a:r>
            <a:r>
              <a:rPr lang="en-US" sz="2200" cap="none" dirty="0"/>
              <a:t>to generate and can penetrate through </a:t>
            </a:r>
            <a:r>
              <a:rPr lang="en-US" sz="2200" cap="none" dirty="0" smtClean="0"/>
              <a:t>buildings.</a:t>
            </a:r>
          </a:p>
          <a:p>
            <a:r>
              <a:rPr lang="en-US" sz="2200" cap="none" dirty="0"/>
              <a:t> The sending and receiving antennas need not be aligned</a:t>
            </a:r>
            <a:r>
              <a:rPr lang="en-US" sz="2200" cap="none" dirty="0" smtClean="0"/>
              <a:t>.</a:t>
            </a:r>
          </a:p>
          <a:p>
            <a:r>
              <a:rPr lang="en-US" sz="2200" cap="none" dirty="0"/>
              <a:t>Further Categorized as (</a:t>
            </a:r>
            <a:r>
              <a:rPr lang="en-US" sz="2200" cap="none" dirty="0" err="1"/>
              <a:t>i</a:t>
            </a:r>
            <a:r>
              <a:rPr lang="en-US" sz="2200" cap="none" dirty="0"/>
              <a:t>) Terrestrial and (ii) Satellite.</a:t>
            </a:r>
            <a:endParaRPr lang="en-US" sz="2200" cap="none" dirty="0" smtClean="0"/>
          </a:p>
        </p:txBody>
      </p:sp>
    </p:spTree>
    <p:extLst>
      <p:ext uri="{BB962C8B-B14F-4D97-AF65-F5344CB8AC3E}">
        <p14:creationId xmlns:p14="http://schemas.microsoft.com/office/powerpoint/2010/main" val="1932833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015371" y="711200"/>
            <a:ext cx="11016972" cy="393337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200" b="1" cap="none" dirty="0" smtClean="0"/>
              <a:t>Micro Waves:</a:t>
            </a:r>
          </a:p>
          <a:p>
            <a:r>
              <a:rPr lang="en-US" sz="2200" cap="none" dirty="0"/>
              <a:t>Electromagnetic waves having frequencies between 1 and 300 GHz are called micro waves</a:t>
            </a:r>
            <a:r>
              <a:rPr lang="en-US" sz="2200" cap="none" dirty="0" smtClean="0"/>
              <a:t>.</a:t>
            </a:r>
          </a:p>
          <a:p>
            <a:r>
              <a:rPr lang="en-US" sz="2200" cap="none" dirty="0" smtClean="0"/>
              <a:t>Unidirectional in nature.</a:t>
            </a:r>
          </a:p>
          <a:p>
            <a:r>
              <a:rPr lang="en-US" sz="2200" cap="none" dirty="0" smtClean="0"/>
              <a:t>Easy </a:t>
            </a:r>
            <a:r>
              <a:rPr lang="en-US" sz="2200" cap="none" dirty="0"/>
              <a:t>to generate and can penetrate through </a:t>
            </a:r>
            <a:r>
              <a:rPr lang="en-US" sz="2200" cap="none" dirty="0" smtClean="0"/>
              <a:t>buildings.</a:t>
            </a:r>
          </a:p>
          <a:p>
            <a:r>
              <a:rPr lang="en-US" sz="2200" cap="none" dirty="0" smtClean="0"/>
              <a:t>It </a:t>
            </a:r>
            <a:r>
              <a:rPr lang="en-US" sz="2200" cap="none" dirty="0"/>
              <a:t>is a line of sight transmission i.e. the sending and receiving antennas need to be properly aligned with each other</a:t>
            </a:r>
            <a:r>
              <a:rPr lang="en-US" sz="2200" cap="none" dirty="0" smtClean="0"/>
              <a:t>.</a:t>
            </a:r>
          </a:p>
          <a:p>
            <a:r>
              <a:rPr lang="en-US" sz="2200" cap="none" dirty="0"/>
              <a:t>distance covered by the signal is directly proportional to the height of the antenna</a:t>
            </a:r>
            <a:endParaRPr lang="en-US" sz="2200" cap="none" dirty="0" smtClean="0"/>
          </a:p>
        </p:txBody>
      </p:sp>
    </p:spTree>
    <p:extLst>
      <p:ext uri="{BB962C8B-B14F-4D97-AF65-F5344CB8AC3E}">
        <p14:creationId xmlns:p14="http://schemas.microsoft.com/office/powerpoint/2010/main" val="2998032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015371" y="711200"/>
            <a:ext cx="11016972" cy="393337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200" b="1" cap="none" dirty="0" smtClean="0"/>
              <a:t>Infrared:</a:t>
            </a:r>
          </a:p>
          <a:p>
            <a:r>
              <a:rPr lang="en-US" sz="2200" cap="none" dirty="0"/>
              <a:t>Infrared waves, with frequencies from 300 GHz to 400 THz.</a:t>
            </a:r>
            <a:endParaRPr lang="en-US" sz="2200" cap="none" dirty="0" smtClean="0"/>
          </a:p>
          <a:p>
            <a:r>
              <a:rPr lang="en-US" sz="2200" cap="none" dirty="0" smtClean="0"/>
              <a:t>Can </a:t>
            </a:r>
            <a:r>
              <a:rPr lang="en-US" sz="2200" cap="none" dirty="0"/>
              <a:t>be used for short-range communication</a:t>
            </a:r>
            <a:r>
              <a:rPr lang="en-US" sz="2200" cap="none" dirty="0" smtClean="0"/>
              <a:t>.</a:t>
            </a:r>
          </a:p>
          <a:p>
            <a:r>
              <a:rPr lang="en-US" sz="2200" cap="none" dirty="0" smtClean="0"/>
              <a:t>Easy </a:t>
            </a:r>
            <a:r>
              <a:rPr lang="en-US" sz="2200" cap="none" dirty="0"/>
              <a:t>to generate and can penetrate through buildings.</a:t>
            </a:r>
          </a:p>
          <a:p>
            <a:r>
              <a:rPr lang="en-US" sz="2200" cap="none" dirty="0" smtClean="0"/>
              <a:t>Having </a:t>
            </a:r>
            <a:r>
              <a:rPr lang="en-US" sz="2200" cap="none" dirty="0"/>
              <a:t>high frequencies, cannot penetrate </a:t>
            </a:r>
            <a:r>
              <a:rPr lang="en-US" sz="2200" cap="none" dirty="0" smtClean="0"/>
              <a:t>obstacles.</a:t>
            </a:r>
          </a:p>
          <a:p>
            <a:r>
              <a:rPr lang="en-US" sz="2200" cap="none" dirty="0"/>
              <a:t>distance covered by the signal is directly proportional to the height of the antenna</a:t>
            </a:r>
            <a:endParaRPr lang="en-US" sz="2200" cap="none" dirty="0" smtClean="0"/>
          </a:p>
        </p:txBody>
      </p:sp>
    </p:spTree>
    <p:extLst>
      <p:ext uri="{BB962C8B-B14F-4D97-AF65-F5344CB8AC3E}">
        <p14:creationId xmlns:p14="http://schemas.microsoft.com/office/powerpoint/2010/main" val="1042206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406400"/>
            <a:ext cx="10363825" cy="629711"/>
          </a:xfrm>
        </p:spPr>
        <p:txBody>
          <a:bodyPr/>
          <a:lstStyle/>
          <a:p>
            <a:r>
              <a:rPr lang="en-US" cap="none" dirty="0" smtClean="0"/>
              <a:t>Topics To Be Covered</a:t>
            </a:r>
            <a:endParaRPr lang="en-US" cap="none" dirty="0"/>
          </a:p>
        </p:txBody>
      </p:sp>
      <p:sp>
        <p:nvSpPr>
          <p:cNvPr id="3" name="Content Placeholder 2"/>
          <p:cNvSpPr>
            <a:spLocks noGrp="1"/>
          </p:cNvSpPr>
          <p:nvPr>
            <p:ph sz="quarter" idx="13"/>
          </p:nvPr>
        </p:nvSpPr>
        <p:spPr>
          <a:xfrm>
            <a:off x="913773" y="1036111"/>
            <a:ext cx="10363826" cy="4261603"/>
          </a:xfrm>
        </p:spPr>
        <p:txBody>
          <a:bodyPr>
            <a:noAutofit/>
          </a:bodyPr>
          <a:lstStyle/>
          <a:p>
            <a:r>
              <a:rPr lang="en-US" sz="3600" cap="none" dirty="0" smtClean="0"/>
              <a:t>Network Devices</a:t>
            </a:r>
          </a:p>
          <a:p>
            <a:r>
              <a:rPr lang="en-US" sz="3600" cap="none" dirty="0" smtClean="0"/>
              <a:t>Different Types of Transmission Medias</a:t>
            </a:r>
          </a:p>
          <a:p>
            <a:r>
              <a:rPr lang="en-US" sz="3600" cap="none" dirty="0" smtClean="0"/>
              <a:t>Ethernet Cable Standards</a:t>
            </a:r>
          </a:p>
          <a:p>
            <a:r>
              <a:rPr lang="en-US" sz="3600" cap="none" dirty="0" smtClean="0"/>
              <a:t>Circuit, Message and Packet switching</a:t>
            </a:r>
          </a:p>
          <a:p>
            <a:r>
              <a:rPr lang="en-US" sz="3600" cap="none" dirty="0" smtClean="0"/>
              <a:t>ISDN</a:t>
            </a:r>
            <a:endParaRPr lang="en-US" sz="3600" cap="none" dirty="0"/>
          </a:p>
        </p:txBody>
      </p:sp>
    </p:spTree>
    <p:extLst>
      <p:ext uri="{BB962C8B-B14F-4D97-AF65-F5344CB8AC3E}">
        <p14:creationId xmlns:p14="http://schemas.microsoft.com/office/powerpoint/2010/main" val="1496063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406400"/>
            <a:ext cx="10363825" cy="629711"/>
          </a:xfrm>
        </p:spPr>
        <p:txBody>
          <a:bodyPr/>
          <a:lstStyle/>
          <a:p>
            <a:r>
              <a:rPr lang="en-US" cap="none" dirty="0" smtClean="0"/>
              <a:t>Topics To Be Covered</a:t>
            </a:r>
            <a:endParaRPr lang="en-US" cap="none" dirty="0"/>
          </a:p>
        </p:txBody>
      </p:sp>
      <p:sp>
        <p:nvSpPr>
          <p:cNvPr id="3" name="Content Placeholder 2"/>
          <p:cNvSpPr>
            <a:spLocks noGrp="1"/>
          </p:cNvSpPr>
          <p:nvPr>
            <p:ph sz="quarter" idx="13"/>
          </p:nvPr>
        </p:nvSpPr>
        <p:spPr>
          <a:xfrm>
            <a:off x="913773" y="1036111"/>
            <a:ext cx="10363826" cy="4261603"/>
          </a:xfrm>
        </p:spPr>
        <p:txBody>
          <a:bodyPr>
            <a:noAutofit/>
          </a:bodyPr>
          <a:lstStyle/>
          <a:p>
            <a:r>
              <a:rPr lang="en-US" sz="3600" cap="none" dirty="0" smtClean="0">
                <a:solidFill>
                  <a:srgbClr val="FF0000"/>
                </a:solidFill>
              </a:rPr>
              <a:t>Ethernet Cable Standards</a:t>
            </a:r>
          </a:p>
          <a:p>
            <a:pPr marL="0" indent="0">
              <a:buNone/>
            </a:pPr>
            <a:r>
              <a:rPr lang="en-US" sz="3600" cap="none" dirty="0">
                <a:solidFill>
                  <a:srgbClr val="FF0000"/>
                </a:solidFill>
              </a:rPr>
              <a:t>	</a:t>
            </a:r>
            <a:r>
              <a:rPr lang="en-US" sz="3600" cap="none" dirty="0" err="1" smtClean="0">
                <a:solidFill>
                  <a:srgbClr val="FF0000"/>
                </a:solidFill>
              </a:rPr>
              <a:t>i</a:t>
            </a:r>
            <a:r>
              <a:rPr lang="en-US" sz="3600" cap="none" dirty="0" smtClean="0">
                <a:solidFill>
                  <a:srgbClr val="FF0000"/>
                </a:solidFill>
              </a:rPr>
              <a:t>. UTP</a:t>
            </a:r>
          </a:p>
          <a:p>
            <a:pPr marL="0" indent="0">
              <a:buNone/>
            </a:pPr>
            <a:r>
              <a:rPr lang="en-US" sz="3600" cap="none" dirty="0">
                <a:solidFill>
                  <a:srgbClr val="FF0000"/>
                </a:solidFill>
              </a:rPr>
              <a:t>	</a:t>
            </a:r>
            <a:r>
              <a:rPr lang="en-US" sz="3600" cap="none" dirty="0" smtClean="0">
                <a:solidFill>
                  <a:srgbClr val="FF0000"/>
                </a:solidFill>
              </a:rPr>
              <a:t>ii. Fiber Cable Standards</a:t>
            </a:r>
          </a:p>
        </p:txBody>
      </p:sp>
    </p:spTree>
    <p:extLst>
      <p:ext uri="{BB962C8B-B14F-4D97-AF65-F5344CB8AC3E}">
        <p14:creationId xmlns:p14="http://schemas.microsoft.com/office/powerpoint/2010/main" val="683947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UTP Standard</a:t>
            </a:r>
            <a:endParaRPr lang="en-US" b="1" u="sng" cap="none" dirty="0"/>
          </a:p>
        </p:txBody>
      </p:sp>
      <p:pic>
        <p:nvPicPr>
          <p:cNvPr id="6" name="Picture 5"/>
          <p:cNvPicPr>
            <a:picLocks noChangeAspect="1"/>
          </p:cNvPicPr>
          <p:nvPr/>
        </p:nvPicPr>
        <p:blipFill>
          <a:blip r:embed="rId2"/>
          <a:stretch>
            <a:fillRect/>
          </a:stretch>
        </p:blipFill>
        <p:spPr>
          <a:xfrm>
            <a:off x="1515858" y="885371"/>
            <a:ext cx="9761739" cy="5012461"/>
          </a:xfrm>
          <a:prstGeom prst="rect">
            <a:avLst/>
          </a:prstGeom>
        </p:spPr>
      </p:pic>
    </p:spTree>
    <p:extLst>
      <p:ext uri="{BB962C8B-B14F-4D97-AF65-F5344CB8AC3E}">
        <p14:creationId xmlns:p14="http://schemas.microsoft.com/office/powerpoint/2010/main" val="1063472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Fiber Optics Standard</a:t>
            </a:r>
            <a:endParaRPr lang="en-US" b="1" u="sng" cap="none" dirty="0"/>
          </a:p>
        </p:txBody>
      </p:sp>
      <p:sp>
        <p:nvSpPr>
          <p:cNvPr id="4" name="Content Placeholder 2"/>
          <p:cNvSpPr txBox="1">
            <a:spLocks/>
          </p:cNvSpPr>
          <p:nvPr/>
        </p:nvSpPr>
        <p:spPr>
          <a:xfrm>
            <a:off x="1015371" y="711199"/>
            <a:ext cx="11016972" cy="525417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cap="none" dirty="0" smtClean="0"/>
              <a:t>THIEC 61300-3-35 – Fiber Optic Connector End Face Visual Inspection.</a:t>
            </a:r>
            <a:endParaRPr lang="en-US" sz="2200" b="1" cap="none" dirty="0" smtClean="0"/>
          </a:p>
          <a:p>
            <a:r>
              <a:rPr lang="en-US" sz="2200" cap="none" dirty="0" smtClean="0"/>
              <a:t>IEC </a:t>
            </a:r>
            <a:r>
              <a:rPr lang="en-US" sz="2200" cap="none" dirty="0"/>
              <a:t>60793-1 and –2  – Optical Fibers (includes several parts)</a:t>
            </a:r>
          </a:p>
          <a:p>
            <a:r>
              <a:rPr lang="en-US" sz="2200" cap="none" dirty="0"/>
              <a:t>IEC 60794-1, –2, and –3 – Optical Fiber </a:t>
            </a:r>
            <a:r>
              <a:rPr lang="en-US" sz="2200" cap="none" dirty="0" smtClean="0"/>
              <a:t>Cables</a:t>
            </a:r>
          </a:p>
          <a:p>
            <a:r>
              <a:rPr lang="en-US" sz="2200" cap="none" dirty="0"/>
              <a:t>G.651 – Characteristics of 50/125um Multimode Graded-Index Optical </a:t>
            </a:r>
            <a:r>
              <a:rPr lang="en-US" sz="2200" cap="none" dirty="0" smtClean="0"/>
              <a:t>Fiber</a:t>
            </a:r>
          </a:p>
          <a:p>
            <a:r>
              <a:rPr lang="en-US" sz="2200" cap="none" dirty="0"/>
              <a:t>G.652 – Characteristics of Single-mode Optical Fiber and </a:t>
            </a:r>
            <a:r>
              <a:rPr lang="en-US" sz="2200" cap="none" dirty="0" smtClean="0"/>
              <a:t>Cable</a:t>
            </a:r>
          </a:p>
          <a:p>
            <a:r>
              <a:rPr lang="en-US" sz="2200" cap="none" dirty="0"/>
              <a:t>G.653 – Characteristics of Single-mode Dispersion Shifted Optical Fiber and </a:t>
            </a:r>
            <a:r>
              <a:rPr lang="en-US" sz="2200" cap="none" dirty="0" smtClean="0"/>
              <a:t>Cable</a:t>
            </a:r>
          </a:p>
          <a:p>
            <a:r>
              <a:rPr lang="en-US" sz="2200" cap="none" dirty="0"/>
              <a:t>G.654 – Characteristics of Cut-off Shifted Single-mode Optical Fiber and </a:t>
            </a:r>
            <a:r>
              <a:rPr lang="en-US" sz="2200" cap="none" dirty="0" smtClean="0"/>
              <a:t>Cable</a:t>
            </a:r>
          </a:p>
          <a:p>
            <a:r>
              <a:rPr lang="en-US" sz="2200" cap="none" dirty="0"/>
              <a:t>G.655 – Characteristics of Non-zero Dispersion Shifted Single-mode Optical Fiber and </a:t>
            </a:r>
            <a:r>
              <a:rPr lang="en-US" sz="2200" cap="none" dirty="0" smtClean="0"/>
              <a:t>Cable</a:t>
            </a:r>
          </a:p>
          <a:p>
            <a:r>
              <a:rPr lang="en-US" sz="2200" cap="none" dirty="0"/>
              <a:t>G.656 – Characteristics of Non-zero Dispersion Shifted Fiber for Wideband </a:t>
            </a:r>
            <a:r>
              <a:rPr lang="en-US" sz="2200" cap="none" dirty="0" smtClean="0"/>
              <a:t>Transport</a:t>
            </a:r>
          </a:p>
          <a:p>
            <a:r>
              <a:rPr lang="en-US" sz="2200" cap="none" dirty="0"/>
              <a:t>G.657 – Characteristics of a Bending Loss Insensitive Single-mode Fiber for Access Networks</a:t>
            </a:r>
            <a:endParaRPr lang="en-US" sz="2200" cap="none" dirty="0" smtClean="0"/>
          </a:p>
        </p:txBody>
      </p:sp>
    </p:spTree>
    <p:extLst>
      <p:ext uri="{BB962C8B-B14F-4D97-AF65-F5344CB8AC3E}">
        <p14:creationId xmlns:p14="http://schemas.microsoft.com/office/powerpoint/2010/main" val="1485209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406400"/>
            <a:ext cx="10363825" cy="629711"/>
          </a:xfrm>
        </p:spPr>
        <p:txBody>
          <a:bodyPr/>
          <a:lstStyle/>
          <a:p>
            <a:r>
              <a:rPr lang="en-US" cap="none" dirty="0" smtClean="0"/>
              <a:t>Topics To Be Covered</a:t>
            </a:r>
            <a:endParaRPr lang="en-US" cap="none" dirty="0"/>
          </a:p>
        </p:txBody>
      </p:sp>
      <p:sp>
        <p:nvSpPr>
          <p:cNvPr id="3" name="Content Placeholder 2"/>
          <p:cNvSpPr>
            <a:spLocks noGrp="1"/>
          </p:cNvSpPr>
          <p:nvPr>
            <p:ph sz="quarter" idx="13"/>
          </p:nvPr>
        </p:nvSpPr>
        <p:spPr>
          <a:xfrm>
            <a:off x="913773" y="1036111"/>
            <a:ext cx="10363826" cy="4261603"/>
          </a:xfrm>
        </p:spPr>
        <p:txBody>
          <a:bodyPr>
            <a:noAutofit/>
          </a:bodyPr>
          <a:lstStyle/>
          <a:p>
            <a:r>
              <a:rPr lang="en-US" sz="3600" cap="none" dirty="0" smtClean="0">
                <a:solidFill>
                  <a:srgbClr val="FF0000"/>
                </a:solidFill>
              </a:rPr>
              <a:t>Circuit, Message and Packet Switching</a:t>
            </a:r>
          </a:p>
          <a:p>
            <a:pPr marL="0" indent="0">
              <a:buNone/>
            </a:pPr>
            <a:r>
              <a:rPr lang="en-US" sz="3600" cap="none" dirty="0">
                <a:solidFill>
                  <a:srgbClr val="FF0000"/>
                </a:solidFill>
              </a:rPr>
              <a:t>	</a:t>
            </a:r>
            <a:r>
              <a:rPr lang="en-US" sz="3600" cap="none" dirty="0" err="1" smtClean="0">
                <a:solidFill>
                  <a:srgbClr val="FF0000"/>
                </a:solidFill>
              </a:rPr>
              <a:t>i</a:t>
            </a:r>
            <a:r>
              <a:rPr lang="en-US" sz="3600" cap="none" dirty="0" smtClean="0">
                <a:solidFill>
                  <a:srgbClr val="FF0000"/>
                </a:solidFill>
              </a:rPr>
              <a:t>. Circuit Switching</a:t>
            </a:r>
          </a:p>
          <a:p>
            <a:pPr marL="0" indent="0">
              <a:buNone/>
            </a:pPr>
            <a:r>
              <a:rPr lang="en-US" sz="3600" cap="none" dirty="0">
                <a:solidFill>
                  <a:srgbClr val="FF0000"/>
                </a:solidFill>
              </a:rPr>
              <a:t>	</a:t>
            </a:r>
            <a:r>
              <a:rPr lang="en-US" sz="3600" cap="none" dirty="0" smtClean="0">
                <a:solidFill>
                  <a:srgbClr val="FF0000"/>
                </a:solidFill>
              </a:rPr>
              <a:t>ii. Packet Switching</a:t>
            </a:r>
          </a:p>
          <a:p>
            <a:pPr marL="0" indent="0">
              <a:buNone/>
            </a:pPr>
            <a:r>
              <a:rPr lang="en-US" sz="3600" cap="none" dirty="0">
                <a:solidFill>
                  <a:srgbClr val="FF0000"/>
                </a:solidFill>
              </a:rPr>
              <a:t>	</a:t>
            </a:r>
            <a:r>
              <a:rPr lang="en-US" sz="3600" cap="none" dirty="0" smtClean="0">
                <a:solidFill>
                  <a:srgbClr val="FF0000"/>
                </a:solidFill>
              </a:rPr>
              <a:t>iii. Message Switching</a:t>
            </a:r>
          </a:p>
        </p:txBody>
      </p:sp>
    </p:spTree>
    <p:extLst>
      <p:ext uri="{BB962C8B-B14F-4D97-AF65-F5344CB8AC3E}">
        <p14:creationId xmlns:p14="http://schemas.microsoft.com/office/powerpoint/2010/main" val="3610881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Switched </a:t>
            </a:r>
            <a:r>
              <a:rPr lang="en-US" b="1" u="sng" cap="none" dirty="0" smtClean="0"/>
              <a:t>Network</a:t>
            </a:r>
            <a:endParaRPr lang="en-US" b="1" u="sng" cap="none" dirty="0"/>
          </a:p>
        </p:txBody>
      </p:sp>
      <p:sp>
        <p:nvSpPr>
          <p:cNvPr id="6" name="Content Placeholder 2"/>
          <p:cNvSpPr txBox="1">
            <a:spLocks/>
          </p:cNvSpPr>
          <p:nvPr/>
        </p:nvSpPr>
        <p:spPr>
          <a:xfrm>
            <a:off x="1015371" y="711199"/>
            <a:ext cx="11016972" cy="525417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cap="none" dirty="0"/>
              <a:t>A </a:t>
            </a:r>
            <a:r>
              <a:rPr lang="en-US" sz="2200" b="1" u="sng" cap="none" dirty="0">
                <a:solidFill>
                  <a:srgbClr val="FF0000"/>
                </a:solidFill>
              </a:rPr>
              <a:t>core network, or network core</a:t>
            </a:r>
            <a:r>
              <a:rPr lang="en-US" sz="2200" cap="none" dirty="0"/>
              <a:t>, is the central part of a telecommunications network that provides various services to customers who are connected by the access network</a:t>
            </a:r>
            <a:r>
              <a:rPr lang="en-US" sz="2200" cap="none" dirty="0" smtClean="0"/>
              <a:t>.</a:t>
            </a:r>
          </a:p>
          <a:p>
            <a:r>
              <a:rPr lang="en-US" sz="2200" cap="none" dirty="0" smtClean="0"/>
              <a:t>Switching nodes are used transfer the data from source to destination when transformation is beyond the local area.</a:t>
            </a:r>
          </a:p>
          <a:p>
            <a:r>
              <a:rPr lang="en-US" sz="2200" cap="none" dirty="0" smtClean="0"/>
              <a:t>Switching nodes provide the switching facility for data to reach their destination by moving different nodes. </a:t>
            </a:r>
            <a:endParaRPr lang="en-US" sz="2200" cap="none" dirty="0"/>
          </a:p>
          <a:p>
            <a:r>
              <a:rPr lang="en-US" sz="2200" cap="none" dirty="0"/>
              <a:t>There are two fundamental approaches towards building a network core: </a:t>
            </a:r>
            <a:r>
              <a:rPr lang="en-US" sz="2200" b="1" u="sng" cap="none" dirty="0">
                <a:solidFill>
                  <a:srgbClr val="FF0000"/>
                </a:solidFill>
              </a:rPr>
              <a:t>circuit switching and packet switching. </a:t>
            </a:r>
            <a:endParaRPr lang="en-US" sz="2200" b="1" u="sng" cap="none" dirty="0" smtClean="0">
              <a:solidFill>
                <a:srgbClr val="FF0000"/>
              </a:solidFill>
            </a:endParaRPr>
          </a:p>
          <a:p>
            <a:r>
              <a:rPr lang="en-US" sz="2200" cap="none" dirty="0"/>
              <a:t>Massage switching is considered as a old technology and has been phased-out.</a:t>
            </a:r>
          </a:p>
          <a:p>
            <a:pPr marL="0" indent="0">
              <a:buNone/>
            </a:pPr>
            <a:endParaRPr lang="en-US" sz="2200" cap="none" dirty="0"/>
          </a:p>
        </p:txBody>
      </p:sp>
    </p:spTree>
    <p:extLst>
      <p:ext uri="{BB962C8B-B14F-4D97-AF65-F5344CB8AC3E}">
        <p14:creationId xmlns:p14="http://schemas.microsoft.com/office/powerpoint/2010/main" val="2079965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Circuit Switching</a:t>
            </a:r>
          </a:p>
        </p:txBody>
      </p:sp>
      <p:sp>
        <p:nvSpPr>
          <p:cNvPr id="6" name="Content Placeholder 2"/>
          <p:cNvSpPr txBox="1">
            <a:spLocks/>
          </p:cNvSpPr>
          <p:nvPr/>
        </p:nvSpPr>
        <p:spPr>
          <a:xfrm>
            <a:off x="1015371" y="711199"/>
            <a:ext cx="11016972" cy="55444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b="1" cap="none" dirty="0" smtClean="0"/>
              <a:t>Circuit switchin</a:t>
            </a:r>
            <a:r>
              <a:rPr lang="en-US" sz="2200" b="1" cap="none" dirty="0"/>
              <a:t>g </a:t>
            </a:r>
            <a:r>
              <a:rPr lang="en-US" sz="2200" cap="none" dirty="0"/>
              <a:t>is simplest method of data communication in which a dedicated physical connection or path is established between the sending and receiving device</a:t>
            </a:r>
            <a:r>
              <a:rPr lang="en-US" sz="2200" cap="none" dirty="0" smtClean="0"/>
              <a:t>.</a:t>
            </a:r>
          </a:p>
          <a:p>
            <a:r>
              <a:rPr lang="en-US" sz="2200" cap="none" dirty="0"/>
              <a:t>In circuit-switched networks, the resources needed along a path to provide for communication between the end systems are reserved for the duration of the session. </a:t>
            </a:r>
          </a:p>
          <a:p>
            <a:r>
              <a:rPr lang="en-US" sz="2200" cap="none" dirty="0" smtClean="0"/>
              <a:t>It is a connection oriented service</a:t>
            </a:r>
          </a:p>
          <a:p>
            <a:r>
              <a:rPr lang="en-US" sz="2200" cap="none" dirty="0"/>
              <a:t>Circuit-switching systems are ideal for communications that require data to be transmitted in real-time</a:t>
            </a:r>
            <a:r>
              <a:rPr lang="en-US" sz="2200" cap="none" dirty="0" smtClean="0"/>
              <a:t>.</a:t>
            </a:r>
          </a:p>
          <a:p>
            <a:r>
              <a:rPr lang="en-US" sz="2200" cap="none" dirty="0"/>
              <a:t>The main feature of such a connection is that it provides a fixed data rate channel and both subscribers must operate at this </a:t>
            </a:r>
            <a:r>
              <a:rPr lang="en-US" sz="2200" cap="none" dirty="0" smtClean="0"/>
              <a:t>rate.</a:t>
            </a:r>
          </a:p>
          <a:p>
            <a:r>
              <a:rPr lang="en-US" sz="2200" cap="none" dirty="0" smtClean="0"/>
              <a:t> </a:t>
            </a:r>
            <a:r>
              <a:rPr lang="en-US" sz="2200" cap="none" dirty="0"/>
              <a:t>It is considered inefficient compared to packet switching because channel capacity is completely dedicated for duration of connection. </a:t>
            </a:r>
            <a:endParaRPr lang="en-US" sz="2200" cap="none" dirty="0" smtClean="0"/>
          </a:p>
          <a:p>
            <a:endParaRPr lang="en-US" sz="2200" cap="none" dirty="0" smtClean="0"/>
          </a:p>
        </p:txBody>
      </p:sp>
    </p:spTree>
    <p:extLst>
      <p:ext uri="{BB962C8B-B14F-4D97-AF65-F5344CB8AC3E}">
        <p14:creationId xmlns:p14="http://schemas.microsoft.com/office/powerpoint/2010/main" val="2824928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Circuit Switching</a:t>
            </a:r>
          </a:p>
        </p:txBody>
      </p:sp>
      <p:sp>
        <p:nvSpPr>
          <p:cNvPr id="6" name="Content Placeholder 2"/>
          <p:cNvSpPr txBox="1">
            <a:spLocks/>
          </p:cNvSpPr>
          <p:nvPr/>
        </p:nvSpPr>
        <p:spPr>
          <a:xfrm>
            <a:off x="1015371" y="711199"/>
            <a:ext cx="11016972" cy="55444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cap="none" dirty="0"/>
              <a:t>If there is no data at any moment of time, channel capacity goes wasted. Moreover, setting up of connection takes time</a:t>
            </a:r>
            <a:r>
              <a:rPr lang="en-US" sz="2200" cap="none" dirty="0" smtClean="0"/>
              <a:t>.</a:t>
            </a:r>
          </a:p>
          <a:p>
            <a:r>
              <a:rPr lang="en-US" sz="2200" cap="none" dirty="0"/>
              <a:t> Circuit switching takes place at the physical layer</a:t>
            </a:r>
            <a:r>
              <a:rPr lang="en-US" sz="2200" cap="none" dirty="0" smtClean="0"/>
              <a:t>.</a:t>
            </a:r>
          </a:p>
          <a:p>
            <a:r>
              <a:rPr lang="en-US" sz="2200" cap="none" dirty="0"/>
              <a:t>In telephone systems circuit switching is used</a:t>
            </a:r>
            <a:r>
              <a:rPr lang="en-US" sz="2200" cap="none" dirty="0" smtClean="0"/>
              <a:t>.</a:t>
            </a:r>
          </a:p>
          <a:p>
            <a:pPr marL="0" indent="0">
              <a:buNone/>
            </a:pPr>
            <a:endParaRPr lang="en-US" sz="2200" cap="none" dirty="0" smtClean="0"/>
          </a:p>
        </p:txBody>
      </p:sp>
    </p:spTree>
    <p:extLst>
      <p:ext uri="{BB962C8B-B14F-4D97-AF65-F5344CB8AC3E}">
        <p14:creationId xmlns:p14="http://schemas.microsoft.com/office/powerpoint/2010/main" val="3122881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Circuit Switching</a:t>
            </a:r>
          </a:p>
        </p:txBody>
      </p:sp>
      <p:pic>
        <p:nvPicPr>
          <p:cNvPr id="3" name="Picture 2"/>
          <p:cNvPicPr>
            <a:picLocks noChangeAspect="1"/>
          </p:cNvPicPr>
          <p:nvPr/>
        </p:nvPicPr>
        <p:blipFill>
          <a:blip r:embed="rId3"/>
          <a:stretch>
            <a:fillRect/>
          </a:stretch>
        </p:blipFill>
        <p:spPr>
          <a:xfrm>
            <a:off x="1175035" y="992734"/>
            <a:ext cx="9892358" cy="5281478"/>
          </a:xfrm>
          <a:prstGeom prst="rect">
            <a:avLst/>
          </a:prstGeom>
        </p:spPr>
      </p:pic>
    </p:spTree>
    <p:extLst>
      <p:ext uri="{BB962C8B-B14F-4D97-AF65-F5344CB8AC3E}">
        <p14:creationId xmlns:p14="http://schemas.microsoft.com/office/powerpoint/2010/main" val="4088731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Circuit Switching</a:t>
            </a:r>
          </a:p>
        </p:txBody>
      </p:sp>
      <p:sp>
        <p:nvSpPr>
          <p:cNvPr id="6" name="Content Placeholder 2"/>
          <p:cNvSpPr txBox="1">
            <a:spLocks/>
          </p:cNvSpPr>
          <p:nvPr/>
        </p:nvSpPr>
        <p:spPr>
          <a:xfrm>
            <a:off x="1015371" y="711199"/>
            <a:ext cx="11016972" cy="55444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400" b="1" u="sng" cap="none" dirty="0" smtClean="0"/>
              <a:t>Advantages</a:t>
            </a:r>
          </a:p>
          <a:p>
            <a:r>
              <a:rPr lang="en-US" sz="2200" cap="none" dirty="0"/>
              <a:t>The dedicated path/circuit established between sender and receiver provides a guaranteed data </a:t>
            </a:r>
            <a:r>
              <a:rPr lang="en-US" sz="2200" cap="none" dirty="0" smtClean="0"/>
              <a:t>rate</a:t>
            </a:r>
          </a:p>
          <a:p>
            <a:r>
              <a:rPr lang="en-US" sz="2200" cap="none" dirty="0"/>
              <a:t>Once the circuit is established, data is transmitted without any delay as there is no waiting time at each </a:t>
            </a:r>
            <a:r>
              <a:rPr lang="en-US" sz="2200" cap="none" dirty="0" smtClean="0"/>
              <a:t>switch</a:t>
            </a:r>
          </a:p>
          <a:p>
            <a:r>
              <a:rPr lang="en-US" sz="2200" cap="none" dirty="0"/>
              <a:t>Since a dedicated continuous transmission path is established, the method is suitable for long continuous transmission.</a:t>
            </a:r>
            <a:endParaRPr lang="en-US" sz="2200" cap="none" dirty="0" smtClean="0"/>
          </a:p>
        </p:txBody>
      </p:sp>
    </p:spTree>
    <p:extLst>
      <p:ext uri="{BB962C8B-B14F-4D97-AF65-F5344CB8AC3E}">
        <p14:creationId xmlns:p14="http://schemas.microsoft.com/office/powerpoint/2010/main" val="1241074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Circuit Switching</a:t>
            </a:r>
          </a:p>
        </p:txBody>
      </p:sp>
      <p:sp>
        <p:nvSpPr>
          <p:cNvPr id="6" name="Content Placeholder 2"/>
          <p:cNvSpPr txBox="1">
            <a:spLocks/>
          </p:cNvSpPr>
          <p:nvPr/>
        </p:nvSpPr>
        <p:spPr>
          <a:xfrm>
            <a:off x="1015371" y="711199"/>
            <a:ext cx="11016972" cy="55444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400" b="1" u="sng" cap="none" dirty="0" smtClean="0"/>
              <a:t>Disadvantages </a:t>
            </a:r>
          </a:p>
          <a:p>
            <a:r>
              <a:rPr lang="en-US" sz="2200" cap="none" dirty="0"/>
              <a:t>As the connection is dedicated it cannot be used to transmit any other data even if the channel is free</a:t>
            </a:r>
            <a:r>
              <a:rPr lang="en-US" sz="2200" cap="none" dirty="0" smtClean="0"/>
              <a:t>.</a:t>
            </a:r>
          </a:p>
          <a:p>
            <a:r>
              <a:rPr lang="en-US" sz="2200" cap="none" dirty="0"/>
              <a:t>It is inefficient in terms of utilization of system resources. As resources are allocated for the entire duration of connection, these are not available to other connections.</a:t>
            </a:r>
            <a:endParaRPr lang="en-US" sz="2200" cap="none" dirty="0" smtClean="0"/>
          </a:p>
          <a:p>
            <a:r>
              <a:rPr lang="en-US" sz="2200" cap="none" dirty="0"/>
              <a:t>Dedicated channels require more bandwidth</a:t>
            </a:r>
            <a:r>
              <a:rPr lang="en-US" sz="2200" cap="none" dirty="0" smtClean="0"/>
              <a:t>.</a:t>
            </a:r>
          </a:p>
          <a:p>
            <a:r>
              <a:rPr lang="en-US" sz="2200" cap="none" dirty="0"/>
              <a:t>Prior to actual data transfer, the time required to establish a physical link between the two stations is too long</a:t>
            </a:r>
            <a:endParaRPr lang="en-US" sz="2200" cap="none" dirty="0" smtClean="0"/>
          </a:p>
        </p:txBody>
      </p:sp>
    </p:spTree>
    <p:extLst>
      <p:ext uri="{BB962C8B-B14F-4D97-AF65-F5344CB8AC3E}">
        <p14:creationId xmlns:p14="http://schemas.microsoft.com/office/powerpoint/2010/main" val="1849005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406400"/>
            <a:ext cx="10363825" cy="629711"/>
          </a:xfrm>
        </p:spPr>
        <p:txBody>
          <a:bodyPr/>
          <a:lstStyle/>
          <a:p>
            <a:r>
              <a:rPr lang="en-US" cap="none" dirty="0" smtClean="0"/>
              <a:t>Topics To Be Covered</a:t>
            </a:r>
            <a:endParaRPr lang="en-US" cap="none" dirty="0"/>
          </a:p>
        </p:txBody>
      </p:sp>
      <p:sp>
        <p:nvSpPr>
          <p:cNvPr id="3" name="Content Placeholder 2"/>
          <p:cNvSpPr>
            <a:spLocks noGrp="1"/>
          </p:cNvSpPr>
          <p:nvPr>
            <p:ph sz="quarter" idx="13"/>
          </p:nvPr>
        </p:nvSpPr>
        <p:spPr>
          <a:xfrm>
            <a:off x="913773" y="1036111"/>
            <a:ext cx="10363826" cy="4682518"/>
          </a:xfrm>
        </p:spPr>
        <p:txBody>
          <a:bodyPr>
            <a:noAutofit/>
          </a:bodyPr>
          <a:lstStyle/>
          <a:p>
            <a:r>
              <a:rPr lang="en-US" sz="3600" cap="none" dirty="0" smtClean="0">
                <a:solidFill>
                  <a:srgbClr val="FF0000"/>
                </a:solidFill>
              </a:rPr>
              <a:t>Network Devices</a:t>
            </a:r>
          </a:p>
          <a:p>
            <a:pPr marL="0" indent="0">
              <a:buNone/>
            </a:pPr>
            <a:r>
              <a:rPr lang="en-US" sz="3600" cap="none" dirty="0">
                <a:solidFill>
                  <a:srgbClr val="FF0000"/>
                </a:solidFill>
              </a:rPr>
              <a:t>	</a:t>
            </a:r>
            <a:r>
              <a:rPr lang="en-US" sz="3600" cap="none" dirty="0" err="1" smtClean="0">
                <a:solidFill>
                  <a:srgbClr val="FF0000"/>
                </a:solidFill>
              </a:rPr>
              <a:t>i</a:t>
            </a:r>
            <a:r>
              <a:rPr lang="en-US" sz="3600" cap="none" dirty="0" smtClean="0">
                <a:solidFill>
                  <a:srgbClr val="FF0000"/>
                </a:solidFill>
              </a:rPr>
              <a:t>. Router</a:t>
            </a:r>
          </a:p>
          <a:p>
            <a:pPr marL="0" indent="0">
              <a:buNone/>
            </a:pPr>
            <a:r>
              <a:rPr lang="en-US" sz="3600" cap="none" dirty="0">
                <a:solidFill>
                  <a:srgbClr val="FF0000"/>
                </a:solidFill>
              </a:rPr>
              <a:t>	</a:t>
            </a:r>
            <a:r>
              <a:rPr lang="en-US" sz="3600" cap="none" dirty="0" smtClean="0">
                <a:solidFill>
                  <a:srgbClr val="FF0000"/>
                </a:solidFill>
              </a:rPr>
              <a:t>ii. Switch</a:t>
            </a:r>
          </a:p>
          <a:p>
            <a:pPr marL="0" indent="0">
              <a:buNone/>
            </a:pPr>
            <a:r>
              <a:rPr lang="en-US" sz="3600" cap="none" dirty="0">
                <a:solidFill>
                  <a:srgbClr val="FF0000"/>
                </a:solidFill>
              </a:rPr>
              <a:t>	</a:t>
            </a:r>
            <a:r>
              <a:rPr lang="en-US" sz="3600" cap="none" dirty="0" smtClean="0">
                <a:solidFill>
                  <a:srgbClr val="FF0000"/>
                </a:solidFill>
              </a:rPr>
              <a:t>iii. Hub</a:t>
            </a:r>
          </a:p>
          <a:p>
            <a:pPr marL="0" indent="0">
              <a:buNone/>
            </a:pPr>
            <a:r>
              <a:rPr lang="en-US" sz="3600" cap="none" dirty="0">
                <a:solidFill>
                  <a:srgbClr val="FF0000"/>
                </a:solidFill>
              </a:rPr>
              <a:t>	</a:t>
            </a:r>
            <a:r>
              <a:rPr lang="en-US" sz="3600" cap="none" dirty="0" smtClean="0">
                <a:solidFill>
                  <a:srgbClr val="FF0000"/>
                </a:solidFill>
              </a:rPr>
              <a:t>iv. </a:t>
            </a:r>
            <a:r>
              <a:rPr lang="en-US" sz="3600" cap="none" dirty="0">
                <a:solidFill>
                  <a:srgbClr val="FF0000"/>
                </a:solidFill>
              </a:rPr>
              <a:t>Repeater</a:t>
            </a:r>
          </a:p>
          <a:p>
            <a:pPr marL="0" indent="0">
              <a:buNone/>
            </a:pPr>
            <a:r>
              <a:rPr lang="en-US" sz="3600" cap="none" dirty="0">
                <a:solidFill>
                  <a:srgbClr val="FF0000"/>
                </a:solidFill>
              </a:rPr>
              <a:t>	</a:t>
            </a:r>
            <a:r>
              <a:rPr lang="en-US" sz="3600" cap="none" dirty="0" smtClean="0">
                <a:solidFill>
                  <a:srgbClr val="FF0000"/>
                </a:solidFill>
              </a:rPr>
              <a:t>v. </a:t>
            </a:r>
            <a:r>
              <a:rPr lang="en-US" sz="3600" cap="none" dirty="0">
                <a:solidFill>
                  <a:srgbClr val="FF0000"/>
                </a:solidFill>
              </a:rPr>
              <a:t>Bridge</a:t>
            </a:r>
          </a:p>
          <a:p>
            <a:pPr marL="0" indent="0">
              <a:buNone/>
            </a:pPr>
            <a:endParaRPr lang="en-US" sz="3600" cap="none" dirty="0" smtClean="0">
              <a:solidFill>
                <a:srgbClr val="FF0000"/>
              </a:solidFill>
            </a:endParaRPr>
          </a:p>
        </p:txBody>
      </p:sp>
    </p:spTree>
    <p:extLst>
      <p:ext uri="{BB962C8B-B14F-4D97-AF65-F5344CB8AC3E}">
        <p14:creationId xmlns:p14="http://schemas.microsoft.com/office/powerpoint/2010/main" val="1080284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Packet Switching</a:t>
            </a:r>
            <a:endParaRPr lang="en-US" b="1" u="sng" cap="none" dirty="0"/>
          </a:p>
        </p:txBody>
      </p:sp>
      <p:sp>
        <p:nvSpPr>
          <p:cNvPr id="6" name="Content Placeholder 2"/>
          <p:cNvSpPr txBox="1">
            <a:spLocks/>
          </p:cNvSpPr>
          <p:nvPr/>
        </p:nvSpPr>
        <p:spPr>
          <a:xfrm>
            <a:off x="1015371" y="711198"/>
            <a:ext cx="11016972" cy="593114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b="1" cap="none" dirty="0"/>
              <a:t>Packet switching </a:t>
            </a:r>
            <a:r>
              <a:rPr lang="en-US" sz="2200" cap="none" dirty="0"/>
              <a:t>is a digital network transmission process in which data is broken into suitably-sized pieces or blocks for fast and efficient transfer via different network devices</a:t>
            </a:r>
            <a:r>
              <a:rPr lang="en-US" sz="2200" cap="none" dirty="0" smtClean="0"/>
              <a:t>.</a:t>
            </a:r>
          </a:p>
          <a:p>
            <a:r>
              <a:rPr lang="en-US" sz="2200" cap="none" dirty="0"/>
              <a:t>In </a:t>
            </a:r>
            <a:r>
              <a:rPr lang="en-US" sz="2200" cap="none" dirty="0" smtClean="0"/>
              <a:t>Packet-Switched </a:t>
            </a:r>
            <a:r>
              <a:rPr lang="en-US" sz="2200" cap="none" dirty="0"/>
              <a:t>networks, these resources are not reserved; a session's messages use the resource on demand, and as a consequence, may have to wait  for access to a communication link.  </a:t>
            </a:r>
            <a:endParaRPr lang="en-US" sz="2200" cap="none" dirty="0" smtClean="0"/>
          </a:p>
          <a:p>
            <a:r>
              <a:rPr lang="en-US" sz="2200" cap="none" dirty="0" smtClean="0"/>
              <a:t>Here </a:t>
            </a:r>
            <a:r>
              <a:rPr lang="en-US" sz="2200" cap="none" dirty="0"/>
              <a:t>data is divided in </a:t>
            </a:r>
            <a:r>
              <a:rPr lang="en-US" sz="2200" cap="none" dirty="0" smtClean="0"/>
              <a:t>packets and each </a:t>
            </a:r>
            <a:r>
              <a:rPr lang="en-US" sz="2200" cap="none" dirty="0"/>
              <a:t>packet is given a header containing information of the </a:t>
            </a:r>
            <a:r>
              <a:rPr lang="en-US" sz="2200" cap="none" dirty="0" smtClean="0"/>
              <a:t>destination</a:t>
            </a:r>
          </a:p>
          <a:p>
            <a:r>
              <a:rPr lang="en-US" sz="2200" cap="none" dirty="0" smtClean="0"/>
              <a:t>Using the destination information,  packets are forwarded to receiver through the network</a:t>
            </a:r>
          </a:p>
          <a:p>
            <a:r>
              <a:rPr lang="en-US" sz="2200" cap="none" dirty="0" smtClean="0"/>
              <a:t>At destination, packets are reassembled to get the data.</a:t>
            </a:r>
          </a:p>
          <a:p>
            <a:r>
              <a:rPr lang="en-US" sz="2200" cap="none" dirty="0" smtClean="0"/>
              <a:t>Packet </a:t>
            </a:r>
            <a:r>
              <a:rPr lang="en-US" sz="2200" cap="none" dirty="0"/>
              <a:t>switched networks allow any host to send data to any other host without reserving the </a:t>
            </a:r>
            <a:r>
              <a:rPr lang="en-US" sz="2200" cap="none" dirty="0" smtClean="0"/>
              <a:t>circuit</a:t>
            </a:r>
          </a:p>
          <a:p>
            <a:r>
              <a:rPr lang="en-US" sz="2200" cap="none" dirty="0"/>
              <a:t>Multiple paths between a pair of sender and receiver may exist in a packet switched network.</a:t>
            </a:r>
          </a:p>
          <a:p>
            <a:endParaRPr lang="en-US" sz="2200" cap="none" dirty="0" smtClean="0"/>
          </a:p>
        </p:txBody>
      </p:sp>
    </p:spTree>
    <p:extLst>
      <p:ext uri="{BB962C8B-B14F-4D97-AF65-F5344CB8AC3E}">
        <p14:creationId xmlns:p14="http://schemas.microsoft.com/office/powerpoint/2010/main" val="589035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Packet Switching</a:t>
            </a:r>
            <a:endParaRPr lang="en-US" b="1" u="sng" cap="none" dirty="0"/>
          </a:p>
        </p:txBody>
      </p:sp>
      <p:sp>
        <p:nvSpPr>
          <p:cNvPr id="6" name="Content Placeholder 2"/>
          <p:cNvSpPr txBox="1">
            <a:spLocks/>
          </p:cNvSpPr>
          <p:nvPr/>
        </p:nvSpPr>
        <p:spPr>
          <a:xfrm>
            <a:off x="1015371" y="711198"/>
            <a:ext cx="11016972" cy="593114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cap="none" dirty="0"/>
              <a:t>The route of a packet is decided by network layer protocols. </a:t>
            </a:r>
            <a:endParaRPr lang="en-US" sz="2200" cap="none" dirty="0" smtClean="0"/>
          </a:p>
          <a:p>
            <a:r>
              <a:rPr lang="en-US" sz="2200" cap="none" dirty="0" smtClean="0"/>
              <a:t>There are two common packet switching method</a:t>
            </a:r>
          </a:p>
          <a:p>
            <a:pPr marL="0" indent="0">
              <a:buNone/>
            </a:pPr>
            <a:r>
              <a:rPr lang="en-US" sz="2200" b="1" u="sng" cap="none" dirty="0" smtClean="0"/>
              <a:t>Datagram Packet Switching:</a:t>
            </a:r>
          </a:p>
          <a:p>
            <a:pPr>
              <a:buFont typeface="Wingdings" panose="05000000000000000000" pitchFamily="2" charset="2"/>
              <a:buChar char="Ø"/>
            </a:pPr>
            <a:r>
              <a:rPr lang="en-US" sz="2200" cap="none" dirty="0" smtClean="0"/>
              <a:t> Every </a:t>
            </a:r>
            <a:r>
              <a:rPr lang="en-US" sz="2200" cap="none" dirty="0"/>
              <a:t>packet contain full packet of source and destination. </a:t>
            </a:r>
          </a:p>
          <a:p>
            <a:pPr>
              <a:buFont typeface="Wingdings" panose="05000000000000000000" pitchFamily="2" charset="2"/>
              <a:buChar char="Ø"/>
            </a:pPr>
            <a:r>
              <a:rPr lang="en-US" sz="2200" cap="none" dirty="0" smtClean="0"/>
              <a:t> Each </a:t>
            </a:r>
            <a:r>
              <a:rPr lang="en-US" sz="2200" cap="none" dirty="0"/>
              <a:t>packet is forwarded independently based on the destination address</a:t>
            </a:r>
            <a:r>
              <a:rPr lang="en-US" sz="2200" cap="none" dirty="0" smtClean="0"/>
              <a:t>.</a:t>
            </a:r>
          </a:p>
          <a:p>
            <a:pPr>
              <a:buFont typeface="Wingdings" panose="05000000000000000000" pitchFamily="2" charset="2"/>
              <a:buChar char="Ø"/>
            </a:pPr>
            <a:r>
              <a:rPr lang="en-US" sz="2200" cap="none" dirty="0"/>
              <a:t> Routing decisions are made dynamically, so each packet may follow a different route and thus the packages may arrive out of order</a:t>
            </a:r>
            <a:r>
              <a:rPr lang="en-US" sz="2200" cap="none" dirty="0" smtClean="0"/>
              <a:t>.</a:t>
            </a:r>
          </a:p>
          <a:p>
            <a:pPr>
              <a:buFont typeface="Wingdings" panose="05000000000000000000" pitchFamily="2" charset="2"/>
              <a:buChar char="Ø"/>
            </a:pPr>
            <a:r>
              <a:rPr lang="en-US" sz="2200" cap="none" dirty="0" smtClean="0"/>
              <a:t> The </a:t>
            </a:r>
            <a:r>
              <a:rPr lang="en-US" sz="2200" cap="none" dirty="0"/>
              <a:t>datagram networks are also referred as connectionless networks</a:t>
            </a:r>
            <a:r>
              <a:rPr lang="en-US" sz="2200" cap="none" dirty="0" smtClean="0"/>
              <a:t>.</a:t>
            </a:r>
          </a:p>
          <a:p>
            <a:pPr>
              <a:buFont typeface="Wingdings" panose="05000000000000000000" pitchFamily="2" charset="2"/>
              <a:buChar char="Ø"/>
            </a:pPr>
            <a:r>
              <a:rPr lang="en-US" sz="2200" cap="none" dirty="0" smtClean="0"/>
              <a:t> Internet </a:t>
            </a:r>
            <a:r>
              <a:rPr lang="en-US" sz="2200" cap="none" dirty="0"/>
              <a:t>use datagram approach at the network layer</a:t>
            </a:r>
            <a:endParaRPr lang="en-US" sz="2200" cap="none" dirty="0" smtClean="0"/>
          </a:p>
          <a:p>
            <a:endParaRPr lang="en-US" sz="2200" cap="none" dirty="0" smtClean="0"/>
          </a:p>
        </p:txBody>
      </p:sp>
    </p:spTree>
    <p:extLst>
      <p:ext uri="{BB962C8B-B14F-4D97-AF65-F5344CB8AC3E}">
        <p14:creationId xmlns:p14="http://schemas.microsoft.com/office/powerpoint/2010/main" val="4173203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Packet Switching</a:t>
            </a:r>
            <a:endParaRPr lang="en-US" b="1" u="sng" cap="none" dirty="0"/>
          </a:p>
        </p:txBody>
      </p:sp>
      <p:sp>
        <p:nvSpPr>
          <p:cNvPr id="6" name="Content Placeholder 2"/>
          <p:cNvSpPr txBox="1">
            <a:spLocks/>
          </p:cNvSpPr>
          <p:nvPr/>
        </p:nvSpPr>
        <p:spPr>
          <a:xfrm>
            <a:off x="1015371" y="711199"/>
            <a:ext cx="11016972" cy="44474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200" b="1" u="sng" cap="none" dirty="0" smtClean="0"/>
              <a:t>Datagram Packet Switching:</a:t>
            </a:r>
          </a:p>
          <a:p>
            <a:pPr marL="0" indent="0">
              <a:buNone/>
            </a:pPr>
            <a:endParaRPr lang="en-US" sz="2200" cap="none" dirty="0" smtClean="0"/>
          </a:p>
        </p:txBody>
      </p:sp>
      <p:pic>
        <p:nvPicPr>
          <p:cNvPr id="3" name="Picture 2"/>
          <p:cNvPicPr>
            <a:picLocks noChangeAspect="1"/>
          </p:cNvPicPr>
          <p:nvPr/>
        </p:nvPicPr>
        <p:blipFill>
          <a:blip r:embed="rId3"/>
          <a:stretch>
            <a:fillRect/>
          </a:stretch>
        </p:blipFill>
        <p:spPr>
          <a:xfrm>
            <a:off x="913772" y="1155941"/>
            <a:ext cx="10576613" cy="5382882"/>
          </a:xfrm>
          <a:prstGeom prst="rect">
            <a:avLst/>
          </a:prstGeom>
        </p:spPr>
      </p:pic>
    </p:spTree>
    <p:extLst>
      <p:ext uri="{BB962C8B-B14F-4D97-AF65-F5344CB8AC3E}">
        <p14:creationId xmlns:p14="http://schemas.microsoft.com/office/powerpoint/2010/main" val="19244780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Packet Switching</a:t>
            </a:r>
            <a:endParaRPr lang="en-US" b="1" u="sng" cap="none" dirty="0"/>
          </a:p>
        </p:txBody>
      </p:sp>
      <p:sp>
        <p:nvSpPr>
          <p:cNvPr id="6" name="Content Placeholder 2"/>
          <p:cNvSpPr txBox="1">
            <a:spLocks/>
          </p:cNvSpPr>
          <p:nvPr/>
        </p:nvSpPr>
        <p:spPr>
          <a:xfrm>
            <a:off x="1015371" y="711199"/>
            <a:ext cx="11016972" cy="41656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200" b="1" u="sng" cap="none" dirty="0" smtClean="0"/>
              <a:t>Virtual Circuit Packet Switching: </a:t>
            </a:r>
          </a:p>
          <a:p>
            <a:pPr>
              <a:buFont typeface="Wingdings" panose="05000000000000000000" pitchFamily="2" charset="2"/>
              <a:buChar char="Ø"/>
            </a:pPr>
            <a:r>
              <a:rPr lang="en-US" sz="2200" cap="none" dirty="0"/>
              <a:t> A route is set up prior to packets being </a:t>
            </a:r>
            <a:r>
              <a:rPr lang="en-US" sz="2200" cap="none" dirty="0" smtClean="0"/>
              <a:t>sent</a:t>
            </a:r>
            <a:r>
              <a:rPr lang="en-US" sz="2200" cap="none" dirty="0"/>
              <a:t> </a:t>
            </a:r>
            <a:r>
              <a:rPr lang="en-US" sz="2200" cap="none" dirty="0" smtClean="0"/>
              <a:t>and packet follow the same route.</a:t>
            </a:r>
          </a:p>
          <a:p>
            <a:pPr>
              <a:buFont typeface="Wingdings" panose="05000000000000000000" pitchFamily="2" charset="2"/>
              <a:buChar char="Ø"/>
            </a:pPr>
            <a:r>
              <a:rPr lang="en-US" sz="2200" cap="none" dirty="0"/>
              <a:t> Every packet contains the virtual circuit number. As in circuit switching, virtual circuit needs call setup before actual transmission can be started. </a:t>
            </a:r>
            <a:endParaRPr lang="en-US" sz="2200" cap="none" dirty="0" smtClean="0"/>
          </a:p>
          <a:p>
            <a:pPr>
              <a:buFont typeface="Wingdings" panose="05000000000000000000" pitchFamily="2" charset="2"/>
              <a:buChar char="Ø"/>
            </a:pPr>
            <a:r>
              <a:rPr lang="en-US" sz="2200" cap="none" dirty="0"/>
              <a:t> </a:t>
            </a:r>
            <a:r>
              <a:rPr lang="en-US" sz="2200" cap="none" dirty="0" smtClean="0"/>
              <a:t>Routing </a:t>
            </a:r>
            <a:r>
              <a:rPr lang="en-US" sz="2200" cap="none" dirty="0"/>
              <a:t>is based on the virtual circuit number.</a:t>
            </a:r>
          </a:p>
          <a:p>
            <a:pPr>
              <a:buFont typeface="Wingdings" panose="05000000000000000000" pitchFamily="2" charset="2"/>
              <a:buChar char="Ø"/>
            </a:pPr>
            <a:r>
              <a:rPr lang="en-US" sz="2200" cap="none" dirty="0" smtClean="0"/>
              <a:t>This </a:t>
            </a:r>
            <a:r>
              <a:rPr lang="en-US" sz="2200" cap="none" dirty="0"/>
              <a:t>makes the routing through the network very easy and the packages will be received in the correct order.</a:t>
            </a:r>
          </a:p>
          <a:p>
            <a:pPr>
              <a:buFont typeface="Wingdings" panose="05000000000000000000" pitchFamily="2" charset="2"/>
              <a:buChar char="Ø"/>
            </a:pPr>
            <a:r>
              <a:rPr lang="en-US" sz="2200" cap="none" dirty="0"/>
              <a:t> A virtual circuit network is normally implemented in the data link layer</a:t>
            </a:r>
            <a:endParaRPr lang="en-US" sz="2200" cap="none" dirty="0" smtClean="0"/>
          </a:p>
          <a:p>
            <a:endParaRPr lang="en-US" sz="2200" cap="none" dirty="0" smtClean="0"/>
          </a:p>
        </p:txBody>
      </p:sp>
    </p:spTree>
    <p:extLst>
      <p:ext uri="{BB962C8B-B14F-4D97-AF65-F5344CB8AC3E}">
        <p14:creationId xmlns:p14="http://schemas.microsoft.com/office/powerpoint/2010/main" val="23347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Packet Switching</a:t>
            </a:r>
            <a:endParaRPr lang="en-US" b="1" u="sng" cap="none" dirty="0"/>
          </a:p>
        </p:txBody>
      </p:sp>
      <p:sp>
        <p:nvSpPr>
          <p:cNvPr id="6" name="Content Placeholder 2"/>
          <p:cNvSpPr txBox="1">
            <a:spLocks/>
          </p:cNvSpPr>
          <p:nvPr/>
        </p:nvSpPr>
        <p:spPr>
          <a:xfrm>
            <a:off x="1015371" y="711199"/>
            <a:ext cx="11016972" cy="54610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200" b="1" u="sng" cap="none" dirty="0" smtClean="0"/>
              <a:t>Virtual Circuit Packet Switching: </a:t>
            </a:r>
          </a:p>
        </p:txBody>
      </p:sp>
      <p:pic>
        <p:nvPicPr>
          <p:cNvPr id="3" name="Picture 2"/>
          <p:cNvPicPr>
            <a:picLocks noChangeAspect="1"/>
          </p:cNvPicPr>
          <p:nvPr/>
        </p:nvPicPr>
        <p:blipFill>
          <a:blip r:embed="rId3"/>
          <a:stretch>
            <a:fillRect/>
          </a:stretch>
        </p:blipFill>
        <p:spPr>
          <a:xfrm>
            <a:off x="1104899" y="1257301"/>
            <a:ext cx="10001247" cy="5067300"/>
          </a:xfrm>
          <a:prstGeom prst="rect">
            <a:avLst/>
          </a:prstGeom>
        </p:spPr>
      </p:pic>
    </p:spTree>
    <p:extLst>
      <p:ext uri="{BB962C8B-B14F-4D97-AF65-F5344CB8AC3E}">
        <p14:creationId xmlns:p14="http://schemas.microsoft.com/office/powerpoint/2010/main" val="1281065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Packet </a:t>
            </a:r>
            <a:r>
              <a:rPr lang="en-US" b="1" u="sng" cap="none" dirty="0"/>
              <a:t>Switching</a:t>
            </a:r>
          </a:p>
        </p:txBody>
      </p:sp>
      <p:sp>
        <p:nvSpPr>
          <p:cNvPr id="6" name="Content Placeholder 2"/>
          <p:cNvSpPr txBox="1">
            <a:spLocks/>
          </p:cNvSpPr>
          <p:nvPr/>
        </p:nvSpPr>
        <p:spPr>
          <a:xfrm>
            <a:off x="1015371" y="711199"/>
            <a:ext cx="11016972" cy="55444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400" b="1" u="sng" cap="none" dirty="0" smtClean="0"/>
              <a:t>Advantages</a:t>
            </a:r>
          </a:p>
          <a:p>
            <a:r>
              <a:rPr lang="en-US" sz="2200" cap="none" dirty="0" smtClean="0"/>
              <a:t>Efficient Network</a:t>
            </a:r>
          </a:p>
          <a:p>
            <a:r>
              <a:rPr lang="en-US" sz="2200" cap="none" dirty="0"/>
              <a:t>Delay in delivery of packets is less, since packets are sent as soon as they are available</a:t>
            </a:r>
            <a:r>
              <a:rPr lang="en-US" sz="2200" cap="none" dirty="0" smtClean="0"/>
              <a:t>.</a:t>
            </a:r>
          </a:p>
          <a:p>
            <a:r>
              <a:rPr lang="en-US" sz="2200" cap="none" dirty="0"/>
              <a:t>Switching devices don’t require massive storage, since they don’t have to store the entire messages before forwarding them to the next node</a:t>
            </a:r>
            <a:r>
              <a:rPr lang="en-US" sz="2200" cap="none" dirty="0" smtClean="0"/>
              <a:t>.</a:t>
            </a:r>
          </a:p>
          <a:p>
            <a:r>
              <a:rPr lang="en-US" sz="2200" cap="none" dirty="0"/>
              <a:t>It allows simultaneous usage of the same channel by multiple users</a:t>
            </a:r>
            <a:r>
              <a:rPr lang="en-US" sz="2200" cap="none" dirty="0" smtClean="0"/>
              <a:t>.</a:t>
            </a:r>
          </a:p>
          <a:p>
            <a:r>
              <a:rPr lang="en-US" sz="2200" cap="none" dirty="0"/>
              <a:t>It ensures better bandwidth usage as a number of packets from multiple sources can be transferred via the same link.</a:t>
            </a:r>
            <a:endParaRPr lang="en-US" sz="2200" cap="none" dirty="0" smtClean="0"/>
          </a:p>
        </p:txBody>
      </p:sp>
    </p:spTree>
    <p:extLst>
      <p:ext uri="{BB962C8B-B14F-4D97-AF65-F5344CB8AC3E}">
        <p14:creationId xmlns:p14="http://schemas.microsoft.com/office/powerpoint/2010/main" val="4165509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Packet </a:t>
            </a:r>
            <a:r>
              <a:rPr lang="en-US" b="1" u="sng" cap="none" dirty="0"/>
              <a:t>Switching</a:t>
            </a:r>
          </a:p>
        </p:txBody>
      </p:sp>
      <p:sp>
        <p:nvSpPr>
          <p:cNvPr id="6" name="Content Placeholder 2"/>
          <p:cNvSpPr txBox="1">
            <a:spLocks/>
          </p:cNvSpPr>
          <p:nvPr/>
        </p:nvSpPr>
        <p:spPr>
          <a:xfrm>
            <a:off x="1015371" y="711199"/>
            <a:ext cx="11016972" cy="55444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400" b="1" u="sng" cap="none" dirty="0" smtClean="0"/>
              <a:t>Disadvantages</a:t>
            </a:r>
          </a:p>
          <a:p>
            <a:r>
              <a:rPr lang="it-IT" sz="2200" cap="none" dirty="0"/>
              <a:t>A significant data transmission delay </a:t>
            </a:r>
            <a:r>
              <a:rPr lang="it-IT" sz="2200" cap="none" dirty="0" smtClean="0"/>
              <a:t>occurs- T</a:t>
            </a:r>
            <a:r>
              <a:rPr lang="en-US" sz="2200" cap="none" dirty="0" smtClean="0"/>
              <a:t>hey </a:t>
            </a:r>
            <a:r>
              <a:rPr lang="en-US" sz="2200" cap="none" dirty="0"/>
              <a:t>are unsuitable for applications that cannot afford delays in communication like high quality voice calls.</a:t>
            </a:r>
            <a:endParaRPr lang="en-US" sz="2200" cap="none" dirty="0" smtClean="0"/>
          </a:p>
          <a:p>
            <a:r>
              <a:rPr lang="en-US" sz="2200" cap="none" dirty="0"/>
              <a:t>Packets may be lost on their route, so sequence numbers are required to identify missing packets.</a:t>
            </a:r>
            <a:endParaRPr lang="en-US" sz="2200" cap="none" dirty="0" smtClean="0"/>
          </a:p>
          <a:p>
            <a:r>
              <a:rPr lang="en-US" sz="2200" cap="none" dirty="0"/>
              <a:t>Switching nodes requires more processing power as the packet switching protocols are more complex.</a:t>
            </a:r>
            <a:endParaRPr lang="en-US" sz="2200" cap="none" dirty="0" smtClean="0"/>
          </a:p>
          <a:p>
            <a:r>
              <a:rPr lang="en-US" sz="2200" cap="none" dirty="0" smtClean="0"/>
              <a:t>Requires a high installation cost.</a:t>
            </a:r>
          </a:p>
        </p:txBody>
      </p:sp>
    </p:spTree>
    <p:extLst>
      <p:ext uri="{BB962C8B-B14F-4D97-AF65-F5344CB8AC3E}">
        <p14:creationId xmlns:p14="http://schemas.microsoft.com/office/powerpoint/2010/main" val="4271182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Comparison Circuit Vs Packet </a:t>
            </a:r>
            <a:r>
              <a:rPr lang="en-US" b="1" u="sng" cap="none" dirty="0"/>
              <a:t>Switching</a:t>
            </a:r>
          </a:p>
        </p:txBody>
      </p:sp>
      <p:graphicFrame>
        <p:nvGraphicFramePr>
          <p:cNvPr id="4" name="Table 3"/>
          <p:cNvGraphicFramePr>
            <a:graphicFrameLocks noGrp="1"/>
          </p:cNvGraphicFramePr>
          <p:nvPr>
            <p:extLst>
              <p:ext uri="{D42A27DB-BD31-4B8C-83A1-F6EECF244321}">
                <p14:modId xmlns:p14="http://schemas.microsoft.com/office/powerpoint/2010/main" val="3380091593"/>
              </p:ext>
            </p:extLst>
          </p:nvPr>
        </p:nvGraphicFramePr>
        <p:xfrm>
          <a:off x="1066800" y="952500"/>
          <a:ext cx="10058400" cy="5181600"/>
        </p:xfrm>
        <a:graphic>
          <a:graphicData uri="http://schemas.openxmlformats.org/drawingml/2006/table">
            <a:tbl>
              <a:tblPr/>
              <a:tblGrid>
                <a:gridCol w="2239377">
                  <a:extLst>
                    <a:ext uri="{9D8B030D-6E8A-4147-A177-3AD203B41FA5}">
                      <a16:colId xmlns:a16="http://schemas.microsoft.com/office/drawing/2014/main" val="20000"/>
                    </a:ext>
                  </a:extLst>
                </a:gridCol>
                <a:gridCol w="3458413">
                  <a:extLst>
                    <a:ext uri="{9D8B030D-6E8A-4147-A177-3AD203B41FA5}">
                      <a16:colId xmlns:a16="http://schemas.microsoft.com/office/drawing/2014/main" val="20001"/>
                    </a:ext>
                  </a:extLst>
                </a:gridCol>
                <a:gridCol w="4360610">
                  <a:extLst>
                    <a:ext uri="{9D8B030D-6E8A-4147-A177-3AD203B41FA5}">
                      <a16:colId xmlns:a16="http://schemas.microsoft.com/office/drawing/2014/main" val="20002"/>
                    </a:ext>
                  </a:extLst>
                </a:gridCol>
              </a:tblGrid>
              <a:tr h="625419">
                <a:tc>
                  <a:txBody>
                    <a:bodyPr/>
                    <a:lstStyle/>
                    <a:p>
                      <a:pPr algn="ctr" fontAlgn="ctr"/>
                      <a:r>
                        <a:rPr lang="en-US" sz="1400" b="1" i="0" u="none" strike="noStrike">
                          <a:solidFill>
                            <a:srgbClr val="222222"/>
                          </a:solidFill>
                          <a:latin typeface="Verdana"/>
                        </a:rPr>
                        <a:t>BASIS FOR COMPARISON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DF7"/>
                    </a:solidFill>
                  </a:tcPr>
                </a:tc>
                <a:tc>
                  <a:txBody>
                    <a:bodyPr/>
                    <a:lstStyle/>
                    <a:p>
                      <a:pPr algn="ctr" fontAlgn="ctr"/>
                      <a:r>
                        <a:rPr lang="en-US" sz="1400" b="1" i="0" u="none" strike="noStrike">
                          <a:solidFill>
                            <a:srgbClr val="222222"/>
                          </a:solidFill>
                          <a:latin typeface="Verdana"/>
                        </a:rPr>
                        <a:t>CIRCUIT SWITCHING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DF7"/>
                    </a:solidFill>
                  </a:tcPr>
                </a:tc>
                <a:tc>
                  <a:txBody>
                    <a:bodyPr/>
                    <a:lstStyle/>
                    <a:p>
                      <a:pPr algn="ctr" fontAlgn="ctr"/>
                      <a:r>
                        <a:rPr lang="en-US" sz="1400" b="1" i="0" u="none" strike="noStrike">
                          <a:solidFill>
                            <a:srgbClr val="222222"/>
                          </a:solidFill>
                          <a:latin typeface="Verdana"/>
                        </a:rPr>
                        <a:t>PACKET SWITCHING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274640">
                <a:tc>
                  <a:txBody>
                    <a:bodyPr/>
                    <a:lstStyle/>
                    <a:p>
                      <a:pPr algn="l" fontAlgn="t"/>
                      <a:r>
                        <a:rPr lang="en-US" sz="1400" b="1" i="0" u="none" strike="noStrike">
                          <a:solidFill>
                            <a:srgbClr val="222222"/>
                          </a:solidFill>
                          <a:latin typeface="Verdana"/>
                        </a:rPr>
                        <a:t>Orientation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400" b="1" i="0" u="none" strike="noStrike">
                          <a:solidFill>
                            <a:srgbClr val="222222"/>
                          </a:solidFill>
                          <a:latin typeface="Verdana"/>
                        </a:rPr>
                        <a:t>Connection oriented.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400" b="1" i="0" u="none" strike="noStrike">
                          <a:solidFill>
                            <a:srgbClr val="222222"/>
                          </a:solidFill>
                          <a:latin typeface="Verdana"/>
                        </a:rPr>
                        <a:t>Connectionless.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3845">
                <a:tc>
                  <a:txBody>
                    <a:bodyPr/>
                    <a:lstStyle/>
                    <a:p>
                      <a:pPr algn="l" fontAlgn="t"/>
                      <a:r>
                        <a:rPr lang="en-US" sz="1400" b="1" i="0" u="none" strike="noStrike">
                          <a:solidFill>
                            <a:srgbClr val="222222"/>
                          </a:solidFill>
                          <a:latin typeface="Verdana"/>
                        </a:rPr>
                        <a:t>Purpose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c>
                  <a:txBody>
                    <a:bodyPr/>
                    <a:lstStyle/>
                    <a:p>
                      <a:pPr algn="l" fontAlgn="t"/>
                      <a:r>
                        <a:rPr lang="en-US" sz="1400" b="1" i="0" u="none" strike="noStrike" dirty="0">
                          <a:solidFill>
                            <a:srgbClr val="222222"/>
                          </a:solidFill>
                          <a:latin typeface="Verdana"/>
                        </a:rPr>
                        <a:t>Initially designed for Voice communication.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c>
                  <a:txBody>
                    <a:bodyPr/>
                    <a:lstStyle/>
                    <a:p>
                      <a:pPr algn="l" fontAlgn="t"/>
                      <a:r>
                        <a:rPr lang="en-US" sz="1400" b="1" i="0" u="none" strike="noStrike" dirty="0">
                          <a:solidFill>
                            <a:srgbClr val="222222"/>
                          </a:solidFill>
                          <a:latin typeface="Verdana"/>
                        </a:rPr>
                        <a:t>Initially designed for Data Transmission.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937460">
                <a:tc>
                  <a:txBody>
                    <a:bodyPr/>
                    <a:lstStyle/>
                    <a:p>
                      <a:pPr algn="l" fontAlgn="t"/>
                      <a:r>
                        <a:rPr lang="en-US" sz="1400" b="1" i="0" u="none" strike="noStrike">
                          <a:solidFill>
                            <a:srgbClr val="222222"/>
                          </a:solidFill>
                          <a:latin typeface="Verdana"/>
                        </a:rPr>
                        <a:t>Flexibility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400" b="1" i="0" u="none" strike="noStrike">
                          <a:solidFill>
                            <a:srgbClr val="222222"/>
                          </a:solidFill>
                          <a:latin typeface="Verdana"/>
                        </a:rPr>
                        <a:t>Inflexible, because once a path is set all parts of a transmission follows the same path.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400" b="1" i="0" u="none" strike="noStrike">
                          <a:solidFill>
                            <a:srgbClr val="222222"/>
                          </a:solidFill>
                          <a:latin typeface="Verdana"/>
                        </a:rPr>
                        <a:t>Flexible, because a route is created for each packet to travel to the destination.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14409">
                <a:tc>
                  <a:txBody>
                    <a:bodyPr/>
                    <a:lstStyle/>
                    <a:p>
                      <a:pPr algn="l" fontAlgn="t"/>
                      <a:r>
                        <a:rPr lang="en-US" sz="1400" b="1" i="0" u="none" strike="noStrike">
                          <a:solidFill>
                            <a:srgbClr val="222222"/>
                          </a:solidFill>
                          <a:latin typeface="Verdana"/>
                        </a:rPr>
                        <a:t>Order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c>
                  <a:txBody>
                    <a:bodyPr/>
                    <a:lstStyle/>
                    <a:p>
                      <a:pPr algn="l" fontAlgn="t"/>
                      <a:r>
                        <a:rPr lang="en-US" sz="1400" b="1" i="0" u="none" strike="noStrike">
                          <a:solidFill>
                            <a:srgbClr val="222222"/>
                          </a:solidFill>
                          <a:latin typeface="Verdana"/>
                        </a:rPr>
                        <a:t>Message is received in the order, sent from the source.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c>
                  <a:txBody>
                    <a:bodyPr/>
                    <a:lstStyle/>
                    <a:p>
                      <a:pPr algn="l" fontAlgn="t"/>
                      <a:r>
                        <a:rPr lang="en-US" sz="1400" b="1" i="0" u="none" strike="noStrike">
                          <a:solidFill>
                            <a:srgbClr val="222222"/>
                          </a:solidFill>
                          <a:latin typeface="Verdana"/>
                        </a:rPr>
                        <a:t>Packets of a message are received out of order and assembled at the destination.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1270061">
                <a:tc>
                  <a:txBody>
                    <a:bodyPr/>
                    <a:lstStyle/>
                    <a:p>
                      <a:pPr algn="l" fontAlgn="t"/>
                      <a:r>
                        <a:rPr lang="en-US" sz="1400" b="1" i="0" u="none" strike="noStrike">
                          <a:solidFill>
                            <a:srgbClr val="222222"/>
                          </a:solidFill>
                          <a:latin typeface="Verdana"/>
                        </a:rPr>
                        <a:t>Technology/Approach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3F3"/>
                    </a:solidFill>
                  </a:tcPr>
                </a:tc>
                <a:tc>
                  <a:txBody>
                    <a:bodyPr/>
                    <a:lstStyle/>
                    <a:p>
                      <a:pPr algn="l" fontAlgn="t"/>
                      <a:r>
                        <a:rPr lang="en-US" sz="1400" b="1" i="0" u="none" strike="noStrike">
                          <a:solidFill>
                            <a:srgbClr val="222222"/>
                          </a:solidFill>
                          <a:latin typeface="Verdana"/>
                        </a:rPr>
                        <a:t>Circuit switching can be achieved using two technologies, either Space Division Switching or Time-Division Switching.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3F3"/>
                    </a:solidFill>
                  </a:tcPr>
                </a:tc>
                <a:tc>
                  <a:txBody>
                    <a:bodyPr/>
                    <a:lstStyle/>
                    <a:p>
                      <a:pPr algn="l" fontAlgn="t"/>
                      <a:r>
                        <a:rPr lang="en-US" sz="1400" b="1" i="0" u="none" strike="noStrike">
                          <a:solidFill>
                            <a:srgbClr val="222222"/>
                          </a:solidFill>
                          <a:latin typeface="Verdana"/>
                        </a:rPr>
                        <a:t>Packet Switching has two approaches Datagram Approach and Virtual Circuit Approach.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5"/>
                  </a:ext>
                </a:extLst>
              </a:tr>
              <a:tr h="815766">
                <a:tc>
                  <a:txBody>
                    <a:bodyPr/>
                    <a:lstStyle/>
                    <a:p>
                      <a:pPr algn="l" fontAlgn="t"/>
                      <a:r>
                        <a:rPr lang="en-US" sz="1400" b="1" i="0" u="none" strike="noStrike">
                          <a:solidFill>
                            <a:srgbClr val="222222"/>
                          </a:solidFill>
                          <a:latin typeface="Verdana"/>
                        </a:rPr>
                        <a:t>Layers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c>
                  <a:txBody>
                    <a:bodyPr/>
                    <a:lstStyle/>
                    <a:p>
                      <a:pPr algn="l" fontAlgn="t"/>
                      <a:r>
                        <a:rPr lang="en-US" sz="1400" b="1" i="0" u="none" strike="noStrike">
                          <a:solidFill>
                            <a:srgbClr val="222222"/>
                          </a:solidFill>
                          <a:latin typeface="Verdana"/>
                        </a:rPr>
                        <a:t>Circuit Switching is implemented at Physical Layer.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c>
                  <a:txBody>
                    <a:bodyPr/>
                    <a:lstStyle/>
                    <a:p>
                      <a:pPr algn="l" fontAlgn="t"/>
                      <a:r>
                        <a:rPr lang="en-US" sz="1400" b="1" i="0" u="none" strike="noStrike" dirty="0">
                          <a:solidFill>
                            <a:srgbClr val="222222"/>
                          </a:solidFill>
                          <a:latin typeface="Verdana"/>
                        </a:rPr>
                        <a:t>Packet Switching is implemented at Network Layer.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211323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Message Switching</a:t>
            </a:r>
            <a:endParaRPr lang="en-US" b="1" u="sng" cap="none" dirty="0"/>
          </a:p>
        </p:txBody>
      </p:sp>
      <p:sp>
        <p:nvSpPr>
          <p:cNvPr id="6" name="Content Placeholder 2"/>
          <p:cNvSpPr txBox="1">
            <a:spLocks/>
          </p:cNvSpPr>
          <p:nvPr/>
        </p:nvSpPr>
        <p:spPr>
          <a:xfrm>
            <a:off x="1015371" y="711198"/>
            <a:ext cx="11016972" cy="593114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b="1" cap="none" dirty="0" smtClean="0"/>
              <a:t>Message </a:t>
            </a:r>
            <a:r>
              <a:rPr lang="en-US" sz="2200" b="1" cap="none" dirty="0"/>
              <a:t>switching </a:t>
            </a:r>
            <a:r>
              <a:rPr lang="en-US" sz="2200" cap="none" dirty="0"/>
              <a:t>was a technique developed as an alternate to circuit switching, before packet switching was introduced.</a:t>
            </a:r>
            <a:endParaRPr lang="en-US" sz="2200" cap="none" dirty="0" smtClean="0"/>
          </a:p>
          <a:p>
            <a:r>
              <a:rPr lang="en-US" sz="2200" cap="none" dirty="0" smtClean="0"/>
              <a:t>End </a:t>
            </a:r>
            <a:r>
              <a:rPr lang="en-US" sz="2200" cap="none" dirty="0"/>
              <a:t>users communicate by sending and receiving messages that included the entire data to be shared  </a:t>
            </a:r>
            <a:endParaRPr lang="en-US" sz="2200" cap="none" dirty="0" smtClean="0"/>
          </a:p>
          <a:p>
            <a:r>
              <a:rPr lang="en-US" sz="2200" cap="none" dirty="0"/>
              <a:t>Messages are the smallest individual unit.</a:t>
            </a:r>
            <a:endParaRPr lang="en-US" sz="2200" cap="none" dirty="0" smtClean="0"/>
          </a:p>
          <a:p>
            <a:r>
              <a:rPr lang="en-US" sz="2200" cap="none" dirty="0"/>
              <a:t>There are a number of intermediate nodes transfer data and ensure that the message reaches its </a:t>
            </a:r>
            <a:r>
              <a:rPr lang="en-US" sz="2200" cap="none" dirty="0" smtClean="0"/>
              <a:t>destination</a:t>
            </a:r>
          </a:p>
          <a:p>
            <a:r>
              <a:rPr lang="en-US" sz="2200" cap="none" dirty="0" smtClean="0"/>
              <a:t>Provide </a:t>
            </a:r>
            <a:r>
              <a:rPr lang="en-US" sz="2200" cap="none" dirty="0"/>
              <a:t>2 distinct and important </a:t>
            </a:r>
            <a:r>
              <a:rPr lang="en-US" sz="2200" cap="none" dirty="0" smtClean="0"/>
              <a:t>characteristics</a:t>
            </a:r>
          </a:p>
        </p:txBody>
      </p:sp>
    </p:spTree>
    <p:extLst>
      <p:ext uri="{BB962C8B-B14F-4D97-AF65-F5344CB8AC3E}">
        <p14:creationId xmlns:p14="http://schemas.microsoft.com/office/powerpoint/2010/main" val="24040923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Message Switching</a:t>
            </a:r>
            <a:endParaRPr lang="en-US" b="1" u="sng" cap="none" dirty="0"/>
          </a:p>
        </p:txBody>
      </p:sp>
      <p:sp>
        <p:nvSpPr>
          <p:cNvPr id="6" name="Content Placeholder 2"/>
          <p:cNvSpPr txBox="1">
            <a:spLocks/>
          </p:cNvSpPr>
          <p:nvPr/>
        </p:nvSpPr>
        <p:spPr>
          <a:xfrm>
            <a:off x="1015371" y="711198"/>
            <a:ext cx="11016972" cy="593114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200" b="1" u="sng" cap="none" dirty="0" smtClean="0"/>
              <a:t>a. Store and Forward:</a:t>
            </a:r>
            <a:endParaRPr lang="en-US" sz="2200" b="1" u="sng" cap="none" dirty="0"/>
          </a:p>
          <a:p>
            <a:r>
              <a:rPr lang="en-US" sz="2200" cap="none" dirty="0"/>
              <a:t>The intermediate nodes have the responsibility of transferring the entire message to the next node</a:t>
            </a:r>
            <a:r>
              <a:rPr lang="en-US" sz="2200" cap="none" dirty="0" smtClean="0"/>
              <a:t>.</a:t>
            </a:r>
          </a:p>
          <a:p>
            <a:r>
              <a:rPr lang="en-US" sz="2200" cap="none" dirty="0"/>
              <a:t>each node must have storage </a:t>
            </a:r>
            <a:r>
              <a:rPr lang="en-US" sz="2200" cap="none" dirty="0" smtClean="0"/>
              <a:t>capacity</a:t>
            </a:r>
          </a:p>
          <a:p>
            <a:r>
              <a:rPr lang="en-US" sz="2200" cap="none" dirty="0"/>
              <a:t>A message will only be delivered if the next hop and the link connecting it are both available, otherwise it’ll be stored indefinitely</a:t>
            </a:r>
            <a:r>
              <a:rPr lang="en-US" sz="2200" cap="none" dirty="0" smtClean="0"/>
              <a:t>.</a:t>
            </a:r>
          </a:p>
          <a:p>
            <a:r>
              <a:rPr lang="en-US" sz="2200" cap="none" dirty="0"/>
              <a:t>A store-and-forward switch forwards a message only if sufficient resources are available and the next hop is accepting data.</a:t>
            </a:r>
            <a:endParaRPr lang="en-US" sz="2200" cap="none" dirty="0" smtClean="0"/>
          </a:p>
        </p:txBody>
      </p:sp>
    </p:spTree>
    <p:extLst>
      <p:ext uri="{BB962C8B-B14F-4D97-AF65-F5344CB8AC3E}">
        <p14:creationId xmlns:p14="http://schemas.microsoft.com/office/powerpoint/2010/main" val="1153983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406400"/>
            <a:ext cx="10363825" cy="629711"/>
          </a:xfrm>
        </p:spPr>
        <p:txBody>
          <a:bodyPr/>
          <a:lstStyle/>
          <a:p>
            <a:r>
              <a:rPr lang="en-US" b="1" u="sng" cap="none" dirty="0" smtClean="0"/>
              <a:t>Network Devices</a:t>
            </a:r>
            <a:endParaRPr lang="en-US" b="1" u="sng" cap="none" dirty="0"/>
          </a:p>
        </p:txBody>
      </p:sp>
      <p:sp>
        <p:nvSpPr>
          <p:cNvPr id="3" name="Content Placeholder 2"/>
          <p:cNvSpPr>
            <a:spLocks noGrp="1"/>
          </p:cNvSpPr>
          <p:nvPr>
            <p:ph sz="quarter" idx="13"/>
          </p:nvPr>
        </p:nvSpPr>
        <p:spPr>
          <a:xfrm>
            <a:off x="913773" y="1036111"/>
            <a:ext cx="10363826" cy="4261603"/>
          </a:xfrm>
        </p:spPr>
        <p:txBody>
          <a:bodyPr>
            <a:noAutofit/>
          </a:bodyPr>
          <a:lstStyle/>
          <a:p>
            <a:r>
              <a:rPr lang="en-US" sz="3600" cap="none" dirty="0"/>
              <a:t>Hardware that operates in a network</a:t>
            </a:r>
          </a:p>
          <a:p>
            <a:r>
              <a:rPr lang="en-US" sz="3600" cap="none" dirty="0" smtClean="0"/>
              <a:t>Components used to connect computers or other electronic device together</a:t>
            </a:r>
          </a:p>
          <a:p>
            <a:r>
              <a:rPr lang="en-US" sz="3600" cap="none" dirty="0" smtClean="0"/>
              <a:t>Also known as communicating devices</a:t>
            </a:r>
          </a:p>
          <a:p>
            <a:pPr marL="0" indent="0">
              <a:buNone/>
            </a:pPr>
            <a:endParaRPr lang="en-US" sz="3600" cap="none" dirty="0"/>
          </a:p>
        </p:txBody>
      </p:sp>
    </p:spTree>
    <p:extLst>
      <p:ext uri="{BB962C8B-B14F-4D97-AF65-F5344CB8AC3E}">
        <p14:creationId xmlns:p14="http://schemas.microsoft.com/office/powerpoint/2010/main" val="6151137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Message Switching</a:t>
            </a:r>
            <a:endParaRPr lang="en-US" b="1" u="sng" cap="none" dirty="0"/>
          </a:p>
        </p:txBody>
      </p:sp>
      <p:sp>
        <p:nvSpPr>
          <p:cNvPr id="6" name="Content Placeholder 2"/>
          <p:cNvSpPr txBox="1">
            <a:spLocks/>
          </p:cNvSpPr>
          <p:nvPr/>
        </p:nvSpPr>
        <p:spPr>
          <a:xfrm>
            <a:off x="1015371" y="711198"/>
            <a:ext cx="11016972" cy="593114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200" b="1" u="sng" cap="none" dirty="0"/>
              <a:t>b</a:t>
            </a:r>
            <a:r>
              <a:rPr lang="en-US" sz="2200" b="1" u="sng" cap="none" dirty="0" smtClean="0"/>
              <a:t>. </a:t>
            </a:r>
            <a:r>
              <a:rPr lang="en-US" sz="2200" b="1" u="sng" cap="none" dirty="0"/>
              <a:t>Message delivery:</a:t>
            </a:r>
          </a:p>
          <a:p>
            <a:r>
              <a:rPr lang="en-US" sz="2200" cap="none" dirty="0"/>
              <a:t>This implies wrapping the entire information in a single message and transferring it from the source to the destination node.</a:t>
            </a:r>
            <a:endParaRPr lang="en-US" sz="2200" cap="none" dirty="0" smtClean="0"/>
          </a:p>
          <a:p>
            <a:r>
              <a:rPr lang="en-US" sz="2200" cap="none" dirty="0"/>
              <a:t>Each message must have a header that contains the message routing information, including the source and destination..</a:t>
            </a:r>
            <a:endParaRPr lang="en-US" sz="2200" cap="none" dirty="0" smtClean="0"/>
          </a:p>
        </p:txBody>
      </p:sp>
    </p:spTree>
    <p:extLst>
      <p:ext uri="{BB962C8B-B14F-4D97-AF65-F5344CB8AC3E}">
        <p14:creationId xmlns:p14="http://schemas.microsoft.com/office/powerpoint/2010/main" val="23696839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Message </a:t>
            </a:r>
            <a:r>
              <a:rPr lang="en-US" b="1" u="sng" cap="none" dirty="0"/>
              <a:t>Switching</a:t>
            </a:r>
          </a:p>
        </p:txBody>
      </p:sp>
      <p:sp>
        <p:nvSpPr>
          <p:cNvPr id="6" name="Content Placeholder 2"/>
          <p:cNvSpPr txBox="1">
            <a:spLocks/>
          </p:cNvSpPr>
          <p:nvPr/>
        </p:nvSpPr>
        <p:spPr>
          <a:xfrm>
            <a:off x="1015371" y="711199"/>
            <a:ext cx="11016972" cy="55444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400" b="1" u="sng" cap="none" dirty="0" smtClean="0"/>
              <a:t>Advantages</a:t>
            </a:r>
          </a:p>
          <a:p>
            <a:r>
              <a:rPr lang="en-US" sz="2200" cap="none" dirty="0"/>
              <a:t>It provides efficient traffic management by assigning priorities to the messages to be switched</a:t>
            </a:r>
            <a:endParaRPr lang="en-US" sz="2200" cap="none" dirty="0" smtClean="0"/>
          </a:p>
          <a:p>
            <a:r>
              <a:rPr lang="en-US" sz="2200" cap="none" dirty="0"/>
              <a:t>No physical connection is required between the source &amp; destination as it is in circuit switching.</a:t>
            </a:r>
            <a:endParaRPr lang="en-US" sz="2200" cap="none" dirty="0" smtClean="0"/>
          </a:p>
          <a:p>
            <a:r>
              <a:rPr lang="en-US" sz="2200" cap="none" dirty="0"/>
              <a:t>It reduces the traffic congestion on network because of store &amp; forward facility. Each node can store the message until communication channel becomes available.</a:t>
            </a:r>
            <a:endParaRPr lang="en-US" sz="2200" cap="none" dirty="0" smtClean="0"/>
          </a:p>
          <a:p>
            <a:r>
              <a:rPr lang="en-US" sz="2200" cap="none" dirty="0"/>
              <a:t>Channels are used effectively and network devices share the data channels.</a:t>
            </a:r>
            <a:endParaRPr lang="en-US" sz="2200" cap="none" dirty="0" smtClean="0"/>
          </a:p>
          <a:p>
            <a:r>
              <a:rPr lang="en-US" sz="2200" cap="none" dirty="0"/>
              <a:t>It supports the message length of unlimited size.</a:t>
            </a:r>
            <a:endParaRPr lang="en-US" sz="2200" cap="none" dirty="0" smtClean="0"/>
          </a:p>
        </p:txBody>
      </p:sp>
    </p:spTree>
    <p:extLst>
      <p:ext uri="{BB962C8B-B14F-4D97-AF65-F5344CB8AC3E}">
        <p14:creationId xmlns:p14="http://schemas.microsoft.com/office/powerpoint/2010/main" val="41860352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Message </a:t>
            </a:r>
            <a:r>
              <a:rPr lang="en-US" b="1" u="sng" cap="none" dirty="0"/>
              <a:t>Switching</a:t>
            </a:r>
          </a:p>
        </p:txBody>
      </p:sp>
      <p:sp>
        <p:nvSpPr>
          <p:cNvPr id="6" name="Content Placeholder 2"/>
          <p:cNvSpPr txBox="1">
            <a:spLocks/>
          </p:cNvSpPr>
          <p:nvPr/>
        </p:nvSpPr>
        <p:spPr>
          <a:xfrm>
            <a:off x="1015371" y="711199"/>
            <a:ext cx="11016972" cy="55444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400" b="1" u="sng" cap="none" dirty="0" smtClean="0"/>
              <a:t>Disadvantages</a:t>
            </a:r>
          </a:p>
          <a:p>
            <a:r>
              <a:rPr lang="en-US" sz="2200" cap="none" dirty="0"/>
              <a:t> As message length is unlimited, each switching node must have sufficient storage to buffer message.</a:t>
            </a:r>
            <a:endParaRPr lang="en-US" sz="2200" cap="none" dirty="0" smtClean="0"/>
          </a:p>
          <a:p>
            <a:r>
              <a:rPr lang="en-US" sz="2200" cap="none" dirty="0"/>
              <a:t>Storing &amp; forwarding facility introduces delay thus making message switching unsuitable for real time applications like voice and video.</a:t>
            </a:r>
            <a:endParaRPr lang="en-US" sz="2200" cap="none" dirty="0" smtClean="0"/>
          </a:p>
          <a:p>
            <a:r>
              <a:rPr lang="en-US" sz="2200" cap="none" dirty="0"/>
              <a:t>The method is costly as store and forward devices are expensive.</a:t>
            </a:r>
            <a:endParaRPr lang="en-US" sz="2200" cap="none" dirty="0" smtClean="0"/>
          </a:p>
          <a:p>
            <a:r>
              <a:rPr lang="en-US" sz="2200" cap="none" dirty="0"/>
              <a:t>Message switching type does not establish dedicated path between the </a:t>
            </a:r>
            <a:r>
              <a:rPr lang="en-US" sz="2200" cap="none" dirty="0" smtClean="0"/>
              <a:t>devices, so are not reliable source of communication.</a:t>
            </a:r>
          </a:p>
        </p:txBody>
      </p:sp>
    </p:spTree>
    <p:extLst>
      <p:ext uri="{BB962C8B-B14F-4D97-AF65-F5344CB8AC3E}">
        <p14:creationId xmlns:p14="http://schemas.microsoft.com/office/powerpoint/2010/main" val="28056857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406400"/>
            <a:ext cx="10363825" cy="629711"/>
          </a:xfrm>
        </p:spPr>
        <p:txBody>
          <a:bodyPr/>
          <a:lstStyle/>
          <a:p>
            <a:r>
              <a:rPr lang="en-US" cap="none" dirty="0" smtClean="0"/>
              <a:t>Topics To Be Covered</a:t>
            </a:r>
            <a:endParaRPr lang="en-US" cap="none" dirty="0"/>
          </a:p>
        </p:txBody>
      </p:sp>
      <p:sp>
        <p:nvSpPr>
          <p:cNvPr id="3" name="Content Placeholder 2"/>
          <p:cNvSpPr>
            <a:spLocks noGrp="1"/>
          </p:cNvSpPr>
          <p:nvPr>
            <p:ph sz="quarter" idx="13"/>
          </p:nvPr>
        </p:nvSpPr>
        <p:spPr>
          <a:xfrm>
            <a:off x="913773" y="1036111"/>
            <a:ext cx="10363826" cy="4261603"/>
          </a:xfrm>
        </p:spPr>
        <p:txBody>
          <a:bodyPr>
            <a:noAutofit/>
          </a:bodyPr>
          <a:lstStyle/>
          <a:p>
            <a:r>
              <a:rPr lang="en-US" sz="3600" cap="none" dirty="0" smtClean="0">
                <a:solidFill>
                  <a:srgbClr val="FF0000"/>
                </a:solidFill>
              </a:rPr>
              <a:t>ISDN</a:t>
            </a:r>
            <a:endParaRPr lang="en-US" sz="3600" cap="none" dirty="0" smtClean="0">
              <a:solidFill>
                <a:srgbClr val="FF0000"/>
              </a:solidFill>
            </a:endParaRPr>
          </a:p>
          <a:p>
            <a:pPr marL="0" indent="0">
              <a:buNone/>
            </a:pPr>
            <a:r>
              <a:rPr lang="en-US" sz="3600" cap="none" dirty="0">
                <a:solidFill>
                  <a:srgbClr val="FF0000"/>
                </a:solidFill>
              </a:rPr>
              <a:t>	</a:t>
            </a:r>
            <a:r>
              <a:rPr lang="en-US" sz="3600" cap="none" dirty="0" err="1" smtClean="0">
                <a:solidFill>
                  <a:srgbClr val="FF0000"/>
                </a:solidFill>
              </a:rPr>
              <a:t>i</a:t>
            </a:r>
            <a:r>
              <a:rPr lang="en-US" sz="3600" cap="none" dirty="0" smtClean="0">
                <a:solidFill>
                  <a:srgbClr val="FF0000"/>
                </a:solidFill>
              </a:rPr>
              <a:t>. </a:t>
            </a:r>
            <a:r>
              <a:rPr lang="en-US" sz="3600" cap="none" dirty="0" smtClean="0">
                <a:solidFill>
                  <a:srgbClr val="FF0000"/>
                </a:solidFill>
              </a:rPr>
              <a:t>Interface</a:t>
            </a:r>
            <a:endParaRPr lang="en-US" sz="3600" cap="none" dirty="0" smtClean="0">
              <a:solidFill>
                <a:srgbClr val="FF0000"/>
              </a:solidFill>
            </a:endParaRPr>
          </a:p>
          <a:p>
            <a:pPr marL="0" indent="0">
              <a:buNone/>
            </a:pPr>
            <a:r>
              <a:rPr lang="en-US" sz="3600" cap="none" dirty="0">
                <a:solidFill>
                  <a:srgbClr val="FF0000"/>
                </a:solidFill>
              </a:rPr>
              <a:t>	</a:t>
            </a:r>
            <a:r>
              <a:rPr lang="en-US" sz="3600" cap="none" dirty="0" smtClean="0">
                <a:solidFill>
                  <a:srgbClr val="FF0000"/>
                </a:solidFill>
              </a:rPr>
              <a:t>ii. </a:t>
            </a:r>
            <a:r>
              <a:rPr lang="en-US" sz="3600" cap="none" dirty="0" smtClean="0">
                <a:solidFill>
                  <a:srgbClr val="FF0000"/>
                </a:solidFill>
              </a:rPr>
              <a:t>Standard</a:t>
            </a:r>
            <a:endParaRPr lang="en-US" sz="3600" cap="none" dirty="0" smtClean="0">
              <a:solidFill>
                <a:srgbClr val="FF0000"/>
              </a:solidFill>
            </a:endParaRPr>
          </a:p>
        </p:txBody>
      </p:sp>
    </p:spTree>
    <p:extLst>
      <p:ext uri="{BB962C8B-B14F-4D97-AF65-F5344CB8AC3E}">
        <p14:creationId xmlns:p14="http://schemas.microsoft.com/office/powerpoint/2010/main" val="32961453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ISDN Interface</a:t>
            </a:r>
            <a:endParaRPr lang="en-US" b="1" u="sng" cap="none" dirty="0"/>
          </a:p>
        </p:txBody>
      </p:sp>
      <p:sp>
        <p:nvSpPr>
          <p:cNvPr id="6" name="Content Placeholder 2"/>
          <p:cNvSpPr txBox="1">
            <a:spLocks/>
          </p:cNvSpPr>
          <p:nvPr/>
        </p:nvSpPr>
        <p:spPr>
          <a:xfrm>
            <a:off x="1015371" y="711199"/>
            <a:ext cx="11016972" cy="55444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cap="none" dirty="0" smtClean="0"/>
              <a:t>Stand for Integrated Service Digital Network</a:t>
            </a:r>
            <a:endParaRPr lang="en-US" sz="2200" cap="none" dirty="0" smtClean="0"/>
          </a:p>
          <a:p>
            <a:r>
              <a:rPr lang="en-US" sz="2200" cap="none" dirty="0"/>
              <a:t>ISDN is a set of standards for digital transmission over different media created by the Consultative Committee for International Telegraphy and Telephony (CCITT) and the International Telecommunication Union (ITU</a:t>
            </a:r>
            <a:r>
              <a:rPr lang="en-US" sz="2200" cap="none" dirty="0" smtClean="0"/>
              <a:t>).</a:t>
            </a:r>
            <a:endParaRPr lang="en-US" sz="2200" cap="none" dirty="0" smtClean="0"/>
          </a:p>
          <a:p>
            <a:r>
              <a:rPr lang="en-US" sz="2200" cap="none" dirty="0" smtClean="0"/>
              <a:t>ISDN is </a:t>
            </a:r>
            <a:r>
              <a:rPr lang="en-US" sz="2200" cap="none" dirty="0"/>
              <a:t>a set of communication standards for simultaneous digital transmission of voice, video, data, and other network services over the traditional circuits of the public switched telephone network.</a:t>
            </a:r>
            <a:endParaRPr lang="en-US" sz="2200" cap="none" dirty="0" smtClean="0"/>
          </a:p>
          <a:p>
            <a:r>
              <a:rPr lang="en-US" sz="2200" cap="none" dirty="0" smtClean="0"/>
              <a:t>ISDN </a:t>
            </a:r>
            <a:r>
              <a:rPr lang="en-US" sz="2200" cap="none" dirty="0"/>
              <a:t>is a circuit-switched telephone network system, which also provides access to packet switched networks</a:t>
            </a:r>
            <a:r>
              <a:rPr lang="en-US" sz="2200" cap="none" dirty="0" smtClean="0"/>
              <a:t>.</a:t>
            </a:r>
            <a:endParaRPr lang="en-US" sz="2200" cap="none" dirty="0" smtClean="0"/>
          </a:p>
        </p:txBody>
      </p:sp>
    </p:spTree>
    <p:extLst>
      <p:ext uri="{BB962C8B-B14F-4D97-AF65-F5344CB8AC3E}">
        <p14:creationId xmlns:p14="http://schemas.microsoft.com/office/powerpoint/2010/main" val="36492506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ISDN Interface</a:t>
            </a:r>
            <a:endParaRPr lang="en-US" b="1" u="sng" cap="none" dirty="0"/>
          </a:p>
        </p:txBody>
      </p:sp>
      <p:pic>
        <p:nvPicPr>
          <p:cNvPr id="3" name="Picture 2"/>
          <p:cNvPicPr>
            <a:picLocks noChangeAspect="1"/>
          </p:cNvPicPr>
          <p:nvPr/>
        </p:nvPicPr>
        <p:blipFill>
          <a:blip r:embed="rId3"/>
          <a:stretch>
            <a:fillRect/>
          </a:stretch>
        </p:blipFill>
        <p:spPr>
          <a:xfrm>
            <a:off x="1454673" y="884325"/>
            <a:ext cx="9282022" cy="4934309"/>
          </a:xfrm>
          <a:prstGeom prst="rect">
            <a:avLst/>
          </a:prstGeom>
        </p:spPr>
      </p:pic>
    </p:spTree>
    <p:extLst>
      <p:ext uri="{BB962C8B-B14F-4D97-AF65-F5344CB8AC3E}">
        <p14:creationId xmlns:p14="http://schemas.microsoft.com/office/powerpoint/2010/main" val="4970745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ISDN Interface</a:t>
            </a:r>
            <a:endParaRPr lang="en-US" b="1" u="sng" cap="none" dirty="0"/>
          </a:p>
        </p:txBody>
      </p:sp>
      <p:sp>
        <p:nvSpPr>
          <p:cNvPr id="6" name="Content Placeholder 2"/>
          <p:cNvSpPr txBox="1">
            <a:spLocks/>
          </p:cNvSpPr>
          <p:nvPr/>
        </p:nvSpPr>
        <p:spPr>
          <a:xfrm>
            <a:off x="345057" y="711198"/>
            <a:ext cx="6680439" cy="614680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cap="none" dirty="0" smtClean="0"/>
              <a:t>Basically there ar</a:t>
            </a:r>
            <a:r>
              <a:rPr lang="en-US" sz="2200" cap="none" dirty="0" smtClean="0"/>
              <a:t>e two user interfaces</a:t>
            </a:r>
          </a:p>
          <a:p>
            <a:pPr marL="0" indent="0">
              <a:buNone/>
            </a:pPr>
            <a:r>
              <a:rPr lang="en-US" sz="2200" b="1" cap="none" dirty="0" smtClean="0"/>
              <a:t>Basic Rate Interface (BRI)</a:t>
            </a:r>
            <a:endParaRPr lang="en-US" sz="2200" b="1" cap="none" dirty="0" smtClean="0"/>
          </a:p>
          <a:p>
            <a:r>
              <a:rPr lang="en-US" sz="2200" cap="none" dirty="0"/>
              <a:t>Basic Rate Interface specifies a digital pipe, consisting of two 64 Kbps B channels and one 16 Kbps D channel for a total of 144 Kbps (2B+D</a:t>
            </a:r>
            <a:r>
              <a:rPr lang="en-US" sz="2200" cap="none" dirty="0" smtClean="0"/>
              <a:t>).</a:t>
            </a:r>
          </a:p>
          <a:p>
            <a:r>
              <a:rPr lang="en-US" sz="2200" cap="none" dirty="0" smtClean="0"/>
              <a:t>BRI </a:t>
            </a:r>
            <a:r>
              <a:rPr lang="en-US" sz="2200" cap="none" dirty="0"/>
              <a:t>service itself requires 48 Kbps operating </a:t>
            </a:r>
            <a:r>
              <a:rPr lang="en-US" sz="2200" cap="none" dirty="0" smtClean="0"/>
              <a:t>overhead</a:t>
            </a:r>
            <a:r>
              <a:rPr lang="en-US" sz="2200" cap="none" dirty="0"/>
              <a:t> </a:t>
            </a:r>
            <a:r>
              <a:rPr lang="en-US" sz="2200" cap="none" dirty="0" smtClean="0"/>
              <a:t>so requires 	192 Kbps</a:t>
            </a:r>
          </a:p>
          <a:p>
            <a:r>
              <a:rPr lang="en-US" sz="2200" cap="none" dirty="0"/>
              <a:t>BRI service is like a large pipe that contains three smaller pipes, two for the B channels and one for the D </a:t>
            </a:r>
            <a:r>
              <a:rPr lang="en-US" sz="2200" cap="none" dirty="0" smtClean="0"/>
              <a:t>channel.</a:t>
            </a:r>
          </a:p>
          <a:p>
            <a:r>
              <a:rPr lang="en-US" sz="2200" cap="none" dirty="0"/>
              <a:t>All 192 Kbps can be used to carry a single </a:t>
            </a:r>
            <a:r>
              <a:rPr lang="en-US" sz="2200" cap="none" dirty="0" smtClean="0"/>
              <a:t>signal</a:t>
            </a:r>
          </a:p>
          <a:p>
            <a:r>
              <a:rPr lang="en-US" sz="2200" cap="none" dirty="0"/>
              <a:t>BRI is designed to cater to the needs of home users and small business establishments</a:t>
            </a:r>
            <a:endParaRPr lang="en-US" sz="2200" cap="none" dirty="0" smtClean="0"/>
          </a:p>
        </p:txBody>
      </p:sp>
      <p:pic>
        <p:nvPicPr>
          <p:cNvPr id="3" name="Picture 2"/>
          <p:cNvPicPr>
            <a:picLocks noChangeAspect="1"/>
          </p:cNvPicPr>
          <p:nvPr/>
        </p:nvPicPr>
        <p:blipFill>
          <a:blip r:embed="rId3"/>
          <a:stretch>
            <a:fillRect/>
          </a:stretch>
        </p:blipFill>
        <p:spPr>
          <a:xfrm>
            <a:off x="7025496" y="1182178"/>
            <a:ext cx="4800600" cy="4545762"/>
          </a:xfrm>
          <a:prstGeom prst="rect">
            <a:avLst/>
          </a:prstGeom>
        </p:spPr>
      </p:pic>
    </p:spTree>
    <p:extLst>
      <p:ext uri="{BB962C8B-B14F-4D97-AF65-F5344CB8AC3E}">
        <p14:creationId xmlns:p14="http://schemas.microsoft.com/office/powerpoint/2010/main" val="28914758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ISDN Interface</a:t>
            </a:r>
            <a:endParaRPr lang="en-US" b="1" u="sng" cap="none" dirty="0"/>
          </a:p>
        </p:txBody>
      </p:sp>
      <p:sp>
        <p:nvSpPr>
          <p:cNvPr id="6" name="Content Placeholder 2"/>
          <p:cNvSpPr txBox="1">
            <a:spLocks/>
          </p:cNvSpPr>
          <p:nvPr/>
        </p:nvSpPr>
        <p:spPr>
          <a:xfrm>
            <a:off x="345057" y="711198"/>
            <a:ext cx="6680439" cy="614680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a:t>Primary Rate Interface (PRI)</a:t>
            </a:r>
          </a:p>
          <a:p>
            <a:pPr algn="just"/>
            <a:r>
              <a:rPr lang="en-US" sz="2200" cap="none" dirty="0"/>
              <a:t>PRI intended for users with higher data rate requirements, such as large business establishments, offices with a digital PBX or a LAN</a:t>
            </a:r>
            <a:endParaRPr lang="en-US" sz="2200" cap="none" dirty="0" smtClean="0"/>
          </a:p>
          <a:p>
            <a:r>
              <a:rPr lang="en-US" sz="2200" cap="none" dirty="0" smtClean="0"/>
              <a:t>The </a:t>
            </a:r>
            <a:r>
              <a:rPr lang="en-US" sz="2200" cap="none" dirty="0"/>
              <a:t>channel structure for the 1.544 Mbps rate will be 23 B channels and one 64 Kbps D </a:t>
            </a:r>
            <a:r>
              <a:rPr lang="en-US" sz="2200" cap="none" dirty="0" smtClean="0"/>
              <a:t>channel</a:t>
            </a:r>
          </a:p>
          <a:p>
            <a:r>
              <a:rPr lang="en-US" sz="2200" cap="none" dirty="0" smtClean="0"/>
              <a:t>For </a:t>
            </a:r>
            <a:r>
              <a:rPr lang="en-US" sz="2200" cap="none" dirty="0"/>
              <a:t>the 2.048 Mbps rate, 30 B channels and one 64 Kbps D channel</a:t>
            </a:r>
            <a:r>
              <a:rPr lang="en-US" sz="2200" cap="none" dirty="0" smtClean="0"/>
              <a:t>.</a:t>
            </a:r>
          </a:p>
          <a:p>
            <a:r>
              <a:rPr lang="en-US" sz="2200" cap="none" dirty="0"/>
              <a:t>The United States, Canada and Japan make use of a transmission structure based on 1.544 </a:t>
            </a:r>
            <a:r>
              <a:rPr lang="en-US" sz="2200" cap="none" dirty="0" smtClean="0"/>
              <a:t>Mbps</a:t>
            </a:r>
          </a:p>
          <a:p>
            <a:r>
              <a:rPr lang="en-US" sz="2200" cap="none" dirty="0"/>
              <a:t>In Europe, 2.048 Mbps is the standard </a:t>
            </a:r>
            <a:r>
              <a:rPr lang="en-US" sz="2200" cap="none" dirty="0" smtClean="0"/>
              <a:t>rate.</a:t>
            </a:r>
          </a:p>
          <a:p>
            <a:endParaRPr lang="en-US" sz="2200" cap="none" dirty="0"/>
          </a:p>
        </p:txBody>
      </p:sp>
      <p:pic>
        <p:nvPicPr>
          <p:cNvPr id="4" name="Picture 3"/>
          <p:cNvPicPr>
            <a:picLocks noChangeAspect="1"/>
          </p:cNvPicPr>
          <p:nvPr/>
        </p:nvPicPr>
        <p:blipFill>
          <a:blip r:embed="rId3"/>
          <a:stretch>
            <a:fillRect/>
          </a:stretch>
        </p:blipFill>
        <p:spPr>
          <a:xfrm>
            <a:off x="7146267" y="1182177"/>
            <a:ext cx="4800600" cy="4614773"/>
          </a:xfrm>
          <a:prstGeom prst="rect">
            <a:avLst/>
          </a:prstGeom>
        </p:spPr>
      </p:pic>
    </p:spTree>
    <p:extLst>
      <p:ext uri="{BB962C8B-B14F-4D97-AF65-F5344CB8AC3E}">
        <p14:creationId xmlns:p14="http://schemas.microsoft.com/office/powerpoint/2010/main" val="11152095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ISDN Interface</a:t>
            </a:r>
            <a:endParaRPr lang="en-US" b="1" u="sng" cap="none" dirty="0"/>
          </a:p>
        </p:txBody>
      </p:sp>
      <p:sp>
        <p:nvSpPr>
          <p:cNvPr id="6" name="Content Placeholder 2"/>
          <p:cNvSpPr txBox="1">
            <a:spLocks/>
          </p:cNvSpPr>
          <p:nvPr/>
        </p:nvSpPr>
        <p:spPr>
          <a:xfrm>
            <a:off x="345057" y="711198"/>
            <a:ext cx="6680439" cy="614680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a:t>Primary Rate Interface (PRI)</a:t>
            </a:r>
          </a:p>
          <a:p>
            <a:pPr algn="just"/>
            <a:r>
              <a:rPr lang="en-US" sz="2200" cap="none" dirty="0"/>
              <a:t>PRI intended for users with higher data rate requirements, such as large business establishments, offices with a digital PBX or a LAN</a:t>
            </a:r>
            <a:endParaRPr lang="en-US" sz="2200" cap="none" dirty="0" smtClean="0"/>
          </a:p>
          <a:p>
            <a:r>
              <a:rPr lang="en-US" sz="2200" cap="none" dirty="0" smtClean="0"/>
              <a:t>The </a:t>
            </a:r>
            <a:r>
              <a:rPr lang="en-US" sz="2200" cap="none" dirty="0"/>
              <a:t>channel structure for the 1.544 Mbps rate will be 23 B channels and one 64 Kbps D </a:t>
            </a:r>
            <a:r>
              <a:rPr lang="en-US" sz="2200" cap="none" dirty="0" smtClean="0"/>
              <a:t>channel</a:t>
            </a:r>
          </a:p>
          <a:p>
            <a:r>
              <a:rPr lang="en-US" sz="2200" cap="none" dirty="0" smtClean="0"/>
              <a:t>For </a:t>
            </a:r>
            <a:r>
              <a:rPr lang="en-US" sz="2200" cap="none" dirty="0"/>
              <a:t>the 2.048 Mbps rate, 30 B channels and one 64 Kbps D channel</a:t>
            </a:r>
            <a:r>
              <a:rPr lang="en-US" sz="2200" cap="none" dirty="0" smtClean="0"/>
              <a:t>.</a:t>
            </a:r>
          </a:p>
          <a:p>
            <a:r>
              <a:rPr lang="en-US" sz="2200" cap="none" dirty="0"/>
              <a:t>The United States, Canada and Japan make use of a transmission structure based on 1.544 </a:t>
            </a:r>
            <a:r>
              <a:rPr lang="en-US" sz="2200" cap="none" dirty="0" smtClean="0"/>
              <a:t>Mbps</a:t>
            </a:r>
          </a:p>
          <a:p>
            <a:r>
              <a:rPr lang="en-US" sz="2200" cap="none" dirty="0"/>
              <a:t>In Europe, 2.048 Mbps is the standard </a:t>
            </a:r>
            <a:r>
              <a:rPr lang="en-US" sz="2200" cap="none" dirty="0" smtClean="0"/>
              <a:t>rate.</a:t>
            </a:r>
          </a:p>
          <a:p>
            <a:endParaRPr lang="en-US" sz="2200" cap="none" dirty="0"/>
          </a:p>
        </p:txBody>
      </p:sp>
      <p:pic>
        <p:nvPicPr>
          <p:cNvPr id="4" name="Picture 3"/>
          <p:cNvPicPr>
            <a:picLocks noChangeAspect="1"/>
          </p:cNvPicPr>
          <p:nvPr/>
        </p:nvPicPr>
        <p:blipFill>
          <a:blip r:embed="rId3"/>
          <a:stretch>
            <a:fillRect/>
          </a:stretch>
        </p:blipFill>
        <p:spPr>
          <a:xfrm>
            <a:off x="7146267" y="1182177"/>
            <a:ext cx="4800600" cy="4614773"/>
          </a:xfrm>
          <a:prstGeom prst="rect">
            <a:avLst/>
          </a:prstGeom>
        </p:spPr>
      </p:pic>
    </p:spTree>
    <p:extLst>
      <p:ext uri="{BB962C8B-B14F-4D97-AF65-F5344CB8AC3E}">
        <p14:creationId xmlns:p14="http://schemas.microsoft.com/office/powerpoint/2010/main" val="6833724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ISDN Interface</a:t>
            </a:r>
            <a:endParaRPr lang="en-US" b="1" u="sng" cap="none" dirty="0"/>
          </a:p>
        </p:txBody>
      </p:sp>
      <p:sp>
        <p:nvSpPr>
          <p:cNvPr id="6" name="Content Placeholder 2"/>
          <p:cNvSpPr txBox="1">
            <a:spLocks/>
          </p:cNvSpPr>
          <p:nvPr/>
        </p:nvSpPr>
        <p:spPr>
          <a:xfrm>
            <a:off x="345057" y="711198"/>
            <a:ext cx="11559396" cy="614680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a:t>Primary Rate Interface (PRI) H0 channel structures</a:t>
            </a:r>
            <a:endParaRPr lang="en-US" sz="2200" b="1" cap="none" dirty="0" smtClean="0"/>
          </a:p>
          <a:p>
            <a:r>
              <a:rPr lang="en-US" sz="2200" cap="none" dirty="0"/>
              <a:t>This interface supports multiple 384 Kbps HO </a:t>
            </a:r>
            <a:r>
              <a:rPr lang="en-US" sz="2200" cap="none" dirty="0" smtClean="0"/>
              <a:t>channels</a:t>
            </a:r>
          </a:p>
          <a:p>
            <a:r>
              <a:rPr lang="en-US" sz="2200" cap="none" dirty="0" smtClean="0"/>
              <a:t>Structures </a:t>
            </a:r>
            <a:r>
              <a:rPr lang="en-US" sz="2200" cap="none" dirty="0"/>
              <a:t>are 3HO+D and 4 HO for the 1.544 Mbps interface and 5HO +D for the 2.048 Mbps </a:t>
            </a:r>
            <a:r>
              <a:rPr lang="en-US" sz="2200" cap="none" dirty="0" smtClean="0"/>
              <a:t>interface</a:t>
            </a:r>
          </a:p>
          <a:p>
            <a:pPr marL="0" indent="0">
              <a:buNone/>
            </a:pPr>
            <a:r>
              <a:rPr lang="en-US" sz="2200" b="1" cap="none" dirty="0" smtClean="0"/>
              <a:t>PRI  </a:t>
            </a:r>
            <a:r>
              <a:rPr lang="en-US" sz="2200" b="1" cap="none" dirty="0"/>
              <a:t>H1 and H12 channel </a:t>
            </a:r>
            <a:r>
              <a:rPr lang="en-US" sz="2200" b="1" cap="none" dirty="0" smtClean="0"/>
              <a:t>structures</a:t>
            </a:r>
          </a:p>
          <a:p>
            <a:r>
              <a:rPr lang="en-US" sz="2200" cap="none" dirty="0" smtClean="0"/>
              <a:t>The </a:t>
            </a:r>
            <a:r>
              <a:rPr lang="en-US" sz="2200" cap="none" dirty="0"/>
              <a:t>H1 channel structure consists of one 1,536 Kbps H11 channel</a:t>
            </a:r>
            <a:r>
              <a:rPr lang="en-US" sz="2200" cap="none" dirty="0" smtClean="0"/>
              <a:t>.</a:t>
            </a:r>
          </a:p>
          <a:p>
            <a:r>
              <a:rPr lang="en-US" sz="2200" cap="none" dirty="0"/>
              <a:t>The H12 channel structure consists of one 1,920 Kbps H12 channel and one D channel</a:t>
            </a:r>
            <a:r>
              <a:rPr lang="en-US" sz="2200" cap="none" dirty="0" smtClean="0"/>
              <a:t>.</a:t>
            </a:r>
          </a:p>
          <a:p>
            <a:endParaRPr lang="en-US" sz="2200" cap="none" dirty="0" smtClean="0"/>
          </a:p>
        </p:txBody>
      </p:sp>
    </p:spTree>
    <p:extLst>
      <p:ext uri="{BB962C8B-B14F-4D97-AF65-F5344CB8AC3E}">
        <p14:creationId xmlns:p14="http://schemas.microsoft.com/office/powerpoint/2010/main" val="143704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9714" y="267814"/>
            <a:ext cx="8098972" cy="5803710"/>
          </a:xfrm>
          <a:prstGeom prst="rect">
            <a:avLst/>
          </a:prstGeom>
        </p:spPr>
      </p:pic>
    </p:spTree>
    <p:extLst>
      <p:ext uri="{BB962C8B-B14F-4D97-AF65-F5344CB8AC3E}">
        <p14:creationId xmlns:p14="http://schemas.microsoft.com/office/powerpoint/2010/main" val="12574722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a:t>ISDN Interface</a:t>
            </a:r>
            <a:endParaRPr lang="en-US" b="1" u="sng" cap="none" dirty="0"/>
          </a:p>
        </p:txBody>
      </p:sp>
      <p:sp>
        <p:nvSpPr>
          <p:cNvPr id="6" name="Content Placeholder 2"/>
          <p:cNvSpPr txBox="1">
            <a:spLocks/>
          </p:cNvSpPr>
          <p:nvPr/>
        </p:nvSpPr>
        <p:spPr>
          <a:xfrm>
            <a:off x="345057" y="711198"/>
            <a:ext cx="11973464" cy="614680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200" b="1" cap="none" dirty="0" smtClean="0"/>
              <a:t>Advantages</a:t>
            </a:r>
          </a:p>
          <a:p>
            <a:r>
              <a:rPr lang="en-US" sz="2200" cap="none" dirty="0"/>
              <a:t>As the services are digital, there is less chance for </a:t>
            </a:r>
            <a:r>
              <a:rPr lang="en-US" sz="2200" cap="none" dirty="0" smtClean="0"/>
              <a:t>errors</a:t>
            </a:r>
          </a:p>
          <a:p>
            <a:r>
              <a:rPr lang="en-US" sz="2200" cap="none" dirty="0"/>
              <a:t>The connection is </a:t>
            </a:r>
            <a:r>
              <a:rPr lang="en-US" sz="2200" cap="none" dirty="0" smtClean="0"/>
              <a:t>faster</a:t>
            </a:r>
          </a:p>
          <a:p>
            <a:r>
              <a:rPr lang="en-US" sz="2200" cap="none" dirty="0"/>
              <a:t>The bandwidth is </a:t>
            </a:r>
            <a:r>
              <a:rPr lang="en-US" sz="2200" cap="none" dirty="0" smtClean="0"/>
              <a:t>higher</a:t>
            </a:r>
          </a:p>
          <a:p>
            <a:r>
              <a:rPr lang="en-US" sz="2200" cap="none" dirty="0"/>
              <a:t>Voice, data and video − all of these can be sent over a single ISDN line</a:t>
            </a:r>
            <a:r>
              <a:rPr lang="en-US" sz="2200" cap="none" dirty="0" smtClean="0"/>
              <a:t>.</a:t>
            </a:r>
          </a:p>
          <a:p>
            <a:pPr marL="0" indent="0">
              <a:buNone/>
            </a:pPr>
            <a:r>
              <a:rPr lang="en-US" sz="2200" b="1" cap="none" dirty="0" smtClean="0"/>
              <a:t>Disadvantages</a:t>
            </a:r>
          </a:p>
          <a:p>
            <a:r>
              <a:rPr lang="en-US" sz="2200" cap="none" dirty="0"/>
              <a:t>The disadvantage of ISDN is that it requires specialized digital services and is costlier</a:t>
            </a:r>
            <a:r>
              <a:rPr lang="en-US" sz="2200" b="1" cap="none" dirty="0"/>
              <a:t>.</a:t>
            </a:r>
          </a:p>
          <a:p>
            <a:pPr marL="0" indent="0">
              <a:buNone/>
            </a:pPr>
            <a:endParaRPr lang="en-US" sz="2200" cap="none" dirty="0"/>
          </a:p>
          <a:p>
            <a:endParaRPr lang="en-US" sz="2200" cap="none" dirty="0" smtClean="0"/>
          </a:p>
        </p:txBody>
      </p:sp>
    </p:spTree>
    <p:extLst>
      <p:ext uri="{BB962C8B-B14F-4D97-AF65-F5344CB8AC3E}">
        <p14:creationId xmlns:p14="http://schemas.microsoft.com/office/powerpoint/2010/main" val="33204159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ISDN Standard</a:t>
            </a:r>
            <a:endParaRPr lang="en-US" b="1" u="sng" cap="none" dirty="0"/>
          </a:p>
        </p:txBody>
      </p:sp>
      <p:sp>
        <p:nvSpPr>
          <p:cNvPr id="6" name="Content Placeholder 2"/>
          <p:cNvSpPr txBox="1">
            <a:spLocks/>
          </p:cNvSpPr>
          <p:nvPr/>
        </p:nvSpPr>
        <p:spPr>
          <a:xfrm>
            <a:off x="913772" y="948906"/>
            <a:ext cx="10363826" cy="590909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200" cap="none" dirty="0" smtClean="0"/>
              <a:t>Different vendor even with similar features and options may create some capability issue.</a:t>
            </a:r>
          </a:p>
          <a:p>
            <a:r>
              <a:rPr lang="en-US" sz="2200" cap="none" dirty="0" smtClean="0"/>
              <a:t>CCCIT publish the ISDN standard in 1984  in red binders and known as red book standards. </a:t>
            </a:r>
          </a:p>
          <a:p>
            <a:r>
              <a:rPr lang="en-US" sz="2200" cap="none" dirty="0" smtClean="0"/>
              <a:t>Standards are revised in 1988 and is known as Blue Book standard</a:t>
            </a:r>
          </a:p>
          <a:p>
            <a:r>
              <a:rPr lang="en-US" sz="2200" cap="none" dirty="0" smtClean="0"/>
              <a:t>Now CCCIT is known as ITU-T </a:t>
            </a:r>
          </a:p>
          <a:p>
            <a:r>
              <a:rPr lang="en-US" sz="2200" cap="none" dirty="0" smtClean="0"/>
              <a:t>Two standard in ISDN connectors</a:t>
            </a:r>
          </a:p>
          <a:p>
            <a:pPr marL="514350" indent="-514350">
              <a:buFont typeface="+mj-lt"/>
              <a:buAutoNum type="romanUcPeriod"/>
            </a:pPr>
            <a:r>
              <a:rPr lang="en-US" sz="2200" cap="none" dirty="0" smtClean="0"/>
              <a:t>For accessing basic rate ISDN, RJ-45 type plug and socket is used using unshielded twisted pair cable.</a:t>
            </a:r>
          </a:p>
          <a:p>
            <a:pPr marL="514350" indent="-514350">
              <a:buFont typeface="+mj-lt"/>
              <a:buAutoNum type="romanUcPeriod"/>
            </a:pPr>
            <a:r>
              <a:rPr lang="en-US" sz="2200" cap="none" dirty="0" smtClean="0"/>
              <a:t>Access to primary rate ISDN is through a coaxial cable.</a:t>
            </a:r>
            <a:endParaRPr lang="en-US" sz="2200" cap="none" dirty="0"/>
          </a:p>
          <a:p>
            <a:pPr marL="0" indent="0">
              <a:buNone/>
            </a:pPr>
            <a:endParaRPr lang="en-US" sz="2200" cap="none" dirty="0"/>
          </a:p>
          <a:p>
            <a:endParaRPr lang="en-US" sz="2200" cap="none" dirty="0" smtClean="0"/>
          </a:p>
        </p:txBody>
      </p:sp>
    </p:spTree>
    <p:extLst>
      <p:ext uri="{BB962C8B-B14F-4D97-AF65-F5344CB8AC3E}">
        <p14:creationId xmlns:p14="http://schemas.microsoft.com/office/powerpoint/2010/main" val="2773444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Different Network Devices</a:t>
            </a:r>
            <a:endParaRPr lang="en-US" b="1" u="sng" cap="none" dirty="0"/>
          </a:p>
        </p:txBody>
      </p:sp>
      <p:sp>
        <p:nvSpPr>
          <p:cNvPr id="3" name="Content Placeholder 2"/>
          <p:cNvSpPr>
            <a:spLocks noGrp="1"/>
          </p:cNvSpPr>
          <p:nvPr>
            <p:ph sz="quarter" idx="13"/>
          </p:nvPr>
        </p:nvSpPr>
        <p:spPr>
          <a:xfrm>
            <a:off x="913772" y="721255"/>
            <a:ext cx="7693199" cy="5654975"/>
          </a:xfrm>
        </p:spPr>
        <p:txBody>
          <a:bodyPr>
            <a:noAutofit/>
          </a:bodyPr>
          <a:lstStyle/>
          <a:p>
            <a:r>
              <a:rPr lang="en-US" sz="2400" b="1" cap="none" dirty="0" smtClean="0"/>
              <a:t>Router</a:t>
            </a:r>
            <a:r>
              <a:rPr lang="en-US" sz="2800" cap="none" dirty="0" smtClean="0"/>
              <a:t>:</a:t>
            </a:r>
          </a:p>
          <a:p>
            <a:pPr algn="just">
              <a:buFont typeface="Wingdings" panose="05000000000000000000" pitchFamily="2" charset="2"/>
              <a:buChar char="Ø"/>
            </a:pPr>
            <a:r>
              <a:rPr lang="en-US" sz="2200" cap="none" dirty="0" smtClean="0"/>
              <a:t>A </a:t>
            </a:r>
            <a:r>
              <a:rPr lang="en-US" sz="2200" cap="none" dirty="0"/>
              <a:t>connectivity device that filters and forwards data based on a logical address </a:t>
            </a:r>
            <a:endParaRPr lang="en-US" sz="2200" cap="none" dirty="0" smtClean="0"/>
          </a:p>
          <a:p>
            <a:pPr algn="just">
              <a:buFont typeface="Wingdings" panose="05000000000000000000" pitchFamily="2" charset="2"/>
              <a:buChar char="Ø"/>
            </a:pPr>
            <a:r>
              <a:rPr lang="en-US" sz="2200" cap="none" dirty="0" smtClean="0"/>
              <a:t> In </a:t>
            </a:r>
            <a:r>
              <a:rPr lang="en-US" sz="2200" cap="none" dirty="0"/>
              <a:t>the case of TCP/IP networks, that would be the IP address</a:t>
            </a:r>
          </a:p>
          <a:p>
            <a:pPr algn="just">
              <a:buFont typeface="Wingdings" panose="05000000000000000000" pitchFamily="2" charset="2"/>
              <a:buChar char="Ø"/>
            </a:pPr>
            <a:r>
              <a:rPr lang="en-US" sz="2200" cap="none" dirty="0" smtClean="0"/>
              <a:t> Use routing algorithms, IP addresses for routing data in network</a:t>
            </a:r>
          </a:p>
          <a:p>
            <a:pPr algn="just">
              <a:buFont typeface="Wingdings" panose="05000000000000000000" pitchFamily="2" charset="2"/>
              <a:buChar char="Ø"/>
            </a:pPr>
            <a:r>
              <a:rPr lang="en-US" sz="2200" cap="none" dirty="0" smtClean="0"/>
              <a:t> </a:t>
            </a:r>
            <a:r>
              <a:rPr lang="en-US" sz="2200" cap="none" dirty="0"/>
              <a:t>It is a </a:t>
            </a:r>
            <a:r>
              <a:rPr lang="en-US" sz="2200" cap="none" dirty="0" smtClean="0"/>
              <a:t>Network </a:t>
            </a:r>
            <a:r>
              <a:rPr lang="en-US" sz="2200" cap="none" dirty="0"/>
              <a:t>layer device</a:t>
            </a:r>
          </a:p>
          <a:p>
            <a:pPr algn="just">
              <a:buFont typeface="Wingdings" panose="05000000000000000000" pitchFamily="2" charset="2"/>
              <a:buChar char="Ø"/>
            </a:pPr>
            <a:r>
              <a:rPr lang="en-US" sz="2200" cap="none" dirty="0" smtClean="0"/>
              <a:t> Normally </a:t>
            </a:r>
            <a:r>
              <a:rPr lang="en-US" sz="2200" cap="none" dirty="0"/>
              <a:t>connect LANs and WANs together and have a dynamically updating routing table based on which they make decisions on routing the data packets</a:t>
            </a:r>
            <a:r>
              <a:rPr lang="en-US" sz="2200" cap="none" dirty="0" smtClean="0"/>
              <a:t>.</a:t>
            </a:r>
          </a:p>
          <a:p>
            <a:pPr algn="just">
              <a:buFont typeface="Wingdings" panose="05000000000000000000" pitchFamily="2" charset="2"/>
              <a:buChar char="Ø"/>
            </a:pPr>
            <a:r>
              <a:rPr lang="en-US" sz="2200" cap="none" dirty="0"/>
              <a:t> </a:t>
            </a:r>
            <a:r>
              <a:rPr lang="en-US" sz="2200" cap="none" dirty="0" smtClean="0"/>
              <a:t>Plays </a:t>
            </a:r>
            <a:r>
              <a:rPr lang="en-US" sz="2200" cap="none" dirty="0"/>
              <a:t>a vital role in controlling traffic and keeping the network efficient.</a:t>
            </a:r>
            <a:endParaRPr lang="en-US" sz="2200" cap="none" dirty="0" smtClean="0"/>
          </a:p>
          <a:p>
            <a:pPr>
              <a:buFont typeface="Wingdings" panose="05000000000000000000" pitchFamily="2" charset="2"/>
              <a:buChar char="Ø"/>
            </a:pPr>
            <a:endParaRPr lang="en-US" sz="2400" cap="none" dirty="0" smtClean="0"/>
          </a:p>
          <a:p>
            <a:pPr>
              <a:buFont typeface="Wingdings" panose="05000000000000000000" pitchFamily="2" charset="2"/>
              <a:buChar char="Ø"/>
            </a:pPr>
            <a:endParaRPr lang="en-US" sz="2400" cap="none" dirty="0" smtClean="0"/>
          </a:p>
          <a:p>
            <a:pPr marL="0" indent="0">
              <a:buNone/>
            </a:pPr>
            <a:endParaRPr lang="en-US" sz="3600" cap="none" dirty="0"/>
          </a:p>
        </p:txBody>
      </p:sp>
      <p:pic>
        <p:nvPicPr>
          <p:cNvPr id="4" name="Picture 3"/>
          <p:cNvPicPr>
            <a:picLocks noChangeAspect="1"/>
          </p:cNvPicPr>
          <p:nvPr/>
        </p:nvPicPr>
        <p:blipFill>
          <a:blip r:embed="rId2"/>
          <a:stretch>
            <a:fillRect/>
          </a:stretch>
        </p:blipFill>
        <p:spPr>
          <a:xfrm>
            <a:off x="8606971" y="1665822"/>
            <a:ext cx="3325342" cy="2602058"/>
          </a:xfrm>
          <a:prstGeom prst="rect">
            <a:avLst/>
          </a:prstGeom>
        </p:spPr>
      </p:pic>
    </p:spTree>
    <p:extLst>
      <p:ext uri="{BB962C8B-B14F-4D97-AF65-F5344CB8AC3E}">
        <p14:creationId xmlns:p14="http://schemas.microsoft.com/office/powerpoint/2010/main" val="3745162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Different Network Devices</a:t>
            </a:r>
            <a:endParaRPr lang="en-US" b="1" u="sng" cap="none" dirty="0"/>
          </a:p>
        </p:txBody>
      </p:sp>
      <p:sp>
        <p:nvSpPr>
          <p:cNvPr id="3" name="Content Placeholder 2"/>
          <p:cNvSpPr>
            <a:spLocks noGrp="1"/>
          </p:cNvSpPr>
          <p:nvPr>
            <p:ph sz="quarter" idx="13"/>
          </p:nvPr>
        </p:nvSpPr>
        <p:spPr>
          <a:xfrm>
            <a:off x="913772" y="721255"/>
            <a:ext cx="7693199" cy="5519888"/>
          </a:xfrm>
        </p:spPr>
        <p:txBody>
          <a:bodyPr>
            <a:noAutofit/>
          </a:bodyPr>
          <a:lstStyle/>
          <a:p>
            <a:r>
              <a:rPr lang="en-US" sz="2400" b="1" cap="none" dirty="0" smtClean="0"/>
              <a:t>Switch</a:t>
            </a:r>
            <a:r>
              <a:rPr lang="en-US" sz="2800" cap="none" dirty="0" smtClean="0"/>
              <a:t>:</a:t>
            </a:r>
          </a:p>
          <a:p>
            <a:pPr algn="just">
              <a:buFont typeface="Wingdings" panose="05000000000000000000" pitchFamily="2" charset="2"/>
              <a:buChar char="Ø"/>
            </a:pPr>
            <a:r>
              <a:rPr lang="en-US" sz="2200" cap="none" dirty="0" smtClean="0"/>
              <a:t> Networking device that connects network segments</a:t>
            </a:r>
          </a:p>
          <a:p>
            <a:pPr algn="just">
              <a:buFont typeface="Wingdings" panose="05000000000000000000" pitchFamily="2" charset="2"/>
              <a:buChar char="Ø"/>
            </a:pPr>
            <a:r>
              <a:rPr lang="en-US" sz="2200" cap="none" dirty="0"/>
              <a:t> </a:t>
            </a:r>
            <a:r>
              <a:rPr lang="en-US" sz="2200" cap="none" dirty="0" smtClean="0"/>
              <a:t>Aware </a:t>
            </a:r>
            <a:r>
              <a:rPr lang="en-US" sz="2200" cap="none" dirty="0"/>
              <a:t>of addresses associated with each of its ports and forwards each incoming data frame to the correct port. </a:t>
            </a:r>
            <a:endParaRPr lang="en-US" sz="2200" cap="none" dirty="0" smtClean="0"/>
          </a:p>
          <a:p>
            <a:pPr algn="just">
              <a:buFont typeface="Wingdings" panose="05000000000000000000" pitchFamily="2" charset="2"/>
              <a:buChar char="Ø"/>
            </a:pPr>
            <a:r>
              <a:rPr lang="en-US" sz="2200" cap="none" dirty="0" smtClean="0"/>
              <a:t> Learn </a:t>
            </a:r>
            <a:r>
              <a:rPr lang="en-US" sz="2200" cap="none" dirty="0"/>
              <a:t>forwarding table using flooding, learning, MAC addresses </a:t>
            </a:r>
          </a:p>
          <a:p>
            <a:pPr algn="just">
              <a:buFont typeface="Wingdings" panose="05000000000000000000" pitchFamily="2" charset="2"/>
              <a:buChar char="Ø"/>
            </a:pPr>
            <a:r>
              <a:rPr lang="en-US" sz="2200" cap="none" dirty="0" smtClean="0"/>
              <a:t> Generally it </a:t>
            </a:r>
            <a:r>
              <a:rPr lang="en-US" sz="2200" cap="none" dirty="0"/>
              <a:t>is a Link layer device</a:t>
            </a:r>
          </a:p>
          <a:p>
            <a:pPr algn="just">
              <a:buFont typeface="Wingdings" panose="05000000000000000000" pitchFamily="2" charset="2"/>
              <a:buChar char="Ø"/>
            </a:pPr>
            <a:r>
              <a:rPr lang="en-US" sz="2200" cap="none" dirty="0"/>
              <a:t> Switch can perform error checking before forwarding data, that makes it very efficient as it does not forward packets that have errors and  forward good packets selectively to correct port only.</a:t>
            </a:r>
            <a:endParaRPr lang="en-US" sz="2400" cap="none" dirty="0" smtClean="0"/>
          </a:p>
          <a:p>
            <a:pPr>
              <a:buFont typeface="Wingdings" panose="05000000000000000000" pitchFamily="2" charset="2"/>
              <a:buChar char="Ø"/>
            </a:pPr>
            <a:endParaRPr lang="en-US" sz="2400" cap="none" dirty="0" smtClean="0"/>
          </a:p>
          <a:p>
            <a:pPr marL="0" indent="0">
              <a:buNone/>
            </a:pPr>
            <a:endParaRPr lang="en-US" sz="3600" cap="none" dirty="0"/>
          </a:p>
        </p:txBody>
      </p:sp>
      <p:pic>
        <p:nvPicPr>
          <p:cNvPr id="5" name="Picture 4"/>
          <p:cNvPicPr>
            <a:picLocks noChangeAspect="1"/>
          </p:cNvPicPr>
          <p:nvPr/>
        </p:nvPicPr>
        <p:blipFill>
          <a:blip r:embed="rId2"/>
          <a:stretch>
            <a:fillRect/>
          </a:stretch>
        </p:blipFill>
        <p:spPr>
          <a:xfrm>
            <a:off x="8606970" y="1828799"/>
            <a:ext cx="3396343" cy="2815771"/>
          </a:xfrm>
          <a:prstGeom prst="rect">
            <a:avLst/>
          </a:prstGeom>
        </p:spPr>
      </p:pic>
    </p:spTree>
    <p:extLst>
      <p:ext uri="{BB962C8B-B14F-4D97-AF65-F5344CB8AC3E}">
        <p14:creationId xmlns:p14="http://schemas.microsoft.com/office/powerpoint/2010/main" val="187949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Different Network Devices</a:t>
            </a:r>
            <a:endParaRPr lang="en-US" b="1" u="sng" cap="none" dirty="0"/>
          </a:p>
        </p:txBody>
      </p:sp>
      <p:sp>
        <p:nvSpPr>
          <p:cNvPr id="3" name="Content Placeholder 2"/>
          <p:cNvSpPr>
            <a:spLocks noGrp="1"/>
          </p:cNvSpPr>
          <p:nvPr>
            <p:ph sz="quarter" idx="13"/>
          </p:nvPr>
        </p:nvSpPr>
        <p:spPr>
          <a:xfrm>
            <a:off x="913772" y="721255"/>
            <a:ext cx="7693199" cy="4329716"/>
          </a:xfrm>
        </p:spPr>
        <p:txBody>
          <a:bodyPr>
            <a:noAutofit/>
          </a:bodyPr>
          <a:lstStyle/>
          <a:p>
            <a:r>
              <a:rPr lang="en-US" sz="2400" b="1" cap="none" dirty="0" smtClean="0"/>
              <a:t>Hub</a:t>
            </a:r>
            <a:r>
              <a:rPr lang="en-US" sz="2800" cap="none" dirty="0" smtClean="0"/>
              <a:t>:</a:t>
            </a:r>
          </a:p>
          <a:p>
            <a:pPr algn="just">
              <a:buFont typeface="Wingdings" panose="05000000000000000000" pitchFamily="2" charset="2"/>
              <a:buChar char="Ø"/>
            </a:pPr>
            <a:r>
              <a:rPr lang="en-US" sz="2200" cap="none" dirty="0"/>
              <a:t> </a:t>
            </a:r>
            <a:r>
              <a:rPr lang="en-US" sz="2200" cap="none" dirty="0" smtClean="0"/>
              <a:t>Is </a:t>
            </a:r>
            <a:r>
              <a:rPr lang="en-US" sz="2200" cap="none" dirty="0"/>
              <a:t>a common connection point for devices in a </a:t>
            </a:r>
            <a:r>
              <a:rPr lang="en-US" sz="2200" cap="none" dirty="0" smtClean="0"/>
              <a:t>network.</a:t>
            </a:r>
          </a:p>
          <a:p>
            <a:pPr algn="just">
              <a:buFont typeface="Wingdings" panose="05000000000000000000" pitchFamily="2" charset="2"/>
              <a:buChar char="Ø"/>
            </a:pPr>
            <a:r>
              <a:rPr lang="en-US" sz="2200" cap="none" dirty="0" smtClean="0"/>
              <a:t> </a:t>
            </a:r>
            <a:r>
              <a:rPr lang="en-US" sz="2200" cap="none" dirty="0"/>
              <a:t>N</a:t>
            </a:r>
            <a:r>
              <a:rPr lang="en-US" sz="2200" cap="none" dirty="0" smtClean="0"/>
              <a:t>etwork </a:t>
            </a:r>
            <a:r>
              <a:rPr lang="en-US" sz="2200" cap="none" dirty="0"/>
              <a:t>cables are attached to form a network segment.. </a:t>
            </a:r>
            <a:endParaRPr lang="en-US" sz="2200" cap="none" dirty="0" smtClean="0"/>
          </a:p>
          <a:p>
            <a:pPr algn="just">
              <a:buFont typeface="Wingdings" panose="05000000000000000000" pitchFamily="2" charset="2"/>
              <a:buChar char="Ø"/>
            </a:pPr>
            <a:r>
              <a:rPr lang="en-US" sz="2200" cap="none" dirty="0"/>
              <a:t> Hubs typically do not filter data, but instead </a:t>
            </a:r>
            <a:r>
              <a:rPr lang="en-US" sz="2200" cap="none" dirty="0" smtClean="0"/>
              <a:t>transmit/retransmit </a:t>
            </a:r>
            <a:r>
              <a:rPr lang="en-US" sz="2200" cap="none" dirty="0"/>
              <a:t>incoming data packets or frames to all </a:t>
            </a:r>
            <a:r>
              <a:rPr lang="en-US" sz="2200" cap="none" dirty="0" smtClean="0"/>
              <a:t>parts</a:t>
            </a:r>
            <a:r>
              <a:rPr lang="en-US" sz="2200" cap="none" dirty="0"/>
              <a:t>.</a:t>
            </a:r>
          </a:p>
          <a:p>
            <a:pPr algn="just">
              <a:buFont typeface="Wingdings" panose="05000000000000000000" pitchFamily="2" charset="2"/>
              <a:buChar char="Ø"/>
            </a:pPr>
            <a:r>
              <a:rPr lang="en-US" sz="2200" cap="none" dirty="0" smtClean="0"/>
              <a:t> It </a:t>
            </a:r>
            <a:r>
              <a:rPr lang="en-US" sz="2200" cap="none" dirty="0"/>
              <a:t>is a </a:t>
            </a:r>
            <a:r>
              <a:rPr lang="en-US" sz="2200" cap="none" dirty="0" smtClean="0"/>
              <a:t>Physical </a:t>
            </a:r>
            <a:r>
              <a:rPr lang="en-US" sz="2200" cap="none" dirty="0"/>
              <a:t>layer device</a:t>
            </a:r>
          </a:p>
          <a:p>
            <a:pPr algn="just">
              <a:buFont typeface="Wingdings" panose="05000000000000000000" pitchFamily="2" charset="2"/>
              <a:buChar char="Ø"/>
            </a:pPr>
            <a:r>
              <a:rPr lang="en-US" sz="2200" cap="none" dirty="0"/>
              <a:t> </a:t>
            </a:r>
            <a:r>
              <a:rPr lang="en-US" sz="2200" cap="none" dirty="0" smtClean="0"/>
              <a:t>Also </a:t>
            </a:r>
            <a:r>
              <a:rPr lang="en-US" sz="2200" cap="none" dirty="0"/>
              <a:t>acts as a repeater in that it amplifies signals that deteriorate after traveling long distances over connecting cables.</a:t>
            </a:r>
            <a:endParaRPr lang="en-US" sz="2400" cap="none" dirty="0" smtClean="0"/>
          </a:p>
          <a:p>
            <a:pPr marL="0" indent="0">
              <a:buNone/>
            </a:pPr>
            <a:endParaRPr lang="en-US" sz="3600" cap="none" dirty="0"/>
          </a:p>
        </p:txBody>
      </p:sp>
      <p:pic>
        <p:nvPicPr>
          <p:cNvPr id="4" name="Picture 3"/>
          <p:cNvPicPr>
            <a:picLocks noChangeAspect="1"/>
          </p:cNvPicPr>
          <p:nvPr/>
        </p:nvPicPr>
        <p:blipFill>
          <a:blip r:embed="rId2"/>
          <a:stretch>
            <a:fillRect/>
          </a:stretch>
        </p:blipFill>
        <p:spPr>
          <a:xfrm>
            <a:off x="8606971" y="1785257"/>
            <a:ext cx="3462132" cy="2528210"/>
          </a:xfrm>
          <a:prstGeom prst="rect">
            <a:avLst/>
          </a:prstGeom>
        </p:spPr>
      </p:pic>
    </p:spTree>
    <p:extLst>
      <p:ext uri="{BB962C8B-B14F-4D97-AF65-F5344CB8AC3E}">
        <p14:creationId xmlns:p14="http://schemas.microsoft.com/office/powerpoint/2010/main" val="160652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91544"/>
            <a:ext cx="10363825" cy="629711"/>
          </a:xfrm>
        </p:spPr>
        <p:txBody>
          <a:bodyPr/>
          <a:lstStyle/>
          <a:p>
            <a:r>
              <a:rPr lang="en-US" b="1" u="sng" cap="none" dirty="0" smtClean="0"/>
              <a:t>Different Network Devices</a:t>
            </a:r>
            <a:endParaRPr lang="en-US" b="1" u="sng" cap="none" dirty="0"/>
          </a:p>
        </p:txBody>
      </p:sp>
      <p:sp>
        <p:nvSpPr>
          <p:cNvPr id="3" name="Content Placeholder 2"/>
          <p:cNvSpPr>
            <a:spLocks noGrp="1"/>
          </p:cNvSpPr>
          <p:nvPr>
            <p:ph sz="quarter" idx="13"/>
          </p:nvPr>
        </p:nvSpPr>
        <p:spPr>
          <a:xfrm>
            <a:off x="913772" y="721255"/>
            <a:ext cx="7693199" cy="5345716"/>
          </a:xfrm>
        </p:spPr>
        <p:txBody>
          <a:bodyPr>
            <a:noAutofit/>
          </a:bodyPr>
          <a:lstStyle/>
          <a:p>
            <a:r>
              <a:rPr lang="en-US" sz="2400" b="1" cap="none" dirty="0" smtClean="0"/>
              <a:t>Repeater</a:t>
            </a:r>
            <a:r>
              <a:rPr lang="en-US" sz="2800" cap="none" dirty="0" smtClean="0"/>
              <a:t>:</a:t>
            </a:r>
          </a:p>
          <a:p>
            <a:pPr algn="just">
              <a:buFont typeface="Wingdings" panose="05000000000000000000" pitchFamily="2" charset="2"/>
              <a:buChar char="Ø"/>
            </a:pPr>
            <a:r>
              <a:rPr lang="en-US" sz="2200" cap="none" dirty="0"/>
              <a:t> </a:t>
            </a:r>
            <a:r>
              <a:rPr lang="en-US" sz="2200" cap="none" dirty="0" smtClean="0"/>
              <a:t>An </a:t>
            </a:r>
            <a:r>
              <a:rPr lang="en-US" sz="2200" cap="none" dirty="0"/>
              <a:t>electronic device that amplifies the signal it receives</a:t>
            </a:r>
            <a:r>
              <a:rPr lang="en-US" sz="2200" cap="none" dirty="0" smtClean="0"/>
              <a:t>.</a:t>
            </a:r>
          </a:p>
          <a:p>
            <a:pPr algn="just">
              <a:buFont typeface="Wingdings" panose="05000000000000000000" pitchFamily="2" charset="2"/>
              <a:buChar char="Ø"/>
            </a:pPr>
            <a:r>
              <a:rPr lang="en-US" sz="2200" cap="none" dirty="0"/>
              <a:t> Its job is to regenerate the signal over the same network before the signal becomes too weak or corrupted so as to extend the length to which the signal can be transmitted over the same network.</a:t>
            </a:r>
          </a:p>
          <a:p>
            <a:pPr algn="just">
              <a:buFont typeface="Wingdings" panose="05000000000000000000" pitchFamily="2" charset="2"/>
              <a:buChar char="Ø"/>
            </a:pPr>
            <a:r>
              <a:rPr lang="en-US" sz="2200" cap="none" dirty="0"/>
              <a:t> </a:t>
            </a:r>
            <a:r>
              <a:rPr lang="en-US" sz="2200" cap="none" dirty="0" smtClean="0"/>
              <a:t>They </a:t>
            </a:r>
            <a:r>
              <a:rPr lang="en-US" sz="2200" cap="none" dirty="0"/>
              <a:t>do not amplify the </a:t>
            </a:r>
            <a:r>
              <a:rPr lang="en-US" sz="2200" cap="none" dirty="0" smtClean="0"/>
              <a:t>signal</a:t>
            </a:r>
          </a:p>
          <a:p>
            <a:pPr algn="just">
              <a:buFont typeface="Wingdings" panose="05000000000000000000" pitchFamily="2" charset="2"/>
              <a:buChar char="Ø"/>
            </a:pPr>
            <a:r>
              <a:rPr lang="en-US" sz="2200" cap="none" dirty="0"/>
              <a:t> When the signal becomes weak, they copy the signal bit by bit and regenerate it at the original strength.</a:t>
            </a:r>
          </a:p>
          <a:p>
            <a:pPr algn="just">
              <a:buFont typeface="Wingdings" panose="05000000000000000000" pitchFamily="2" charset="2"/>
              <a:buChar char="Ø"/>
            </a:pPr>
            <a:r>
              <a:rPr lang="en-US" sz="2200" cap="none" dirty="0" smtClean="0"/>
              <a:t>It is a Physical layer device</a:t>
            </a:r>
          </a:p>
          <a:p>
            <a:pPr algn="just">
              <a:buFont typeface="Wingdings" panose="05000000000000000000" pitchFamily="2" charset="2"/>
              <a:buChar char="Ø"/>
            </a:pPr>
            <a:r>
              <a:rPr lang="en-US" sz="2200" cap="none" dirty="0" smtClean="0"/>
              <a:t> </a:t>
            </a:r>
            <a:endParaRPr lang="en-US" sz="3600" cap="none" dirty="0"/>
          </a:p>
        </p:txBody>
      </p:sp>
      <p:pic>
        <p:nvPicPr>
          <p:cNvPr id="5" name="Picture 4"/>
          <p:cNvPicPr>
            <a:picLocks noChangeAspect="1"/>
          </p:cNvPicPr>
          <p:nvPr/>
        </p:nvPicPr>
        <p:blipFill>
          <a:blip r:embed="rId2"/>
          <a:stretch>
            <a:fillRect/>
          </a:stretch>
        </p:blipFill>
        <p:spPr>
          <a:xfrm>
            <a:off x="8752114" y="1886857"/>
            <a:ext cx="3110276" cy="2293257"/>
          </a:xfrm>
          <a:prstGeom prst="rect">
            <a:avLst/>
          </a:prstGeom>
        </p:spPr>
      </p:pic>
    </p:spTree>
    <p:extLst>
      <p:ext uri="{BB962C8B-B14F-4D97-AF65-F5344CB8AC3E}">
        <p14:creationId xmlns:p14="http://schemas.microsoft.com/office/powerpoint/2010/main" val="3949640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2624</TotalTime>
  <Words>2815</Words>
  <Application>Microsoft Office PowerPoint</Application>
  <PresentationFormat>Widescreen</PresentationFormat>
  <Paragraphs>346</Paragraphs>
  <Slides>51</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Tw Cen MT</vt:lpstr>
      <vt:lpstr>Verdana</vt:lpstr>
      <vt:lpstr>Wingdings</vt:lpstr>
      <vt:lpstr>Droplet</vt:lpstr>
      <vt:lpstr>Chapter 2  Physical layer  and Network media</vt:lpstr>
      <vt:lpstr>Topics To Be Covered</vt:lpstr>
      <vt:lpstr>Topics To Be Covered</vt:lpstr>
      <vt:lpstr>Network Devices</vt:lpstr>
      <vt:lpstr>PowerPoint Presentation</vt:lpstr>
      <vt:lpstr>Different Network Devices</vt:lpstr>
      <vt:lpstr>Different Network Devices</vt:lpstr>
      <vt:lpstr>Different Network Devices</vt:lpstr>
      <vt:lpstr>Different Network Devices</vt:lpstr>
      <vt:lpstr>Different Network Devices</vt:lpstr>
      <vt:lpstr>Topics To Be Covered</vt:lpstr>
      <vt:lpstr>Transmission Medium</vt:lpstr>
      <vt:lpstr>Twisted Pair Cable</vt:lpstr>
      <vt:lpstr>Guided (Wired) Media</vt:lpstr>
      <vt:lpstr>Coaxial Cable</vt:lpstr>
      <vt:lpstr>Fiber Optics</vt:lpstr>
      <vt:lpstr>Unguided Media</vt:lpstr>
      <vt:lpstr>PowerPoint Presentation</vt:lpstr>
      <vt:lpstr>PowerPoint Presentation</vt:lpstr>
      <vt:lpstr>Topics To Be Covered</vt:lpstr>
      <vt:lpstr>UTP Standard</vt:lpstr>
      <vt:lpstr>Fiber Optics Standard</vt:lpstr>
      <vt:lpstr>Topics To Be Covered</vt:lpstr>
      <vt:lpstr>Switched Network</vt:lpstr>
      <vt:lpstr>Circuit Switching</vt:lpstr>
      <vt:lpstr>Circuit Switching</vt:lpstr>
      <vt:lpstr>Circuit Switching</vt:lpstr>
      <vt:lpstr>Circuit Switching</vt:lpstr>
      <vt:lpstr>Circuit Switching</vt:lpstr>
      <vt:lpstr>Packet Switching</vt:lpstr>
      <vt:lpstr>Packet Switching</vt:lpstr>
      <vt:lpstr>Packet Switching</vt:lpstr>
      <vt:lpstr>Packet Switching</vt:lpstr>
      <vt:lpstr>Packet Switching</vt:lpstr>
      <vt:lpstr>Packet Switching</vt:lpstr>
      <vt:lpstr>Packet Switching</vt:lpstr>
      <vt:lpstr>Comparison Circuit Vs Packet Switching</vt:lpstr>
      <vt:lpstr>Message Switching</vt:lpstr>
      <vt:lpstr>Message Switching</vt:lpstr>
      <vt:lpstr>Message Switching</vt:lpstr>
      <vt:lpstr>Message Switching</vt:lpstr>
      <vt:lpstr>Message Switching</vt:lpstr>
      <vt:lpstr>Topics To Be Covered</vt:lpstr>
      <vt:lpstr>ISDN Interface</vt:lpstr>
      <vt:lpstr>ISDN Interface</vt:lpstr>
      <vt:lpstr>ISDN Interface</vt:lpstr>
      <vt:lpstr>ISDN Interface</vt:lpstr>
      <vt:lpstr>ISDN Interface</vt:lpstr>
      <vt:lpstr>ISDN Interface</vt:lpstr>
      <vt:lpstr>ISDN Interface</vt:lpstr>
      <vt:lpstr>ISDN Standard</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Physical layer  and Network media</dc:title>
  <dc:creator>sandeep dhungana</dc:creator>
  <cp:lastModifiedBy>sandeep dhungana</cp:lastModifiedBy>
  <cp:revision>59</cp:revision>
  <dcterms:created xsi:type="dcterms:W3CDTF">2019-05-14T08:32:15Z</dcterms:created>
  <dcterms:modified xsi:type="dcterms:W3CDTF">2019-05-20T03:02:30Z</dcterms:modified>
</cp:coreProperties>
</file>