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8" r:id="rId4"/>
    <p:sldId id="280" r:id="rId5"/>
    <p:sldId id="281" r:id="rId6"/>
    <p:sldId id="260" r:id="rId7"/>
    <p:sldId id="259" r:id="rId8"/>
    <p:sldId id="261" r:id="rId9"/>
    <p:sldId id="262" r:id="rId10"/>
    <p:sldId id="282" r:id="rId11"/>
    <p:sldId id="283" r:id="rId12"/>
    <p:sldId id="284" r:id="rId13"/>
    <p:sldId id="285" r:id="rId14"/>
    <p:sldId id="287" r:id="rId15"/>
    <p:sldId id="264" r:id="rId16"/>
    <p:sldId id="288" r:id="rId17"/>
    <p:sldId id="289" r:id="rId18"/>
    <p:sldId id="290" r:id="rId19"/>
    <p:sldId id="291" r:id="rId20"/>
    <p:sldId id="292" r:id="rId21"/>
    <p:sldId id="293" r:id="rId22"/>
    <p:sldId id="263" r:id="rId23"/>
    <p:sldId id="295" r:id="rId24"/>
    <p:sldId id="296" r:id="rId25"/>
    <p:sldId id="297" r:id="rId26"/>
    <p:sldId id="298"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49745F-1464-43CA-A04A-051C18B508E7}"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49745F-1464-43CA-A04A-051C18B508E7}" type="datetimeFigureOut">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49745F-1464-43CA-A04A-051C18B508E7}"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49745F-1464-43CA-A04A-051C18B508E7}" type="datetimeFigureOut">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49745F-1464-43CA-A04A-051C18B508E7}" type="datetimeFigureOut">
              <a:rPr lang="en-US" smtClean="0"/>
              <a:pPr/>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9745F-1464-43CA-A04A-051C18B508E7}" type="datetimeFigureOut">
              <a:rPr lang="en-US" smtClean="0"/>
              <a:pPr/>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49745F-1464-43CA-A04A-051C18B508E7}" type="datetimeFigureOut">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9745F-1464-43CA-A04A-051C18B508E7}" type="datetimeFigureOut">
              <a:rPr lang="en-US" smtClean="0"/>
              <a:pPr/>
              <a:t>5/8/2019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56E11-6B92-4542-A8A4-085CB2104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2000"/>
            <a:ext cx="8229600" cy="5364163"/>
          </a:xfrm>
        </p:spPr>
        <p:txBody>
          <a:bodyPr/>
          <a:lstStyle/>
          <a:p>
            <a:pPr>
              <a:buNone/>
            </a:pPr>
            <a:endParaRPr lang="en-US" dirty="0" smtClean="0">
              <a:latin typeface="Cambria" pitchFamily="18" charset="0"/>
            </a:endParaRPr>
          </a:p>
          <a:p>
            <a:pPr>
              <a:buNone/>
            </a:pPr>
            <a:endParaRPr lang="en-US" dirty="0">
              <a:latin typeface="Cambria" pitchFamily="18" charset="0"/>
            </a:endParaRPr>
          </a:p>
          <a:p>
            <a:pPr>
              <a:buNone/>
            </a:pPr>
            <a:r>
              <a:rPr lang="en-US" b="1" u="sng" dirty="0" smtClean="0">
                <a:latin typeface="Cambria" pitchFamily="18" charset="0"/>
              </a:rPr>
              <a:t>Chapter 1</a:t>
            </a:r>
          </a:p>
          <a:p>
            <a:pPr>
              <a:buNone/>
            </a:pPr>
            <a:r>
              <a:rPr lang="en-US" dirty="0">
                <a:latin typeface="Cambria" pitchFamily="18" charset="0"/>
              </a:rPr>
              <a:t>	</a:t>
            </a:r>
            <a:r>
              <a:rPr lang="en-US" dirty="0" smtClean="0">
                <a:latin typeface="Cambria" pitchFamily="18" charset="0"/>
              </a:rPr>
              <a:t>	</a:t>
            </a:r>
            <a:r>
              <a:rPr lang="en-US" b="1" dirty="0" smtClean="0">
                <a:latin typeface="Cambria" pitchFamily="18" charset="0"/>
              </a:rPr>
              <a:t>Introduction </a:t>
            </a:r>
          </a:p>
          <a:p>
            <a:pPr>
              <a:buNone/>
            </a:pPr>
            <a:endParaRPr lang="en-US" b="1" dirty="0">
              <a:latin typeface="Cambria" pitchFamily="18" charset="0"/>
            </a:endParaRPr>
          </a:p>
          <a:p>
            <a:pPr>
              <a:buNone/>
            </a:pPr>
            <a:endParaRPr lang="en-US" b="1" dirty="0" smtClean="0">
              <a:latin typeface="Cambria" pitchFamily="18" charset="0"/>
            </a:endParaRPr>
          </a:p>
          <a:p>
            <a:pPr>
              <a:buNone/>
            </a:pPr>
            <a:r>
              <a:rPr lang="en-US" b="1" dirty="0" smtClean="0">
                <a:latin typeface="Book Antiqua" pitchFamily="18" charset="0"/>
              </a:rPr>
              <a:t>By: Arjun Singh Saud</a:t>
            </a:r>
          </a:p>
          <a:p>
            <a:pPr>
              <a:buNone/>
            </a:pPr>
            <a:r>
              <a:rPr lang="en-US" b="1" dirty="0" smtClean="0">
                <a:latin typeface="Book Antiqua" pitchFamily="18" charset="0"/>
              </a:rPr>
              <a:t>			Lecturer, CDCSIT, TU</a:t>
            </a:r>
            <a:endParaRPr lang="en-US" b="1" dirty="0">
              <a:latin typeface="Book Antiqu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History of 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Book Antiqua" pitchFamily="18" charset="0"/>
              </a:rPr>
              <a:t>In the summer of 1956, scientists gather for a conference at Dartmouth College. They believe that human intelligence can be simulated by machines. The programmer John McCarthy proposes calling this Artificial Intelligence.</a:t>
            </a:r>
          </a:p>
          <a:p>
            <a:pPr algn="just"/>
            <a:endParaRPr lang="en-US" sz="2400" dirty="0" smtClean="0">
              <a:latin typeface="Book Antiqua" pitchFamily="18" charset="0"/>
            </a:endParaRPr>
          </a:p>
          <a:p>
            <a:pPr algn="just"/>
            <a:r>
              <a:rPr lang="en-US" sz="2400" dirty="0" smtClean="0">
                <a:latin typeface="Book Antiqua" pitchFamily="18" charset="0"/>
              </a:rPr>
              <a:t>Allen Newell, and Herbert Simon revealed a program Logic Theorist (LT) during the conference. LT was capable of proving elementary theorems in the propositional calculus. </a:t>
            </a:r>
            <a:endParaRPr lang="en-US" sz="2400" dirty="0">
              <a:latin typeface="Book Antiqua" pitchFamily="18"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History of 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Book Antiqua" pitchFamily="18" charset="0"/>
              </a:rPr>
              <a:t>The General Problem Solver (GPS) was demonstrated by Newell, Shaw &amp; Simon in 1959. Any problem that can be expressed as a set of well-formed formulas (WFFs) clauses can be solved by GPS.</a:t>
            </a:r>
          </a:p>
          <a:p>
            <a:pPr algn="just"/>
            <a:endParaRPr lang="en-US" sz="2400" dirty="0" smtClean="0">
              <a:latin typeface="Book Antiqua" pitchFamily="18" charset="0"/>
            </a:endParaRPr>
          </a:p>
          <a:p>
            <a:pPr algn="just"/>
            <a:r>
              <a:rPr lang="en-US" sz="2400" dirty="0" smtClean="0">
                <a:latin typeface="Book Antiqua" pitchFamily="18" charset="0"/>
              </a:rPr>
              <a:t>The German-American computer scientist Joseph Weizenbaum of the Massachusetts Institute of Technology (MIT) invents a computer program named ELIZA in 1966 that communicates with humans.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History of 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Book Antiqua" pitchFamily="18" charset="0"/>
              </a:rPr>
              <a:t>With MYCIN (1972), Artificial Intelligence finds its way into medical practices. It was the expert system developed by Ted </a:t>
            </a:r>
            <a:r>
              <a:rPr lang="en-US" sz="2400" dirty="0" err="1" smtClean="0">
                <a:latin typeface="Book Antiqua" pitchFamily="18" charset="0"/>
              </a:rPr>
              <a:t>Shortliffe</a:t>
            </a:r>
            <a:r>
              <a:rPr lang="en-US" sz="2400" dirty="0" smtClean="0">
                <a:latin typeface="Book Antiqua" pitchFamily="18" charset="0"/>
              </a:rPr>
              <a:t> at Stanford University and is used for the treatment of illnesses. </a:t>
            </a:r>
          </a:p>
          <a:p>
            <a:pPr algn="just"/>
            <a:endParaRPr lang="en-US" sz="2400" dirty="0" smtClean="0">
              <a:latin typeface="Book Antiqua" pitchFamily="18" charset="0"/>
              <a:ea typeface="Arial Unicode MS" pitchFamily="34" charset="-128"/>
              <a:cs typeface="Arial Unicode MS" pitchFamily="34" charset="-128"/>
            </a:endParaRPr>
          </a:p>
          <a:p>
            <a:pPr algn="just"/>
            <a:r>
              <a:rPr lang="en-US" sz="2400" dirty="0" smtClean="0">
                <a:latin typeface="Book Antiqua" pitchFamily="18" charset="0"/>
              </a:rPr>
              <a:t>Terrence J. </a:t>
            </a:r>
            <a:r>
              <a:rPr lang="en-US" sz="2400" dirty="0" err="1" smtClean="0">
                <a:latin typeface="Book Antiqua" pitchFamily="18" charset="0"/>
              </a:rPr>
              <a:t>Sejnowski</a:t>
            </a:r>
            <a:r>
              <a:rPr lang="en-US" sz="2400" dirty="0" smtClean="0">
                <a:latin typeface="Book Antiqua" pitchFamily="18" charset="0"/>
              </a:rPr>
              <a:t> and Charles Rosenberg has written a computer program named </a:t>
            </a:r>
            <a:r>
              <a:rPr lang="en-US" sz="2400" dirty="0" err="1" smtClean="0">
                <a:latin typeface="Book Antiqua" pitchFamily="18" charset="0"/>
              </a:rPr>
              <a:t>NETtalk</a:t>
            </a:r>
            <a:r>
              <a:rPr lang="en-US" sz="2400" dirty="0" smtClean="0">
                <a:latin typeface="Book Antiqua" pitchFamily="18" charset="0"/>
              </a:rPr>
              <a:t> in 1986 that can be taught to speak by inputting sample sentences and phoneme chains. </a:t>
            </a:r>
            <a:r>
              <a:rPr lang="en-US" sz="2400" dirty="0" err="1" smtClean="0">
                <a:latin typeface="Book Antiqua" pitchFamily="18" charset="0"/>
              </a:rPr>
              <a:t>NETtalk</a:t>
            </a:r>
            <a:r>
              <a:rPr lang="en-US" sz="2400" dirty="0" smtClean="0">
                <a:latin typeface="Book Antiqua" pitchFamily="18" charset="0"/>
              </a:rPr>
              <a:t> is able to read words and pronounce them correctly, and can apply what it has learned to words it does not know. </a:t>
            </a:r>
            <a:endParaRPr lang="en-US" sz="2400" dirty="0">
              <a:latin typeface="Book Antiqua" pitchFamily="18" charset="0"/>
              <a:ea typeface="Arial Unicode MS" pitchFamily="34" charset="-128"/>
              <a:cs typeface="Arial Unicode MS"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History of 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Book Antiqua" pitchFamily="18" charset="0"/>
              </a:rPr>
              <a:t>In 1997, the AI chess computer named Deep Blue from IBM defeats the chess world champion Garry Kasparov in a tournament. This is considered a historic success in an area previously dominated by humans. </a:t>
            </a:r>
          </a:p>
          <a:p>
            <a:pPr algn="just"/>
            <a:endParaRPr lang="en-US" sz="2400" dirty="0" smtClean="0">
              <a:latin typeface="Book Antiqua" pitchFamily="18" charset="0"/>
              <a:ea typeface="Arial Unicode MS" pitchFamily="34" charset="-128"/>
              <a:cs typeface="Arial Unicode MS" pitchFamily="34" charset="-128"/>
            </a:endParaRPr>
          </a:p>
          <a:p>
            <a:pPr algn="just"/>
            <a:r>
              <a:rPr lang="en-US" sz="2400" dirty="0" smtClean="0">
                <a:latin typeface="Book Antiqua" pitchFamily="18" charset="0"/>
              </a:rPr>
              <a:t>Powerful processors and graphics cards in computers, smartphones, and tablets give regular consumers access to AI programs. Digital assistants in particular enjoy great popularity: Apple’s Siri comes to the market in 2011, Microsoft introduces the </a:t>
            </a:r>
            <a:r>
              <a:rPr lang="en-US" sz="2400" dirty="0" err="1" smtClean="0">
                <a:latin typeface="Book Antiqua" pitchFamily="18" charset="0"/>
              </a:rPr>
              <a:t>Cortana</a:t>
            </a:r>
            <a:r>
              <a:rPr lang="en-US" sz="2400" dirty="0" smtClean="0">
                <a:latin typeface="Book Antiqua" pitchFamily="18" charset="0"/>
              </a:rPr>
              <a:t> software in 2014, and Amazon presents Amazon Echo with the voice service </a:t>
            </a:r>
            <a:r>
              <a:rPr lang="en-US" sz="2400" dirty="0" err="1" smtClean="0">
                <a:latin typeface="Book Antiqua" pitchFamily="18" charset="0"/>
              </a:rPr>
              <a:t>Alexa</a:t>
            </a:r>
            <a:r>
              <a:rPr lang="en-US" sz="2400" dirty="0" smtClean="0">
                <a:latin typeface="Book Antiqua" pitchFamily="18" charset="0"/>
              </a:rPr>
              <a:t> in 2015.</a:t>
            </a:r>
          </a:p>
          <a:p>
            <a:pPr algn="just"/>
            <a:endParaRPr lang="en-US" sz="2400" dirty="0">
              <a:latin typeface="Book Antiqua" pitchFamily="18" charset="0"/>
              <a:ea typeface="Arial Unicode MS" pitchFamily="34" charset="-128"/>
              <a:cs typeface="Arial Unicode MS"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History of 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Book Antiqua" pitchFamily="18" charset="0"/>
              </a:rPr>
              <a:t>The computer program Watson competes in a U.S. television quiz show jeopardy challenge in 2011 and wins against the human players.</a:t>
            </a:r>
          </a:p>
          <a:p>
            <a:pPr algn="just"/>
            <a:endParaRPr lang="en-US" sz="2400" dirty="0" smtClean="0">
              <a:latin typeface="Book Antiqua" pitchFamily="18" charset="0"/>
              <a:ea typeface="Arial Unicode MS" pitchFamily="34" charset="-128"/>
              <a:cs typeface="Arial Unicode MS" pitchFamily="34" charset="-128"/>
            </a:endParaRPr>
          </a:p>
          <a:p>
            <a:pPr algn="just"/>
            <a:r>
              <a:rPr lang="en-US" sz="2400" dirty="0" smtClean="0">
                <a:latin typeface="Book Antiqua" pitchFamily="18" charset="0"/>
              </a:rPr>
              <a:t>Project Debater from IBM debated complex topics with two master debaters and performed remarkably well in 2018.</a:t>
            </a:r>
          </a:p>
          <a:p>
            <a:pPr algn="just"/>
            <a:r>
              <a:rPr lang="en-US" sz="2400" dirty="0" smtClean="0">
                <a:latin typeface="Book Antiqua" pitchFamily="18" charset="0"/>
              </a:rPr>
              <a:t>Decades of research notwithstanding, artificial intelligence is comparatively still in its infancy. It needs to become more reliable and secure against manipulation before it can be used in sensitive areas</a:t>
            </a:r>
            <a:endParaRPr lang="en-US" sz="2400" dirty="0" smtClean="0">
              <a:latin typeface="Book Antiqua" pitchFamily="18" charset="0"/>
              <a:ea typeface="Arial Unicode MS" pitchFamily="34" charset="-128"/>
              <a:cs typeface="Arial Unicode MS" pitchFamily="34" charset="-128"/>
            </a:endParaRPr>
          </a:p>
          <a:p>
            <a:pPr algn="just"/>
            <a:endParaRPr lang="en-US" sz="2400" dirty="0">
              <a:latin typeface="Book Antiqua" pitchFamily="18" charset="0"/>
              <a:ea typeface="Arial Unicode MS" pitchFamily="34" charset="-128"/>
              <a:cs typeface="Arial Unicode MS"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Foundations of AI</a:t>
            </a:r>
            <a:endParaRPr lang="en-US" sz="3600" b="1" dirty="0">
              <a:latin typeface="Cambria" pitchFamily="18" charset="0"/>
            </a:endParaRPr>
          </a:p>
        </p:txBody>
      </p:sp>
      <p:sp>
        <p:nvSpPr>
          <p:cNvPr id="4" name="Content Placeholder 3"/>
          <p:cNvSpPr>
            <a:spLocks noGrp="1"/>
          </p:cNvSpPr>
          <p:nvPr>
            <p:ph idx="1"/>
          </p:nvPr>
        </p:nvSpPr>
        <p:spPr/>
        <p:txBody>
          <a:bodyPr/>
          <a:lstStyle/>
          <a:p>
            <a:pPr algn="just"/>
            <a:r>
              <a:rPr lang="en-US" sz="2400" dirty="0" smtClean="0">
                <a:latin typeface="Book Antiqua" pitchFamily="18" charset="0"/>
              </a:rPr>
              <a:t>Artificial intelligence has identifiable roots in number of older disciplines such as Philosophy, Psychology, Mathematics, Economics, Neuroscience, Computer Science etc. These are the areas that have contributed and can contribute more to build an intelligent system. </a:t>
            </a:r>
            <a:endParaRPr lang="en-US" sz="2400" b="1" dirty="0" smtClean="0">
              <a:latin typeface="Book Antiqua" pitchFamily="18" charset="0"/>
            </a:endParaRPr>
          </a:p>
          <a:p>
            <a:endParaRPr lang="en-US" dirty="0">
              <a:latin typeface="Book Antiqu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Foundations of AI</a:t>
            </a:r>
            <a:endParaRPr lang="en-US" sz="3600" b="1" dirty="0">
              <a:latin typeface="Cambria" pitchFamily="18" charset="0"/>
            </a:endParaRPr>
          </a:p>
        </p:txBody>
      </p:sp>
      <p:sp>
        <p:nvSpPr>
          <p:cNvPr id="4" name="Content Placeholder 3"/>
          <p:cNvSpPr>
            <a:spLocks noGrp="1"/>
          </p:cNvSpPr>
          <p:nvPr>
            <p:ph idx="1"/>
          </p:nvPr>
        </p:nvSpPr>
        <p:spPr>
          <a:xfrm>
            <a:off x="304800" y="1371600"/>
            <a:ext cx="8610600" cy="4953000"/>
          </a:xfrm>
        </p:spPr>
        <p:txBody>
          <a:bodyPr>
            <a:normAutofit fontScale="77500" lnSpcReduction="20000"/>
          </a:bodyPr>
          <a:lstStyle/>
          <a:p>
            <a:pPr>
              <a:buNone/>
            </a:pPr>
            <a:r>
              <a:rPr lang="en-US" sz="3400" b="1" u="sng" dirty="0" smtClean="0">
                <a:latin typeface="Book Antiqua" pitchFamily="18" charset="0"/>
              </a:rPr>
              <a:t>Philosophy</a:t>
            </a:r>
          </a:p>
          <a:p>
            <a:pPr algn="just"/>
            <a:r>
              <a:rPr lang="en-US" sz="3400" dirty="0" smtClean="0">
                <a:latin typeface="Book Antiqua" pitchFamily="18" charset="0"/>
              </a:rPr>
              <a:t>It is the area of study concerned with knowledge, thinking, reasoning, mind etc., understanding of these concepts are really helpful in making intelligent machines. Some of the representative studies in philosophy that has contributed AI are presented below:</a:t>
            </a:r>
            <a:endParaRPr lang="en-US" sz="3400" b="1" dirty="0" smtClean="0">
              <a:latin typeface="Book Antiqua" pitchFamily="18" charset="0"/>
            </a:endParaRPr>
          </a:p>
          <a:p>
            <a:pPr lvl="1" algn="just"/>
            <a:r>
              <a:rPr lang="en-US" sz="3400" dirty="0" smtClean="0">
                <a:latin typeface="Book Antiqua" pitchFamily="18" charset="0"/>
              </a:rPr>
              <a:t>Aristotle developed an informal system of syllogisms for proper reasoning. </a:t>
            </a:r>
          </a:p>
          <a:p>
            <a:pPr lvl="1" algn="just"/>
            <a:r>
              <a:rPr lang="en-US" sz="3400" dirty="0" smtClean="0">
                <a:latin typeface="Book Antiqua" pitchFamily="18" charset="0"/>
              </a:rPr>
              <a:t>Thomas Hobbes proposed that reasoning was like numerical computation. Thus, artificial animal is not implausible.</a:t>
            </a:r>
          </a:p>
          <a:p>
            <a:pPr lvl="1" algn="just"/>
            <a:r>
              <a:rPr lang="en-US" sz="3400" dirty="0" smtClean="0">
                <a:latin typeface="Book Antiqua" pitchFamily="18" charset="0"/>
              </a:rPr>
              <a:t>Empiricism in philosophy defines a mathematical procedure for extracting beliefs from experience.</a:t>
            </a:r>
          </a:p>
          <a:p>
            <a:endParaRPr lang="en-US" dirty="0">
              <a:latin typeface="Book Antiqua"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Foundations of AI</a:t>
            </a:r>
            <a:endParaRPr lang="en-US" sz="3600" b="1" dirty="0">
              <a:latin typeface="Cambria" pitchFamily="18" charset="0"/>
            </a:endParaRPr>
          </a:p>
        </p:txBody>
      </p:sp>
      <p:sp>
        <p:nvSpPr>
          <p:cNvPr id="4" name="Content Placeholder 3"/>
          <p:cNvSpPr>
            <a:spLocks noGrp="1"/>
          </p:cNvSpPr>
          <p:nvPr>
            <p:ph idx="1"/>
          </p:nvPr>
        </p:nvSpPr>
        <p:spPr>
          <a:xfrm>
            <a:off x="152400" y="1371600"/>
            <a:ext cx="8763000" cy="4953000"/>
          </a:xfrm>
        </p:spPr>
        <p:txBody>
          <a:bodyPr>
            <a:noAutofit/>
          </a:bodyPr>
          <a:lstStyle/>
          <a:p>
            <a:pPr algn="just">
              <a:buNone/>
            </a:pPr>
            <a:r>
              <a:rPr lang="en-US" sz="2400" b="1" u="sng" dirty="0" smtClean="0">
                <a:latin typeface="Book Antiqua" pitchFamily="18" charset="0"/>
              </a:rPr>
              <a:t>Psychology</a:t>
            </a:r>
            <a:endParaRPr lang="en-US" sz="2400" u="sng" dirty="0" smtClean="0">
              <a:latin typeface="Book Antiqua" pitchFamily="18" charset="0"/>
            </a:endParaRPr>
          </a:p>
          <a:p>
            <a:pPr algn="just"/>
            <a:r>
              <a:rPr lang="en-US" sz="2400" dirty="0" smtClean="0">
                <a:latin typeface="Book Antiqua" pitchFamily="18" charset="0"/>
              </a:rPr>
              <a:t>Modern Psychology, also called Cognitive Psychology is the science which studies how the mind operates, how we behave, and how our brains process information. Followings are the key points from researches in cognitive psychology that has contributed Artificial Intelligence.</a:t>
            </a:r>
          </a:p>
          <a:p>
            <a:pPr lvl="1" algn="just"/>
            <a:r>
              <a:rPr lang="en-US" sz="2000" dirty="0" smtClean="0">
                <a:latin typeface="Book Antiqua" pitchFamily="18" charset="0"/>
              </a:rPr>
              <a:t>At the MIT workshop (1956), Noam Chomsky presented Three Models of Language, and Newell and Simon presented The Logic Theory Machine. These papers showed how computer models could be used to address the psychology of memory, language, and logical thinking, respectively.</a:t>
            </a:r>
          </a:p>
          <a:p>
            <a:pPr lvl="1" algn="just"/>
            <a:r>
              <a:rPr lang="en-US" sz="2000" dirty="0" smtClean="0">
                <a:latin typeface="Book Antiqua" pitchFamily="18" charset="0"/>
              </a:rPr>
              <a:t>It is now a common view among psychologists that "a cognitive theory should be like a computer program. That is, it should describe a detailed information-processing mechanism.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Foundations of AI</a:t>
            </a:r>
            <a:endParaRPr lang="en-US" sz="3600" b="1" dirty="0">
              <a:latin typeface="Cambria" pitchFamily="18" charset="0"/>
            </a:endParaRPr>
          </a:p>
        </p:txBody>
      </p:sp>
      <p:sp>
        <p:nvSpPr>
          <p:cNvPr id="4" name="Content Placeholder 3"/>
          <p:cNvSpPr>
            <a:spLocks noGrp="1"/>
          </p:cNvSpPr>
          <p:nvPr>
            <p:ph idx="1"/>
          </p:nvPr>
        </p:nvSpPr>
        <p:spPr>
          <a:xfrm>
            <a:off x="152400" y="1371600"/>
            <a:ext cx="8763000" cy="4754563"/>
          </a:xfrm>
        </p:spPr>
        <p:txBody>
          <a:bodyPr>
            <a:noAutofit/>
          </a:bodyPr>
          <a:lstStyle/>
          <a:p>
            <a:pPr algn="just">
              <a:buNone/>
            </a:pPr>
            <a:r>
              <a:rPr lang="en-US" sz="2400" b="1" u="sng" dirty="0" smtClean="0">
                <a:latin typeface="Book Antiqua" pitchFamily="18" charset="0"/>
              </a:rPr>
              <a:t>Mathematics</a:t>
            </a:r>
            <a:endParaRPr lang="en-US" sz="2400" u="sng" dirty="0" smtClean="0">
              <a:latin typeface="Book Antiqua" pitchFamily="18" charset="0"/>
            </a:endParaRPr>
          </a:p>
          <a:p>
            <a:pPr algn="just"/>
            <a:r>
              <a:rPr lang="en-US" sz="2400" dirty="0" smtClean="0">
                <a:latin typeface="Book Antiqua" pitchFamily="18" charset="0"/>
              </a:rPr>
              <a:t>AI is formal science and hence requires a level of mathematical formalization in three fundamental areas: logic, computation, and probability. Some of the key facts that show contribution of mathematics in AI are presented below.</a:t>
            </a:r>
          </a:p>
          <a:p>
            <a:pPr lvl="1" algn="just"/>
            <a:r>
              <a:rPr lang="en-US" sz="2000" dirty="0" smtClean="0">
                <a:latin typeface="Book Antiqua" pitchFamily="18" charset="0"/>
              </a:rPr>
              <a:t>Aristotle invented concept of formal logic (deductive reasoning), which was much improved by George Boole and especially Gottlob Frege</a:t>
            </a:r>
          </a:p>
          <a:p>
            <a:pPr lvl="1" algn="just"/>
            <a:r>
              <a:rPr lang="en-US" sz="2000" dirty="0" smtClean="0">
                <a:latin typeface="Book Antiqua" pitchFamily="18" charset="0"/>
              </a:rPr>
              <a:t>Kurt </a:t>
            </a:r>
            <a:r>
              <a:rPr lang="en-US" sz="2000" dirty="0" err="1" smtClean="0">
                <a:latin typeface="Book Antiqua" pitchFamily="18" charset="0"/>
              </a:rPr>
              <a:t>Godel’s</a:t>
            </a:r>
            <a:r>
              <a:rPr lang="en-US" sz="2000" dirty="0" smtClean="0">
                <a:latin typeface="Book Antiqua" pitchFamily="18" charset="0"/>
              </a:rPr>
              <a:t> </a:t>
            </a:r>
            <a:r>
              <a:rPr lang="en-US" sz="2000" i="1" dirty="0" smtClean="0">
                <a:latin typeface="Book Antiqua" pitchFamily="18" charset="0"/>
              </a:rPr>
              <a:t>incompleteness theorem</a:t>
            </a:r>
            <a:r>
              <a:rPr lang="en-US" sz="2000" dirty="0" smtClean="0">
                <a:latin typeface="Book Antiqua" pitchFamily="18" charset="0"/>
              </a:rPr>
              <a:t> showed that there are limits on what can be computed. </a:t>
            </a:r>
          </a:p>
          <a:p>
            <a:pPr lvl="1" algn="just"/>
            <a:r>
              <a:rPr lang="en-US" sz="2000" dirty="0" smtClean="0">
                <a:latin typeface="Book Antiqua" pitchFamily="18" charset="0"/>
              </a:rPr>
              <a:t>Bays Rule, which is used widely in AI for uncertain reasoning, is developed by Thomas Bayes, Pierre Laplace, and others.</a:t>
            </a:r>
          </a:p>
          <a:p>
            <a:pPr algn="just">
              <a:buNone/>
            </a:pPr>
            <a:endParaRPr lang="en-US" sz="2400" dirty="0">
              <a:latin typeface="Book Antiqua"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Foundations of AI</a:t>
            </a:r>
            <a:endParaRPr lang="en-US" sz="3600" b="1" dirty="0">
              <a:latin typeface="Cambria" pitchFamily="18" charset="0"/>
            </a:endParaRPr>
          </a:p>
        </p:txBody>
      </p:sp>
      <p:sp>
        <p:nvSpPr>
          <p:cNvPr id="4" name="Content Placeholder 3"/>
          <p:cNvSpPr>
            <a:spLocks noGrp="1"/>
          </p:cNvSpPr>
          <p:nvPr>
            <p:ph idx="1"/>
          </p:nvPr>
        </p:nvSpPr>
        <p:spPr>
          <a:xfrm>
            <a:off x="152400" y="1371600"/>
            <a:ext cx="8763000" cy="4754563"/>
          </a:xfrm>
        </p:spPr>
        <p:txBody>
          <a:bodyPr>
            <a:noAutofit/>
          </a:bodyPr>
          <a:lstStyle/>
          <a:p>
            <a:pPr>
              <a:buNone/>
            </a:pPr>
            <a:r>
              <a:rPr lang="en-US" sz="2400" b="1" u="sng" dirty="0" smtClean="0">
                <a:latin typeface="Book Antiqua" pitchFamily="18" charset="0"/>
              </a:rPr>
              <a:t>Economics</a:t>
            </a:r>
            <a:endParaRPr lang="en-US" sz="2400" u="sng" dirty="0" smtClean="0">
              <a:latin typeface="Book Antiqua" pitchFamily="18" charset="0"/>
            </a:endParaRPr>
          </a:p>
          <a:p>
            <a:pPr algn="just"/>
            <a:r>
              <a:rPr lang="en-US" sz="2400" dirty="0" smtClean="0">
                <a:latin typeface="Book Antiqua" pitchFamily="18" charset="0"/>
              </a:rPr>
              <a:t>There are many theories and concepts, originally from economics, which are widely used in the field of Artificial Intelligence. Some of the key theories from economics used in AI are presented below.</a:t>
            </a:r>
          </a:p>
          <a:p>
            <a:pPr lvl="1" algn="just"/>
            <a:r>
              <a:rPr lang="en-US" sz="2200" dirty="0" smtClean="0">
                <a:latin typeface="Book Antiqua" pitchFamily="18" charset="0"/>
              </a:rPr>
              <a:t>Game theory and Decision Theory, which provide a framework for making decisions under a state of uncertainty and widely used in AI.</a:t>
            </a:r>
          </a:p>
          <a:p>
            <a:pPr lvl="1" algn="just"/>
            <a:r>
              <a:rPr lang="en-US" sz="2200" dirty="0" smtClean="0">
                <a:latin typeface="Book Antiqua" pitchFamily="18" charset="0"/>
              </a:rPr>
              <a:t>How to make rational decisions when payoffs come only after a </a:t>
            </a:r>
            <a:r>
              <a:rPr lang="en-US" sz="2200" i="1" dirty="0" smtClean="0">
                <a:latin typeface="Book Antiqua" pitchFamily="18" charset="0"/>
              </a:rPr>
              <a:t>series</a:t>
            </a:r>
            <a:r>
              <a:rPr lang="en-US" sz="2200" dirty="0" smtClean="0">
                <a:latin typeface="Book Antiqua" pitchFamily="18" charset="0"/>
              </a:rPr>
              <a:t> of actions? That topic is discussed in Operations Research, and led to the discovery of Markov decision process and other advances.</a:t>
            </a:r>
          </a:p>
          <a:p>
            <a:pPr algn="just">
              <a:buNone/>
            </a:pPr>
            <a:endParaRPr lang="en-US" sz="2400" dirty="0">
              <a:latin typeface="Book Antiqu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Cambria" pitchFamily="18" charset="0"/>
              </a:rPr>
              <a:t>What is Intelligence?</a:t>
            </a:r>
            <a:endParaRPr lang="en-US" sz="3600" b="1" dirty="0">
              <a:latin typeface="Cambria"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Book Antiqua" pitchFamily="18" charset="0"/>
              </a:rPr>
              <a:t>What is intelligence? This is a complex question with no well-defined answer.</a:t>
            </a:r>
          </a:p>
          <a:p>
            <a:pPr algn="just"/>
            <a:r>
              <a:rPr lang="en-US" sz="2400" dirty="0" smtClean="0">
                <a:latin typeface="Book Antiqua" pitchFamily="18" charset="0"/>
              </a:rPr>
              <a:t>One could certainly define intelligence by the properties it exhibits: an ability to deal with new situations; the ability to solve problems, to answer questions, to devise plans, and so on.</a:t>
            </a:r>
          </a:p>
          <a:p>
            <a:pPr algn="just"/>
            <a:endParaRPr lang="en-US" sz="2400" dirty="0">
              <a:latin typeface="Book Antiqu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Foundations of AI</a:t>
            </a:r>
            <a:endParaRPr lang="en-US" sz="3600" b="1" dirty="0">
              <a:latin typeface="Cambria" pitchFamily="18" charset="0"/>
            </a:endParaRPr>
          </a:p>
        </p:txBody>
      </p:sp>
      <p:sp>
        <p:nvSpPr>
          <p:cNvPr id="4" name="Content Placeholder 3"/>
          <p:cNvSpPr>
            <a:spLocks noGrp="1"/>
          </p:cNvSpPr>
          <p:nvPr>
            <p:ph idx="1"/>
          </p:nvPr>
        </p:nvSpPr>
        <p:spPr>
          <a:xfrm>
            <a:off x="152400" y="1371600"/>
            <a:ext cx="8763000" cy="4754563"/>
          </a:xfrm>
        </p:spPr>
        <p:txBody>
          <a:bodyPr>
            <a:noAutofit/>
          </a:bodyPr>
          <a:lstStyle/>
          <a:p>
            <a:pPr algn="just">
              <a:buNone/>
            </a:pPr>
            <a:r>
              <a:rPr lang="en-US" sz="2400" b="1" u="sng" dirty="0" smtClean="0">
                <a:latin typeface="Book Antiqua" pitchFamily="18" charset="0"/>
              </a:rPr>
              <a:t>Neuroscience</a:t>
            </a:r>
            <a:endParaRPr lang="en-US" sz="2400" u="sng" dirty="0" smtClean="0">
              <a:latin typeface="Book Antiqua" pitchFamily="18" charset="0"/>
            </a:endParaRPr>
          </a:p>
          <a:p>
            <a:pPr algn="just"/>
            <a:r>
              <a:rPr lang="en-US" sz="2400" dirty="0" smtClean="0">
                <a:latin typeface="Book Antiqua" pitchFamily="18" charset="0"/>
              </a:rPr>
              <a:t>Neuroscience is a multidisciplinary science that is concerned with the study of the structure and function of the nervous system. Some of the important contributions in AI that are motivated from neuroscience are presented below.</a:t>
            </a:r>
          </a:p>
          <a:p>
            <a:pPr lvl="1" algn="just"/>
            <a:r>
              <a:rPr lang="en-US" sz="2000" dirty="0" smtClean="0">
                <a:latin typeface="Book Antiqua" pitchFamily="18" charset="0"/>
              </a:rPr>
              <a:t>Donald Hebb studied how the neurons contributed to psychological processes such as learning. He is best known for his theory of Hebbian Learning. </a:t>
            </a:r>
          </a:p>
          <a:p>
            <a:pPr lvl="1" algn="just"/>
            <a:r>
              <a:rPr lang="en-US" sz="2000" dirty="0" smtClean="0">
                <a:latin typeface="Book Antiqua" pitchFamily="18" charset="0"/>
              </a:rPr>
              <a:t>Along with Walter Pitts, McCulloch created computational models based on biological processes in the brain.</a:t>
            </a:r>
          </a:p>
          <a:p>
            <a:pPr algn="just">
              <a:buNone/>
            </a:pPr>
            <a:endParaRPr lang="en-US" sz="2400" dirty="0">
              <a:latin typeface="Book Antiqu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Foundations of AI</a:t>
            </a:r>
            <a:endParaRPr lang="en-US" sz="3600" b="1" dirty="0">
              <a:latin typeface="Cambria" pitchFamily="18" charset="0"/>
            </a:endParaRPr>
          </a:p>
        </p:txBody>
      </p:sp>
      <p:sp>
        <p:nvSpPr>
          <p:cNvPr id="4" name="Content Placeholder 3"/>
          <p:cNvSpPr>
            <a:spLocks noGrp="1"/>
          </p:cNvSpPr>
          <p:nvPr>
            <p:ph idx="1"/>
          </p:nvPr>
        </p:nvSpPr>
        <p:spPr>
          <a:xfrm>
            <a:off x="152400" y="1371600"/>
            <a:ext cx="8763000" cy="4754563"/>
          </a:xfrm>
        </p:spPr>
        <p:txBody>
          <a:bodyPr>
            <a:noAutofit/>
          </a:bodyPr>
          <a:lstStyle/>
          <a:p>
            <a:pPr algn="just">
              <a:buNone/>
            </a:pPr>
            <a:r>
              <a:rPr lang="en-US" sz="2400" b="1" u="sng" dirty="0" smtClean="0">
                <a:latin typeface="Book Antiqua" pitchFamily="18" charset="0"/>
              </a:rPr>
              <a:t>Computer Science</a:t>
            </a:r>
            <a:endParaRPr lang="en-US" sz="2400" u="sng" dirty="0" smtClean="0">
              <a:latin typeface="Book Antiqua" pitchFamily="18" charset="0"/>
            </a:endParaRPr>
          </a:p>
          <a:p>
            <a:pPr algn="just"/>
            <a:r>
              <a:rPr lang="en-US" sz="2400" dirty="0" smtClean="0">
                <a:latin typeface="Book Antiqua" pitchFamily="18" charset="0"/>
              </a:rPr>
              <a:t>For artificial intelligence to succeed, we need two things: intelligence and an artifact. The computer has been the artifact of choice. Key contributions from computer science to AI are listed below.</a:t>
            </a:r>
          </a:p>
          <a:p>
            <a:pPr lvl="1" algn="just"/>
            <a:r>
              <a:rPr lang="en-US" sz="2200" dirty="0" smtClean="0">
                <a:latin typeface="Book Antiqua" pitchFamily="18" charset="0"/>
              </a:rPr>
              <a:t>Since that time, each generation of computer hardware has brought an increase in speed and capacity and a decrease in price. Current expectations are that future increases in power will come from massive parallelism—a curious convergence with the properties of the brain</a:t>
            </a:r>
          </a:p>
          <a:p>
            <a:pPr lvl="1" algn="just"/>
            <a:r>
              <a:rPr lang="en-US" sz="2200" dirty="0" smtClean="0">
                <a:latin typeface="Book Antiqua" pitchFamily="18" charset="0"/>
              </a:rPr>
              <a:t>AI also owes a debt to the software side of computer science, which has supplied the operating systems, programming languages, and tools needed to write modern programs.</a:t>
            </a:r>
          </a:p>
          <a:p>
            <a:pPr algn="just">
              <a:buNone/>
            </a:pPr>
            <a:endParaRPr lang="en-US" sz="2400" dirty="0">
              <a:latin typeface="Book Antiqu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Applications of </a:t>
            </a:r>
            <a:r>
              <a:rPr lang="en-US" sz="3600" b="1" dirty="0" smtClean="0">
                <a:latin typeface="Cambria" pitchFamily="18" charset="0"/>
              </a:rPr>
              <a:t>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Game Playing</a:t>
            </a:r>
            <a:endParaRPr lang="en-US" sz="2400" u="sng" dirty="0" smtClean="0">
              <a:latin typeface="Book Antiqua" pitchFamily="18" charset="0"/>
            </a:endParaRPr>
          </a:p>
          <a:p>
            <a:pPr algn="just"/>
            <a:r>
              <a:rPr lang="en-US" sz="2400" dirty="0" smtClean="0">
                <a:latin typeface="Book Antiqua" pitchFamily="18" charset="0"/>
              </a:rPr>
              <a:t>AI plays crucial role in playing games such as chess, poker, tic-tac-toe, etc. By using AI techniques machine can think large number of possible moves based on heuristic knowledge. For example, we can buy machines that can play master level chess for a few hundred dollars.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Applications of </a:t>
            </a:r>
            <a:r>
              <a:rPr lang="en-US" sz="3600" b="1" dirty="0" smtClean="0">
                <a:latin typeface="Cambria" pitchFamily="18" charset="0"/>
              </a:rPr>
              <a:t>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dirty="0" smtClean="0">
                <a:latin typeface="Book Antiqua" pitchFamily="18" charset="0"/>
              </a:rPr>
              <a:t>Speech Recognition</a:t>
            </a:r>
            <a:endParaRPr lang="en-US" sz="2400" dirty="0" smtClean="0">
              <a:latin typeface="Book Antiqua" pitchFamily="18" charset="0"/>
            </a:endParaRPr>
          </a:p>
          <a:p>
            <a:pPr algn="just"/>
            <a:r>
              <a:rPr lang="en-US" sz="2400" dirty="0" smtClean="0">
                <a:latin typeface="Book Antiqua" pitchFamily="18" charset="0"/>
              </a:rPr>
              <a:t>Some intelligent systems are capable of hearing and comprehending the language in terms of sentences and their meanings while a human talks to it. It can handle different accents, slang words, noise in the background, change in human’s noise due to cold etc. For example, Siri is an Apple App that lets us stay connected without lifting a finger. We can interact with Siri through voice message like </a:t>
            </a:r>
            <a:r>
              <a:rPr lang="en-US" sz="2400" i="1" dirty="0" smtClean="0">
                <a:latin typeface="Book Antiqua" pitchFamily="18" charset="0"/>
              </a:rPr>
              <a:t>“Hey Siri, call Mom on speaker”</a:t>
            </a:r>
            <a:r>
              <a:rPr lang="en-US" sz="2400" b="1" dirty="0" smtClean="0">
                <a:latin typeface="Book Antiqua" pitchFamily="18" charset="0"/>
              </a:rPr>
              <a:t>, </a:t>
            </a:r>
            <a:r>
              <a:rPr lang="en-US" sz="2400" i="1" dirty="0" smtClean="0">
                <a:latin typeface="Book Antiqua" pitchFamily="18" charset="0"/>
              </a:rPr>
              <a:t>“Text Rabin I am on the way” </a:t>
            </a:r>
            <a:r>
              <a:rPr lang="en-US" sz="2400" dirty="0" smtClean="0">
                <a:latin typeface="Book Antiqua" pitchFamily="18" charset="0"/>
              </a:rPr>
              <a:t>so on</a:t>
            </a:r>
            <a:r>
              <a:rPr lang="en-US" sz="2400" i="1" dirty="0" smtClean="0">
                <a:latin typeface="Book Antiqua" pitchFamily="18" charset="0"/>
              </a:rPr>
              <a:t>.</a:t>
            </a:r>
            <a:endParaRPr lang="en-US" sz="2400" dirty="0" smtClean="0">
              <a:latin typeface="Book Antiqua" pitchFamily="18" charset="0"/>
            </a:endParaRPr>
          </a:p>
          <a:p>
            <a:pPr algn="just"/>
            <a:endParaRPr lang="en-US" sz="2400"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Applications of </a:t>
            </a:r>
            <a:r>
              <a:rPr lang="en-US" sz="3600" b="1" dirty="0" smtClean="0">
                <a:latin typeface="Cambria" pitchFamily="18" charset="0"/>
              </a:rPr>
              <a:t>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Natural Language Processing (NLP)</a:t>
            </a:r>
            <a:endParaRPr lang="en-US" sz="2400" u="sng" dirty="0" smtClean="0">
              <a:latin typeface="Book Antiqua" pitchFamily="18" charset="0"/>
            </a:endParaRPr>
          </a:p>
          <a:p>
            <a:pPr algn="just"/>
            <a:r>
              <a:rPr lang="en-US" sz="2400" dirty="0" smtClean="0">
                <a:latin typeface="Book Antiqua" pitchFamily="18" charset="0"/>
              </a:rPr>
              <a:t>Natural Language Processing (NLP) refers to AI method of communicating with intelligent systems using a natural language such as English or Nepali. The input and output of an NLP system can be Speech or Written Text. Neural Text-to-Speech is a system created by Microsoft that uses deep neural networks to make the voices of computers nearly indistinguishable for recordings of real people.</a:t>
            </a:r>
          </a:p>
          <a:p>
            <a:pPr algn="just"/>
            <a:endParaRPr lang="en-US" sz="2400" dirty="0">
              <a:latin typeface="Book Antiqu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Applications of </a:t>
            </a:r>
            <a:r>
              <a:rPr lang="en-US" sz="3600" b="1" dirty="0" smtClean="0">
                <a:latin typeface="Cambria" pitchFamily="18" charset="0"/>
              </a:rPr>
              <a:t>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Computer Vision</a:t>
            </a:r>
            <a:endParaRPr lang="en-US" sz="2400" u="sng" dirty="0" smtClean="0">
              <a:latin typeface="Book Antiqua" pitchFamily="18" charset="0"/>
            </a:endParaRPr>
          </a:p>
          <a:p>
            <a:pPr algn="just"/>
            <a:r>
              <a:rPr lang="en-US" sz="2400" dirty="0" smtClean="0">
                <a:latin typeface="Book Antiqua" pitchFamily="18" charset="0"/>
              </a:rPr>
              <a:t>Computer vision is a term that depicts the capability of a machine to get and analyze visual information. It is the science and technology of machines that see. A significant part of artificial intelligence deals with planning for system which can perform mechanical actions such as moving a robot through some environment. This type of processing typically needs input data provided by a computer vision system.</a:t>
            </a:r>
          </a:p>
          <a:p>
            <a:pPr algn="just"/>
            <a:endParaRPr lang="en-US" sz="2400" dirty="0">
              <a:latin typeface="Book Antiqu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Applications of </a:t>
            </a:r>
            <a:r>
              <a:rPr lang="en-US" sz="3600" b="1" dirty="0" smtClean="0">
                <a:latin typeface="Cambria" pitchFamily="18" charset="0"/>
              </a:rPr>
              <a:t>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Expert Systems</a:t>
            </a:r>
            <a:endParaRPr lang="en-US" sz="2400" u="sng" dirty="0" smtClean="0">
              <a:latin typeface="Book Antiqua" pitchFamily="18" charset="0"/>
            </a:endParaRPr>
          </a:p>
          <a:p>
            <a:pPr algn="just"/>
            <a:r>
              <a:rPr lang="en-US" sz="2400" dirty="0" smtClean="0">
                <a:latin typeface="Book Antiqua" pitchFamily="18" charset="0"/>
              </a:rPr>
              <a:t>A knowledge engineer interviews experts in a certain domain and embodies their knowledge in a computer program. Such systems or programs are called expert system. One of the first expert systems was MYCIN, which diagnosed bacterial infections of the blood and suggested treatments. It did better than medical students or practicing doctors, provided its limitations were observed. </a:t>
            </a:r>
          </a:p>
          <a:p>
            <a:pPr algn="just"/>
            <a:endParaRPr lang="en-US" sz="2400"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Applications of </a:t>
            </a:r>
            <a:r>
              <a:rPr lang="en-US" sz="3600" b="1" dirty="0" smtClean="0">
                <a:latin typeface="Cambria" pitchFamily="18" charset="0"/>
              </a:rPr>
              <a:t>AI</a:t>
            </a:r>
            <a:endParaRPr lang="en-US" sz="3600" b="1" dirty="0">
              <a:latin typeface="Cambria" pitchFamily="18" charset="0"/>
            </a:endParaRPr>
          </a:p>
        </p:txBody>
      </p:sp>
      <p:sp>
        <p:nvSpPr>
          <p:cNvPr id="3" name="Content Placeholder 2"/>
          <p:cNvSpPr>
            <a:spLocks noGrp="1"/>
          </p:cNvSpPr>
          <p:nvPr>
            <p:ph idx="1"/>
          </p:nvPr>
        </p:nvSpPr>
        <p:spPr/>
        <p:txBody>
          <a:bodyPr>
            <a:noAutofit/>
          </a:bodyPr>
          <a:lstStyle/>
          <a:p>
            <a:pPr algn="just">
              <a:buNone/>
            </a:pPr>
            <a:r>
              <a:rPr lang="en-US" sz="2400" b="1" u="sng" dirty="0" smtClean="0">
                <a:latin typeface="Book Antiqua" pitchFamily="18" charset="0"/>
              </a:rPr>
              <a:t>Heuristic Classification</a:t>
            </a:r>
            <a:endParaRPr lang="en-US" sz="2400" u="sng" dirty="0" smtClean="0">
              <a:latin typeface="Book Antiqua" pitchFamily="18" charset="0"/>
            </a:endParaRPr>
          </a:p>
          <a:p>
            <a:pPr algn="just"/>
            <a:r>
              <a:rPr lang="en-US" sz="2400" dirty="0" smtClean="0">
                <a:latin typeface="Book Antiqua" pitchFamily="18" charset="0"/>
              </a:rPr>
              <a:t>Expert systems normally give only present knowledge. But, sometimes AI systems need to have several sources of information. The technique used for such task is called Heuristic Classification. An example is advising whether to accept a proposed credit card purchase. Information is available about the owner of the credit card, his record of payment etc. </a:t>
            </a:r>
          </a:p>
          <a:p>
            <a:pPr algn="just"/>
            <a:endParaRPr lang="en-US" sz="24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Cambria" pitchFamily="18" charset="0"/>
              </a:rPr>
              <a:t>What is AI?</a:t>
            </a:r>
            <a:endParaRPr lang="en-US" sz="3600" b="1" dirty="0">
              <a:latin typeface="Cambria"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Book Antiqua" pitchFamily="18" charset="0"/>
              </a:rPr>
              <a:t>According to the father of Artificial Intelligence, John McCarthy, it is </a:t>
            </a:r>
            <a:r>
              <a:rPr lang="en-US" sz="2400" i="1" dirty="0" smtClean="0">
                <a:latin typeface="Book Antiqua" pitchFamily="18" charset="0"/>
              </a:rPr>
              <a:t>“The science and engineering of making intelligent machines, especially intelligent computer programs”. </a:t>
            </a:r>
          </a:p>
          <a:p>
            <a:pPr algn="just"/>
            <a:r>
              <a:rPr lang="en-US" sz="2400" dirty="0" smtClean="0">
                <a:latin typeface="Book Antiqua" pitchFamily="18" charset="0"/>
              </a:rPr>
              <a:t>Artificial Intelligence is a way of making a computer, a computer-controlled robot, or software that behaves intelligently, in the similar manner the intelligent humans behaves.</a:t>
            </a:r>
          </a:p>
          <a:p>
            <a:pPr algn="just"/>
            <a:endParaRPr lang="en-US" sz="2400" dirty="0">
              <a:latin typeface="Book Antiqu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Cambria" pitchFamily="18" charset="0"/>
              </a:rPr>
              <a:t>AI Perspectives</a:t>
            </a:r>
            <a:endParaRPr lang="en-US" sz="3600" b="1" dirty="0">
              <a:latin typeface="Cambria"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Book Antiqua" pitchFamily="18" charset="0"/>
              </a:rPr>
              <a:t>Since Artificial Intelligence is a vast topic, embodying the knowledge of many domains of science, it’s definition has evolved rapidly in the recent years.</a:t>
            </a:r>
          </a:p>
          <a:p>
            <a:pPr algn="just"/>
            <a:r>
              <a:rPr lang="en-US" sz="2400" dirty="0" smtClean="0">
                <a:latin typeface="Book Antiqua" pitchFamily="18" charset="0"/>
              </a:rPr>
              <a:t>The various definitions have been grouped into 4 different dimensions or schools of thoughts.</a:t>
            </a:r>
            <a:endParaRPr lang="en-US" sz="2400" dirty="0">
              <a:latin typeface="Book Antiqu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Cambria" pitchFamily="18" charset="0"/>
              </a:rPr>
              <a:t>AI Perspectives</a:t>
            </a:r>
            <a:endParaRPr lang="en-US" sz="3600" b="1" dirty="0">
              <a:latin typeface="Cambria" pitchFamily="18" charset="0"/>
            </a:endParaRPr>
          </a:p>
        </p:txBody>
      </p:sp>
      <p:pic>
        <p:nvPicPr>
          <p:cNvPr id="4" name="Picture 3" descr="https://cdn-images-1.medium.com/max/1600/1*6D4C9eKQ8UKlSMvI02VhXw.png"/>
          <p:cNvPicPr/>
          <p:nvPr/>
        </p:nvPicPr>
        <p:blipFill>
          <a:blip r:embed="rId2"/>
          <a:srcRect/>
          <a:stretch>
            <a:fillRect/>
          </a:stretch>
        </p:blipFill>
        <p:spPr bwMode="auto">
          <a:xfrm>
            <a:off x="838200" y="1524000"/>
            <a:ext cx="70866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latin typeface="Cambria" pitchFamily="18" charset="0"/>
              </a:rPr>
              <a:t>Thinking Humanly: </a:t>
            </a:r>
            <a:r>
              <a:rPr lang="en-US" sz="3300" b="1" i="1" dirty="0">
                <a:latin typeface="Cambria" pitchFamily="18" charset="0"/>
              </a:rPr>
              <a:t>Cognitive modeling approach</a:t>
            </a:r>
            <a:r>
              <a:rPr lang="en-US" sz="3200" b="1" dirty="0">
                <a:latin typeface="Cambria" pitchFamily="18" charset="0"/>
              </a:rPr>
              <a:t/>
            </a:r>
            <a:br>
              <a:rPr lang="en-US" sz="3200" b="1" dirty="0">
                <a:latin typeface="Cambria" pitchFamily="18" charset="0"/>
              </a:rPr>
            </a:br>
            <a:endParaRPr lang="en-US" sz="3100" b="1" dirty="0">
              <a:latin typeface="Cambria" pitchFamily="18" charset="0"/>
            </a:endParaRPr>
          </a:p>
        </p:txBody>
      </p:sp>
      <p:sp>
        <p:nvSpPr>
          <p:cNvPr id="3" name="Content Placeholder 2"/>
          <p:cNvSpPr>
            <a:spLocks noGrp="1"/>
          </p:cNvSpPr>
          <p:nvPr>
            <p:ph idx="1"/>
          </p:nvPr>
        </p:nvSpPr>
        <p:spPr/>
        <p:txBody>
          <a:bodyPr>
            <a:normAutofit/>
          </a:bodyPr>
          <a:lstStyle/>
          <a:p>
            <a:pPr algn="just"/>
            <a:r>
              <a:rPr lang="en-US" sz="2400" dirty="0">
                <a:latin typeface="Book Antiqua" pitchFamily="18" charset="0"/>
              </a:rPr>
              <a:t>Make the machines with mind. </a:t>
            </a:r>
            <a:r>
              <a:rPr lang="en-US" sz="2400" dirty="0" smtClean="0">
                <a:latin typeface="Book Antiqua" pitchFamily="18" charset="0"/>
              </a:rPr>
              <a:t>To </a:t>
            </a:r>
            <a:r>
              <a:rPr lang="en-US" sz="2400" dirty="0">
                <a:latin typeface="Book Antiqua" pitchFamily="18" charset="0"/>
              </a:rPr>
              <a:t>make a machine that think like human brain, scientific theories of internal brain activities (cognitive model) are required. Two ways of doing this is: </a:t>
            </a:r>
          </a:p>
          <a:p>
            <a:pPr lvl="1" algn="just"/>
            <a:r>
              <a:rPr lang="en-US" sz="2200" b="1" dirty="0">
                <a:latin typeface="Book Antiqua" pitchFamily="18" charset="0"/>
              </a:rPr>
              <a:t>Predicting and testing human behavior </a:t>
            </a:r>
            <a:r>
              <a:rPr lang="en-US" sz="2200" dirty="0">
                <a:latin typeface="Book Antiqua" pitchFamily="18" charset="0"/>
              </a:rPr>
              <a:t>(cognitive science)</a:t>
            </a:r>
          </a:p>
          <a:p>
            <a:pPr lvl="1" algn="just"/>
            <a:r>
              <a:rPr lang="en-US" sz="2200" b="1" dirty="0">
                <a:latin typeface="Book Antiqua" pitchFamily="18" charset="0"/>
              </a:rPr>
              <a:t>Identification from neurological data </a:t>
            </a:r>
            <a:r>
              <a:rPr lang="en-US" sz="2200" dirty="0">
                <a:latin typeface="Book Antiqua" pitchFamily="18" charset="0"/>
              </a:rPr>
              <a:t>(Cognitive neuroscience)</a:t>
            </a:r>
          </a:p>
          <a:p>
            <a:pPr algn="just"/>
            <a:r>
              <a:rPr lang="en-US" sz="2400" dirty="0" smtClean="0">
                <a:latin typeface="Book Antiqua" pitchFamily="18" charset="0"/>
              </a:rPr>
              <a:t>Once </a:t>
            </a:r>
            <a:r>
              <a:rPr lang="en-US" sz="2400" dirty="0">
                <a:latin typeface="Book Antiqua" pitchFamily="18" charset="0"/>
              </a:rPr>
              <a:t>we have precise theory of mind, it is possible to express the theory as a computer program. </a:t>
            </a: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mbria" pitchFamily="18" charset="0"/>
              </a:rPr>
              <a:t>Acting Humanly: </a:t>
            </a:r>
            <a:r>
              <a:rPr lang="en-US" sz="3100" b="1" i="1" dirty="0">
                <a:latin typeface="Cambria" pitchFamily="18" charset="0"/>
              </a:rPr>
              <a:t>The Turing Test Approach</a:t>
            </a:r>
          </a:p>
        </p:txBody>
      </p:sp>
      <p:sp>
        <p:nvSpPr>
          <p:cNvPr id="3" name="Content Placeholder 2"/>
          <p:cNvSpPr>
            <a:spLocks noGrp="1"/>
          </p:cNvSpPr>
          <p:nvPr>
            <p:ph idx="1"/>
          </p:nvPr>
        </p:nvSpPr>
        <p:spPr/>
        <p:txBody>
          <a:bodyPr>
            <a:normAutofit/>
          </a:bodyPr>
          <a:lstStyle/>
          <a:p>
            <a:pPr algn="just">
              <a:buNone/>
            </a:pPr>
            <a:endParaRPr lang="en-US" sz="2400" dirty="0" smtClean="0">
              <a:latin typeface="Book Antiqua" pitchFamily="18" charset="0"/>
            </a:endParaRPr>
          </a:p>
          <a:p>
            <a:pPr algn="just">
              <a:buNone/>
            </a:pPr>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p:txBody>
      </p:sp>
      <p:pic>
        <p:nvPicPr>
          <p:cNvPr id="1026" name="Picture 2" descr="turing"/>
          <p:cNvPicPr>
            <a:picLocks noChangeAspect="1" noChangeArrowheads="1"/>
          </p:cNvPicPr>
          <p:nvPr/>
        </p:nvPicPr>
        <p:blipFill>
          <a:blip r:embed="rId2"/>
          <a:srcRect/>
          <a:stretch>
            <a:fillRect/>
          </a:stretch>
        </p:blipFill>
        <p:spPr bwMode="auto">
          <a:xfrm>
            <a:off x="1600200" y="1600200"/>
            <a:ext cx="5277260" cy="1828800"/>
          </a:xfrm>
          <a:prstGeom prst="rect">
            <a:avLst/>
          </a:prstGeom>
          <a:noFill/>
        </p:spPr>
      </p:pic>
      <p:sp>
        <p:nvSpPr>
          <p:cNvPr id="6" name="TextBox 5"/>
          <p:cNvSpPr txBox="1"/>
          <p:nvPr/>
        </p:nvSpPr>
        <p:spPr>
          <a:xfrm>
            <a:off x="92440" y="3810000"/>
            <a:ext cx="4419600" cy="2123658"/>
          </a:xfrm>
          <a:prstGeom prst="rect">
            <a:avLst/>
          </a:prstGeom>
          <a:noFill/>
          <a:ln>
            <a:solidFill>
              <a:schemeClr val="accent1"/>
            </a:solidFill>
          </a:ln>
        </p:spPr>
        <p:txBody>
          <a:bodyPr wrap="square" rtlCol="0">
            <a:spAutoFit/>
          </a:bodyPr>
          <a:lstStyle/>
          <a:p>
            <a:pPr algn="just"/>
            <a:r>
              <a:rPr lang="en-US" sz="2200" dirty="0">
                <a:solidFill>
                  <a:srgbClr val="002060"/>
                </a:solidFill>
                <a:latin typeface="Cambria" pitchFamily="18" charset="0"/>
              </a:rPr>
              <a:t>To pass a Turing test, a computer must have following capabilities:</a:t>
            </a:r>
          </a:p>
          <a:p>
            <a:pPr marL="465138" indent="-239713" algn="just">
              <a:buFont typeface="Wingdings" pitchFamily="2" charset="2"/>
              <a:buChar char="ü"/>
            </a:pPr>
            <a:r>
              <a:rPr lang="en-US" sz="2200" dirty="0" smtClean="0">
                <a:latin typeface="Cambria" pitchFamily="18" charset="0"/>
              </a:rPr>
              <a:t>Natural </a:t>
            </a:r>
            <a:r>
              <a:rPr lang="en-US" sz="2200" dirty="0">
                <a:latin typeface="Cambria" pitchFamily="18" charset="0"/>
              </a:rPr>
              <a:t>Language </a:t>
            </a:r>
            <a:r>
              <a:rPr lang="en-US" sz="2200" dirty="0" smtClean="0">
                <a:latin typeface="Cambria" pitchFamily="18" charset="0"/>
              </a:rPr>
              <a:t>Processing</a:t>
            </a:r>
            <a:endParaRPr lang="en-US" sz="2200" dirty="0">
              <a:latin typeface="Cambria" pitchFamily="18" charset="0"/>
            </a:endParaRPr>
          </a:p>
          <a:p>
            <a:pPr marL="465138" lvl="0" indent="-239713" algn="just">
              <a:buFont typeface="Wingdings" pitchFamily="2" charset="2"/>
              <a:buChar char="ü"/>
            </a:pPr>
            <a:r>
              <a:rPr lang="en-US" sz="2200" dirty="0">
                <a:latin typeface="Cambria" pitchFamily="18" charset="0"/>
              </a:rPr>
              <a:t>Knowledge </a:t>
            </a:r>
            <a:r>
              <a:rPr lang="en-US" sz="2200" dirty="0" smtClean="0">
                <a:latin typeface="Cambria" pitchFamily="18" charset="0"/>
              </a:rPr>
              <a:t>representation</a:t>
            </a:r>
            <a:endParaRPr lang="en-US" sz="2200" dirty="0">
              <a:latin typeface="Cambria" pitchFamily="18" charset="0"/>
            </a:endParaRPr>
          </a:p>
          <a:p>
            <a:pPr marL="465138" lvl="0" indent="-239713" algn="just">
              <a:buFont typeface="Wingdings" pitchFamily="2" charset="2"/>
              <a:buChar char="ü"/>
            </a:pPr>
            <a:r>
              <a:rPr lang="en-US" sz="2200" dirty="0">
                <a:latin typeface="Cambria" pitchFamily="18" charset="0"/>
              </a:rPr>
              <a:t>Automated </a:t>
            </a:r>
            <a:r>
              <a:rPr lang="en-US" sz="2200" dirty="0" smtClean="0">
                <a:latin typeface="Cambria" pitchFamily="18" charset="0"/>
              </a:rPr>
              <a:t>reasoning</a:t>
            </a:r>
            <a:endParaRPr lang="en-US" sz="2200" dirty="0">
              <a:latin typeface="Cambria" pitchFamily="18" charset="0"/>
            </a:endParaRPr>
          </a:p>
          <a:p>
            <a:pPr marL="465138" lvl="0" indent="-239713" algn="just">
              <a:buFont typeface="Wingdings" pitchFamily="2" charset="2"/>
              <a:buChar char="ü"/>
            </a:pPr>
            <a:r>
              <a:rPr lang="en-US" sz="2200" dirty="0">
                <a:latin typeface="Cambria" pitchFamily="18" charset="0"/>
              </a:rPr>
              <a:t>Machine </a:t>
            </a:r>
            <a:r>
              <a:rPr lang="en-US" sz="2200" dirty="0" smtClean="0">
                <a:latin typeface="Cambria" pitchFamily="18" charset="0"/>
              </a:rPr>
              <a:t>learning</a:t>
            </a:r>
            <a:endParaRPr lang="en-US" sz="2200" dirty="0">
              <a:latin typeface="Cambria" pitchFamily="18" charset="0"/>
            </a:endParaRPr>
          </a:p>
        </p:txBody>
      </p:sp>
      <p:sp>
        <p:nvSpPr>
          <p:cNvPr id="7" name="TextBox 6"/>
          <p:cNvSpPr txBox="1"/>
          <p:nvPr/>
        </p:nvSpPr>
        <p:spPr>
          <a:xfrm>
            <a:off x="4631960" y="3886200"/>
            <a:ext cx="4343400" cy="1938992"/>
          </a:xfrm>
          <a:prstGeom prst="rect">
            <a:avLst/>
          </a:prstGeom>
          <a:noFill/>
          <a:ln>
            <a:solidFill>
              <a:schemeClr val="accent1"/>
            </a:solidFill>
          </a:ln>
        </p:spPr>
        <p:txBody>
          <a:bodyPr wrap="square" rtlCol="0">
            <a:spAutoFit/>
          </a:bodyPr>
          <a:lstStyle/>
          <a:p>
            <a:pPr algn="just"/>
            <a:r>
              <a:rPr lang="en-US" sz="2400" dirty="0">
                <a:solidFill>
                  <a:srgbClr val="002060"/>
                </a:solidFill>
                <a:latin typeface="Cambria" pitchFamily="18" charset="0"/>
              </a:rPr>
              <a:t>To pass the total Turing test computer must have following additional capabilities:</a:t>
            </a:r>
          </a:p>
          <a:p>
            <a:pPr lvl="1" indent="-292100" algn="just">
              <a:buFont typeface="Wingdings" pitchFamily="2" charset="2"/>
              <a:buChar char="ü"/>
            </a:pPr>
            <a:r>
              <a:rPr lang="en-US" sz="2400" dirty="0" smtClean="0">
                <a:latin typeface="Cambria" pitchFamily="18" charset="0"/>
              </a:rPr>
              <a:t>Computer Vision</a:t>
            </a:r>
            <a:endParaRPr lang="en-US" sz="2400" dirty="0">
              <a:latin typeface="Cambria" pitchFamily="18" charset="0"/>
            </a:endParaRPr>
          </a:p>
          <a:p>
            <a:pPr lvl="1" indent="-292100" algn="just">
              <a:buFont typeface="Wingdings" pitchFamily="2" charset="2"/>
              <a:buChar char="ü"/>
            </a:pPr>
            <a:r>
              <a:rPr lang="en-US" sz="2400" dirty="0" smtClean="0">
                <a:latin typeface="Cambria" pitchFamily="18" charset="0"/>
              </a:rPr>
              <a:t>Robotics</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
            </a:r>
            <a:br>
              <a:rPr lang="en-US" sz="3600" b="1" dirty="0" smtClean="0">
                <a:latin typeface="Book Antiqua" pitchFamily="18" charset="0"/>
              </a:rPr>
            </a:br>
            <a:r>
              <a:rPr lang="en-US" sz="3600" b="1" dirty="0" smtClean="0">
                <a:latin typeface="Book Antiqua" pitchFamily="18" charset="0"/>
              </a:rPr>
              <a:t>Thinking Rationally</a:t>
            </a:r>
            <a:r>
              <a:rPr lang="en-US" sz="3600" b="1" dirty="0">
                <a:latin typeface="Book Antiqua" pitchFamily="18" charset="0"/>
              </a:rPr>
              <a:t>: </a:t>
            </a:r>
            <a:r>
              <a:rPr lang="en-US" sz="3000" b="1" i="1" dirty="0">
                <a:latin typeface="Book Antiqua" pitchFamily="18" charset="0"/>
              </a:rPr>
              <a:t>The </a:t>
            </a:r>
            <a:r>
              <a:rPr lang="en-US" sz="3000" b="1" i="1" dirty="0" smtClean="0">
                <a:latin typeface="Book Antiqua" pitchFamily="18" charset="0"/>
              </a:rPr>
              <a:t>Laws </a:t>
            </a:r>
            <a:r>
              <a:rPr lang="en-US" sz="3000" b="1" i="1" dirty="0">
                <a:latin typeface="Book Antiqua" pitchFamily="18" charset="0"/>
              </a:rPr>
              <a:t>of </a:t>
            </a:r>
            <a:r>
              <a:rPr lang="en-US" sz="3000" b="1" i="1" dirty="0" smtClean="0">
                <a:latin typeface="Book Antiqua" pitchFamily="18" charset="0"/>
              </a:rPr>
              <a:t>Thought Approach</a:t>
            </a:r>
            <a:r>
              <a:rPr lang="en-US" sz="3600" b="1" i="1" dirty="0">
                <a:latin typeface="Book Antiqua" pitchFamily="18" charset="0"/>
              </a:rPr>
              <a:t/>
            </a:r>
            <a:br>
              <a:rPr lang="en-US" sz="3600" b="1" i="1" dirty="0">
                <a:latin typeface="Book Antiqua" pitchFamily="18" charset="0"/>
              </a:rPr>
            </a:br>
            <a:endParaRPr lang="en-US" sz="3600" b="1" i="1" dirty="0">
              <a:latin typeface="Book Antiqua"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Book Antiqua" pitchFamily="18" charset="0"/>
              </a:rPr>
              <a:t>Rationality means right </a:t>
            </a:r>
            <a:r>
              <a:rPr lang="en-US" sz="2400" dirty="0">
                <a:latin typeface="Book Antiqua" pitchFamily="18" charset="0"/>
              </a:rPr>
              <a:t>thinking that is irrefutable reasoning process. </a:t>
            </a:r>
            <a:r>
              <a:rPr lang="en-US" sz="2400" dirty="0" smtClean="0">
                <a:latin typeface="Book Antiqua" pitchFamily="18" charset="0"/>
              </a:rPr>
              <a:t>Aristotle </a:t>
            </a:r>
            <a:r>
              <a:rPr lang="en-US" sz="2400" dirty="0">
                <a:latin typeface="Book Antiqua" pitchFamily="18" charset="0"/>
              </a:rPr>
              <a:t>gave Syllogisms that always yielded correct conclusion when correct premises are </a:t>
            </a:r>
            <a:r>
              <a:rPr lang="en-US" sz="2400" dirty="0" smtClean="0">
                <a:latin typeface="Book Antiqua" pitchFamily="18" charset="0"/>
              </a:rPr>
              <a:t>given. For </a:t>
            </a:r>
            <a:r>
              <a:rPr lang="en-US" sz="2400" dirty="0">
                <a:latin typeface="Book Antiqua" pitchFamily="18" charset="0"/>
              </a:rPr>
              <a:t>example:</a:t>
            </a:r>
          </a:p>
          <a:p>
            <a:pPr lvl="3" algn="just">
              <a:buNone/>
            </a:pPr>
            <a:r>
              <a:rPr lang="en-US" sz="2400" dirty="0">
                <a:latin typeface="Book Antiqua" pitchFamily="18" charset="0"/>
              </a:rPr>
              <a:t>Ram is a </a:t>
            </a:r>
            <a:r>
              <a:rPr lang="en-US" sz="2400" dirty="0" smtClean="0">
                <a:latin typeface="Book Antiqua" pitchFamily="18" charset="0"/>
              </a:rPr>
              <a:t>man</a:t>
            </a:r>
            <a:endParaRPr lang="en-US" sz="2400" dirty="0">
              <a:latin typeface="Book Antiqua" pitchFamily="18" charset="0"/>
            </a:endParaRPr>
          </a:p>
          <a:p>
            <a:pPr lvl="3" algn="just">
              <a:buNone/>
            </a:pPr>
            <a:r>
              <a:rPr lang="en-US" sz="2400" dirty="0">
                <a:latin typeface="Book Antiqua" pitchFamily="18" charset="0"/>
              </a:rPr>
              <a:t>Man is </a:t>
            </a:r>
            <a:r>
              <a:rPr lang="en-US" sz="2400" dirty="0" smtClean="0">
                <a:latin typeface="Book Antiqua" pitchFamily="18" charset="0"/>
              </a:rPr>
              <a:t>mortal			Modus Ponens</a:t>
            </a:r>
          </a:p>
          <a:p>
            <a:pPr lvl="3" algn="just">
              <a:buNone/>
            </a:pPr>
            <a:r>
              <a:rPr lang="en-US" sz="2400" dirty="0" smtClean="0">
                <a:latin typeface="Book Antiqua" pitchFamily="18" charset="0"/>
              </a:rPr>
              <a:t>Therefore Ram </a:t>
            </a:r>
            <a:r>
              <a:rPr lang="en-US" sz="2400" dirty="0">
                <a:latin typeface="Book Antiqua" pitchFamily="18" charset="0"/>
              </a:rPr>
              <a:t>is </a:t>
            </a:r>
            <a:r>
              <a:rPr lang="en-US" sz="2400" dirty="0" smtClean="0">
                <a:latin typeface="Book Antiqua" pitchFamily="18" charset="0"/>
              </a:rPr>
              <a:t>mortal</a:t>
            </a:r>
            <a:r>
              <a:rPr lang="en-US" sz="2400" dirty="0">
                <a:latin typeface="Book Antiqua" pitchFamily="18" charset="0"/>
              </a:rPr>
              <a:t> </a:t>
            </a:r>
            <a:endParaRPr lang="en-US" sz="2400" dirty="0" smtClean="0">
              <a:latin typeface="Book Antiqua" pitchFamily="18" charset="0"/>
            </a:endParaRPr>
          </a:p>
          <a:p>
            <a:pPr algn="just"/>
            <a:r>
              <a:rPr lang="en-US" sz="2400" dirty="0" smtClean="0">
                <a:latin typeface="Book Antiqua" pitchFamily="18" charset="0"/>
              </a:rPr>
              <a:t>This study initiated the field of logic. The logicist tradition in AI hopes to create intelligent systems using logic programming. </a:t>
            </a:r>
            <a:endParaRPr lang="en-US" sz="2400" dirty="0">
              <a:latin typeface="Book Antiqua" pitchFamily="18" charset="0"/>
            </a:endParaRPr>
          </a:p>
        </p:txBody>
      </p:sp>
      <p:sp>
        <p:nvSpPr>
          <p:cNvPr id="4" name="Right Brace 3"/>
          <p:cNvSpPr/>
          <p:nvPr/>
        </p:nvSpPr>
        <p:spPr>
          <a:xfrm>
            <a:off x="5257800" y="3200400"/>
            <a:ext cx="2286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Acting Rationally: </a:t>
            </a:r>
            <a:r>
              <a:rPr lang="en-US" sz="2800" b="1" i="1" dirty="0">
                <a:latin typeface="Cambria" pitchFamily="18" charset="0"/>
              </a:rPr>
              <a:t>The </a:t>
            </a:r>
            <a:r>
              <a:rPr lang="en-US" sz="2800" b="1" i="1" dirty="0" smtClean="0">
                <a:latin typeface="Cambria" pitchFamily="18" charset="0"/>
              </a:rPr>
              <a:t>Rational </a:t>
            </a:r>
            <a:r>
              <a:rPr lang="en-US" sz="2800" b="1" i="1" dirty="0">
                <a:latin typeface="Cambria" pitchFamily="18" charset="0"/>
              </a:rPr>
              <a:t>Agent </a:t>
            </a:r>
            <a:r>
              <a:rPr lang="en-US" sz="2800" b="1" i="1" dirty="0" smtClean="0">
                <a:latin typeface="Cambria" pitchFamily="18" charset="0"/>
              </a:rPr>
              <a:t>Approach</a:t>
            </a:r>
            <a:endParaRPr lang="en-US" sz="2800" b="1" i="1" dirty="0">
              <a:latin typeface="Cambria" pitchFamily="18" charset="0"/>
            </a:endParaRPr>
          </a:p>
        </p:txBody>
      </p:sp>
      <p:sp>
        <p:nvSpPr>
          <p:cNvPr id="3" name="Content Placeholder 2"/>
          <p:cNvSpPr>
            <a:spLocks noGrp="1"/>
          </p:cNvSpPr>
          <p:nvPr>
            <p:ph idx="1"/>
          </p:nvPr>
        </p:nvSpPr>
        <p:spPr/>
        <p:txBody>
          <a:bodyPr>
            <a:noAutofit/>
          </a:bodyPr>
          <a:lstStyle/>
          <a:p>
            <a:pPr algn="just"/>
            <a:r>
              <a:rPr lang="en-US" sz="2400" dirty="0">
                <a:latin typeface="Book Antiqua" pitchFamily="18" charset="0"/>
              </a:rPr>
              <a:t>Agent is something that acts. Computer agent is expected to have following attributes</a:t>
            </a:r>
            <a:r>
              <a:rPr lang="en-US" sz="2400" dirty="0" smtClean="0">
                <a:latin typeface="Book Antiqua" pitchFamily="18" charset="0"/>
              </a:rPr>
              <a:t>: </a:t>
            </a:r>
            <a:r>
              <a:rPr lang="en-US" sz="2400" i="1" dirty="0" smtClean="0">
                <a:latin typeface="Book Antiqua" pitchFamily="18" charset="0"/>
              </a:rPr>
              <a:t>Autonomous control, Perceiving </a:t>
            </a:r>
            <a:r>
              <a:rPr lang="en-US" sz="2400" i="1" dirty="0">
                <a:latin typeface="Book Antiqua" pitchFamily="18" charset="0"/>
              </a:rPr>
              <a:t>their </a:t>
            </a:r>
            <a:r>
              <a:rPr lang="en-US" sz="2400" i="1" dirty="0" smtClean="0">
                <a:latin typeface="Book Antiqua" pitchFamily="18" charset="0"/>
              </a:rPr>
              <a:t>environment, Persisting </a:t>
            </a:r>
            <a:r>
              <a:rPr lang="en-US" sz="2400" i="1" dirty="0">
                <a:latin typeface="Book Antiqua" pitchFamily="18" charset="0"/>
              </a:rPr>
              <a:t>over a prolonged period of </a:t>
            </a:r>
            <a:r>
              <a:rPr lang="en-US" sz="2400" i="1" dirty="0" smtClean="0">
                <a:latin typeface="Book Antiqua" pitchFamily="18" charset="0"/>
              </a:rPr>
              <a:t>time, Adapting </a:t>
            </a:r>
            <a:r>
              <a:rPr lang="en-US" sz="2400" i="1" dirty="0">
                <a:latin typeface="Book Antiqua" pitchFamily="18" charset="0"/>
              </a:rPr>
              <a:t>to </a:t>
            </a:r>
            <a:r>
              <a:rPr lang="en-US" sz="2400" i="1" dirty="0" smtClean="0">
                <a:latin typeface="Book Antiqua" pitchFamily="18" charset="0"/>
              </a:rPr>
              <a:t>change, And </a:t>
            </a:r>
            <a:r>
              <a:rPr lang="en-US" sz="2400" i="1" dirty="0">
                <a:latin typeface="Book Antiqua" pitchFamily="18" charset="0"/>
              </a:rPr>
              <a:t>capable of taking on another’s goal</a:t>
            </a:r>
          </a:p>
          <a:p>
            <a:pPr algn="just"/>
            <a:r>
              <a:rPr lang="en-US" sz="2400" dirty="0" smtClean="0">
                <a:latin typeface="Book Antiqua" pitchFamily="18" charset="0"/>
              </a:rPr>
              <a:t>Rational behavior means doing the right thing. Rational </a:t>
            </a:r>
            <a:r>
              <a:rPr lang="en-US" sz="2400" dirty="0">
                <a:latin typeface="Book Antiqua" pitchFamily="18" charset="0"/>
              </a:rPr>
              <a:t>Agent is one that acts so as to achieve the best </a:t>
            </a:r>
            <a:r>
              <a:rPr lang="en-US" sz="2400" dirty="0" smtClean="0">
                <a:latin typeface="Book Antiqua" pitchFamily="18" charset="0"/>
              </a:rPr>
              <a:t>outcome. </a:t>
            </a:r>
            <a:r>
              <a:rPr lang="en-US" sz="2400" dirty="0">
                <a:latin typeface="Book Antiqua" pitchFamily="18" charset="0"/>
              </a:rPr>
              <a:t> </a:t>
            </a:r>
            <a:r>
              <a:rPr lang="en-US" sz="2400" dirty="0" smtClean="0">
                <a:latin typeface="Book Antiqua" pitchFamily="18" charset="0"/>
              </a:rPr>
              <a:t>One </a:t>
            </a:r>
            <a:r>
              <a:rPr lang="en-US" sz="2400" dirty="0">
                <a:latin typeface="Book Antiqua" pitchFamily="18" charset="0"/>
              </a:rPr>
              <a:t>way to act rationally is to reason logically to the conclusion and act on that conclusion. On the other hand there are also some ways of acting rationally that can not be said to involve inference. For Example, </a:t>
            </a:r>
            <a:r>
              <a:rPr lang="en-US" sz="2400" dirty="0" smtClean="0">
                <a:latin typeface="Book Antiqua" pitchFamily="18" charset="0"/>
              </a:rPr>
              <a:t>reflex action</a:t>
            </a:r>
            <a:endParaRPr lang="en-US" sz="2400" dirty="0">
              <a:latin typeface="Book Antiqua" pitchFamily="18" charset="0"/>
            </a:endParaRPr>
          </a:p>
          <a:p>
            <a:pPr algn="just"/>
            <a:endParaRPr lang="en-US" sz="2400" dirty="0">
              <a:latin typeface="Book Antiqu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5702</TotalTime>
  <Words>1554</Words>
  <Application>Microsoft Office PowerPoint</Application>
  <PresentationFormat>On-screen Show (4:3)</PresentationFormat>
  <Paragraphs>120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 Unicode MS</vt:lpstr>
      <vt:lpstr>Arial</vt:lpstr>
      <vt:lpstr>Book Antiqua</vt:lpstr>
      <vt:lpstr>Calibri</vt:lpstr>
      <vt:lpstr>Cambria</vt:lpstr>
      <vt:lpstr>Wingdings</vt:lpstr>
      <vt:lpstr>Office Theme</vt:lpstr>
      <vt:lpstr>PowerPoint Presentation</vt:lpstr>
      <vt:lpstr>What is Intelligence?</vt:lpstr>
      <vt:lpstr>What is AI?</vt:lpstr>
      <vt:lpstr>AI Perspectives</vt:lpstr>
      <vt:lpstr>AI Perspectives</vt:lpstr>
      <vt:lpstr>Thinking Humanly: Cognitive modeling approach </vt:lpstr>
      <vt:lpstr>Acting Humanly: The Turing Test Approach</vt:lpstr>
      <vt:lpstr> Thinking Rationally: The Laws of Thought Approach </vt:lpstr>
      <vt:lpstr>Acting Rationally: The Rational Agent Approach</vt:lpstr>
      <vt:lpstr>History of AI</vt:lpstr>
      <vt:lpstr>History of AI</vt:lpstr>
      <vt:lpstr>History of AI</vt:lpstr>
      <vt:lpstr>History of AI</vt:lpstr>
      <vt:lpstr>History of AI</vt:lpstr>
      <vt:lpstr>Foundations of AI</vt:lpstr>
      <vt:lpstr>Foundations of AI</vt:lpstr>
      <vt:lpstr>Foundations of AI</vt:lpstr>
      <vt:lpstr>Foundations of AI</vt:lpstr>
      <vt:lpstr>Foundations of AI</vt:lpstr>
      <vt:lpstr>Foundations of AI</vt:lpstr>
      <vt:lpstr>Foundations of AI</vt:lpstr>
      <vt:lpstr>Applications of AI</vt:lpstr>
      <vt:lpstr>Applications of AI</vt:lpstr>
      <vt:lpstr>Applications of AI</vt:lpstr>
      <vt:lpstr>Applications of AI</vt:lpstr>
      <vt:lpstr>Applications of AI</vt:lpstr>
      <vt:lpstr>Applications of AI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cp:lastModifiedBy>
  <cp:revision>43</cp:revision>
  <dcterms:created xsi:type="dcterms:W3CDTF">2018-02-05T16:48:52Z</dcterms:created>
  <dcterms:modified xsi:type="dcterms:W3CDTF">2019-05-08T02:48:44Z</dcterms:modified>
</cp:coreProperties>
</file>