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9" r:id="rId6"/>
    <p:sldId id="280" r:id="rId7"/>
    <p:sldId id="270" r:id="rId8"/>
    <p:sldId id="281" r:id="rId9"/>
    <p:sldId id="282" r:id="rId10"/>
    <p:sldId id="283" r:id="rId11"/>
    <p:sldId id="284" r:id="rId12"/>
    <p:sldId id="285" r:id="rId13"/>
    <p:sldId id="286" r:id="rId14"/>
    <p:sldId id="287" r:id="rId15"/>
    <p:sldId id="271" r:id="rId16"/>
    <p:sldId id="289" r:id="rId17"/>
    <p:sldId id="288" r:id="rId18"/>
    <p:sldId id="272" r:id="rId19"/>
    <p:sldId id="291" r:id="rId20"/>
    <p:sldId id="273" r:id="rId21"/>
    <p:sldId id="292" r:id="rId22"/>
    <p:sldId id="274" r:id="rId23"/>
    <p:sldId id="293" r:id="rId24"/>
    <p:sldId id="275" r:id="rId25"/>
    <p:sldId id="276" r:id="rId26"/>
    <p:sldId id="278" r:id="rId27"/>
    <p:sldId id="290" r:id="rId28"/>
    <p:sldId id="295" r:id="rId29"/>
    <p:sldId id="294" r:id="rId30"/>
    <p:sldId id="296" r:id="rId31"/>
    <p:sldId id="297"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9745F-1464-43CA-A04A-051C18B508E7}" type="datetimeFigureOut">
              <a:rPr lang="en-US" smtClean="0"/>
              <a:pPr/>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49745F-1464-43CA-A04A-051C18B508E7}"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9745F-1464-43CA-A04A-051C18B508E7}" type="datetimeFigureOut">
              <a:rPr lang="en-US" smtClean="0"/>
              <a:pPr/>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49745F-1464-43CA-A04A-051C18B508E7}" type="datetimeFigureOut">
              <a:rPr lang="en-US" smtClean="0"/>
              <a:pPr/>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9745F-1464-43CA-A04A-051C18B508E7}" type="datetimeFigureOut">
              <a:rPr lang="en-US" smtClean="0"/>
              <a:pPr/>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745F-1464-43CA-A04A-051C18B508E7}" type="datetimeFigureOut">
              <a:rPr lang="en-US" smtClean="0"/>
              <a:pPr/>
              <a:t>5/14/2019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6E11-6B92-4542-A8A4-085CB2104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pPr>
              <a:buNone/>
            </a:pPr>
            <a:endParaRPr lang="en-US" dirty="0" smtClean="0">
              <a:latin typeface="Cambria" pitchFamily="18" charset="0"/>
            </a:endParaRPr>
          </a:p>
          <a:p>
            <a:pPr>
              <a:buNone/>
            </a:pPr>
            <a:endParaRPr lang="en-US" dirty="0">
              <a:latin typeface="Cambria" pitchFamily="18" charset="0"/>
            </a:endParaRPr>
          </a:p>
          <a:p>
            <a:pPr>
              <a:buNone/>
            </a:pPr>
            <a:r>
              <a:rPr lang="en-US" b="1" u="sng" dirty="0" smtClean="0">
                <a:latin typeface="Cambria" pitchFamily="18" charset="0"/>
              </a:rPr>
              <a:t>Chapter 2</a:t>
            </a:r>
          </a:p>
          <a:p>
            <a:pPr>
              <a:buNone/>
            </a:pPr>
            <a:r>
              <a:rPr lang="en-US" dirty="0">
                <a:latin typeface="Cambria" pitchFamily="18" charset="0"/>
              </a:rPr>
              <a:t>	</a:t>
            </a:r>
            <a:r>
              <a:rPr lang="en-US" dirty="0" smtClean="0">
                <a:latin typeface="Cambria" pitchFamily="18" charset="0"/>
              </a:rPr>
              <a:t>	</a:t>
            </a:r>
            <a:r>
              <a:rPr lang="en-US" b="1" dirty="0" smtClean="0">
                <a:latin typeface="Cambria" pitchFamily="18" charset="0"/>
              </a:rPr>
              <a:t>Intelligent Agents</a:t>
            </a:r>
          </a:p>
          <a:p>
            <a:pPr>
              <a:buNone/>
            </a:pPr>
            <a:endParaRPr lang="en-US" b="1" dirty="0">
              <a:latin typeface="Cambria" pitchFamily="18" charset="0"/>
            </a:endParaRPr>
          </a:p>
          <a:p>
            <a:pPr>
              <a:buNone/>
            </a:pPr>
            <a:endParaRPr lang="en-US" b="1" dirty="0" smtClean="0">
              <a:latin typeface="Cambria" pitchFamily="18" charset="0"/>
            </a:endParaRPr>
          </a:p>
          <a:p>
            <a:pPr>
              <a:buNone/>
            </a:pPr>
            <a:r>
              <a:rPr lang="en-US" b="1" dirty="0" smtClean="0">
                <a:latin typeface="Book Antiqua" pitchFamily="18" charset="0"/>
              </a:rPr>
              <a:t>By: Arjun Singh Saud</a:t>
            </a:r>
          </a:p>
          <a:p>
            <a:pPr>
              <a:buNone/>
            </a:pPr>
            <a:r>
              <a:rPr lang="en-US" b="1" dirty="0" smtClean="0">
                <a:latin typeface="Book Antiqua" pitchFamily="18" charset="0"/>
              </a:rPr>
              <a:t>			Lecturer, CDCSIT, TU</a:t>
            </a:r>
            <a:endParaRPr lang="en-US" b="1" dirty="0">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buNone/>
            </a:pPr>
            <a:r>
              <a:rPr lang="en-US" sz="2400" b="1" i="1" dirty="0" smtClean="0">
                <a:latin typeface="Book Antiqua" pitchFamily="18" charset="0"/>
              </a:rPr>
              <a:t>Autonomy</a:t>
            </a:r>
            <a:endParaRPr lang="en-US" sz="2400" i="1" dirty="0" smtClean="0">
              <a:latin typeface="Book Antiqua" pitchFamily="18" charset="0"/>
            </a:endParaRPr>
          </a:p>
          <a:p>
            <a:pPr algn="just"/>
            <a:r>
              <a:rPr lang="en-US" sz="2400" dirty="0" smtClean="0">
                <a:latin typeface="Book Antiqua" pitchFamily="18" charset="0"/>
              </a:rPr>
              <a:t>In addition to intelligence, an important feature of many intelligent agents is </a:t>
            </a:r>
            <a:r>
              <a:rPr lang="en-US" sz="2400" b="1" dirty="0" smtClean="0">
                <a:latin typeface="Book Antiqua" pitchFamily="18" charset="0"/>
              </a:rPr>
              <a:t>autonomy</a:t>
            </a:r>
            <a:r>
              <a:rPr lang="en-US" sz="2400" dirty="0" smtClean="0">
                <a:latin typeface="Book Antiqua" pitchFamily="18" charset="0"/>
              </a:rPr>
              <a:t>—the ability to act and make decisions independently of the programmer or user of the agent. For example, an intelligent buying agent that is designed to buy goods on behalf of a user needs to be able to make decisions about what items to purchase without checking back with the user. </a:t>
            </a:r>
          </a:p>
          <a:p>
            <a:pPr algn="just">
              <a:buNone/>
            </a:pPr>
            <a:endParaRPr lang="en-US" sz="2400" b="1"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buNone/>
            </a:pPr>
            <a:r>
              <a:rPr lang="en-US" sz="2400" b="1" i="1" dirty="0" smtClean="0">
                <a:latin typeface="Book Antiqua" pitchFamily="18" charset="0"/>
              </a:rPr>
              <a:t>Ability to Learn</a:t>
            </a:r>
            <a:endParaRPr lang="en-US" sz="2400" i="1" dirty="0" smtClean="0">
              <a:latin typeface="Book Antiqua" pitchFamily="18" charset="0"/>
            </a:endParaRPr>
          </a:p>
          <a:p>
            <a:pPr algn="just"/>
            <a:r>
              <a:rPr lang="en-US" sz="2400" dirty="0" smtClean="0">
                <a:latin typeface="Book Antiqua" pitchFamily="18" charset="0"/>
              </a:rPr>
              <a:t>Intelligent agents must have an ability to learn. For example, agents can learn from a user by observing actions or by being given instruction. Agents can also learn from other agents in multiagent systems. Learning allows agents to improve their performance at carrying out a particular task over time. </a:t>
            </a:r>
          </a:p>
          <a:p>
            <a:pPr algn="just">
              <a:buNone/>
            </a:pPr>
            <a:r>
              <a:rPr lang="en-US" sz="2400" dirty="0" smtClean="0">
                <a:latin typeface="Book Antiqua" pitchFamily="18" charset="0"/>
              </a:rPr>
              <a:t> </a:t>
            </a:r>
          </a:p>
          <a:p>
            <a:pPr algn="just">
              <a:buNone/>
            </a:pPr>
            <a:endParaRPr lang="en-US" sz="2400" b="1"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buNone/>
            </a:pPr>
            <a:r>
              <a:rPr lang="en-US" sz="2400" b="1" i="1" dirty="0" smtClean="0">
                <a:latin typeface="Book Antiqua" pitchFamily="18" charset="0"/>
              </a:rPr>
              <a:t>Cooperation</a:t>
            </a:r>
            <a:endParaRPr lang="en-US" sz="2400" i="1" dirty="0" smtClean="0">
              <a:latin typeface="Book Antiqua" pitchFamily="18" charset="0"/>
            </a:endParaRPr>
          </a:p>
          <a:p>
            <a:pPr algn="just"/>
            <a:r>
              <a:rPr lang="en-US" sz="2400" dirty="0" smtClean="0">
                <a:latin typeface="Book Antiqua" pitchFamily="18" charset="0"/>
              </a:rPr>
              <a:t>In multiagent systems, agents usually </a:t>
            </a:r>
            <a:r>
              <a:rPr lang="en-US" sz="2400" b="1" dirty="0" smtClean="0">
                <a:latin typeface="Book Antiqua" pitchFamily="18" charset="0"/>
              </a:rPr>
              <a:t>cooperate </a:t>
            </a:r>
            <a:r>
              <a:rPr lang="en-US" sz="2400" dirty="0" smtClean="0">
                <a:latin typeface="Book Antiqua" pitchFamily="18" charset="0"/>
              </a:rPr>
              <a:t>with each other. For example, a buying agent may negotiate with selling agents to make purchases. A buying agent may be informed by another buying agent about a new shopping portal that the agent may find useful.</a:t>
            </a:r>
          </a:p>
          <a:p>
            <a:pPr>
              <a:buNone/>
            </a:pPr>
            <a:endParaRPr lang="en-US" sz="2400" dirty="0" smtClean="0"/>
          </a:p>
          <a:p>
            <a:pPr algn="just">
              <a:buNone/>
            </a:pPr>
            <a:r>
              <a:rPr lang="en-US" sz="2400" dirty="0" smtClean="0">
                <a:latin typeface="Book Antiqua" pitchFamily="18" charset="0"/>
              </a:rPr>
              <a:t> </a:t>
            </a:r>
          </a:p>
          <a:p>
            <a:pPr algn="just">
              <a:buNone/>
            </a:pPr>
            <a:r>
              <a:rPr lang="en-US" sz="2400" dirty="0" smtClean="0">
                <a:latin typeface="Book Antiqua" pitchFamily="18" charset="0"/>
              </a:rPr>
              <a:t> </a:t>
            </a:r>
          </a:p>
          <a:p>
            <a:pPr algn="just">
              <a:buNone/>
            </a:pPr>
            <a:endParaRPr lang="en-US" sz="2400" b="1"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buNone/>
            </a:pPr>
            <a:r>
              <a:rPr lang="en-US" sz="2400" b="1" i="1" dirty="0" smtClean="0">
                <a:latin typeface="Book Antiqua" pitchFamily="18" charset="0"/>
              </a:rPr>
              <a:t>Reactive and Proactive</a:t>
            </a:r>
            <a:endParaRPr lang="en-US" sz="2400" i="1" dirty="0" smtClean="0">
              <a:latin typeface="Book Antiqua" pitchFamily="18" charset="0"/>
            </a:endParaRPr>
          </a:p>
          <a:p>
            <a:pPr algn="just"/>
            <a:r>
              <a:rPr lang="en-US" sz="2400" dirty="0" smtClean="0">
                <a:latin typeface="Book Antiqua" pitchFamily="18" charset="0"/>
              </a:rPr>
              <a:t>Another characteristic of an agent is the degree of proactivity and reactivity in their behavior. An agent is said to be reactive it responds in timely fashion to changes in environment and is said to be proactive if it responds in the best possible way to future possible actions that are anticipated to happen. </a:t>
            </a:r>
          </a:p>
          <a:p>
            <a:pPr algn="just">
              <a:buNone/>
            </a:pPr>
            <a:endParaRPr lang="en-US" sz="2400" dirty="0" smtClean="0">
              <a:latin typeface="Book Antiqua" pitchFamily="18" charset="0"/>
            </a:endParaRPr>
          </a:p>
          <a:p>
            <a:pPr>
              <a:buNone/>
            </a:pPr>
            <a:endParaRPr lang="en-US" sz="2400" dirty="0" smtClean="0"/>
          </a:p>
          <a:p>
            <a:pPr algn="just">
              <a:buNone/>
            </a:pPr>
            <a:r>
              <a:rPr lang="en-US" sz="2400" dirty="0" smtClean="0">
                <a:latin typeface="Book Antiqua" pitchFamily="18" charset="0"/>
              </a:rPr>
              <a:t> </a:t>
            </a:r>
          </a:p>
          <a:p>
            <a:pPr algn="just">
              <a:buNone/>
            </a:pPr>
            <a:r>
              <a:rPr lang="en-US" sz="2400" dirty="0" smtClean="0">
                <a:latin typeface="Book Antiqua" pitchFamily="18" charset="0"/>
              </a:rPr>
              <a:t> </a:t>
            </a:r>
          </a:p>
          <a:p>
            <a:pPr algn="just">
              <a:buNone/>
            </a:pPr>
            <a:endParaRPr lang="en-US" sz="2400" b="1"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Configuration of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Agent configuration is the process of configuring percepts, actions and agent functions for intelligent agent. </a:t>
            </a:r>
          </a:p>
          <a:p>
            <a:pPr algn="just">
              <a:buNone/>
            </a:pPr>
            <a:r>
              <a:rPr lang="en-US" sz="2400" b="1" dirty="0" smtClean="0">
                <a:latin typeface="Book Antiqua" pitchFamily="18" charset="0"/>
              </a:rPr>
              <a:t>Example: Internet shopping agents</a:t>
            </a:r>
            <a:endParaRPr lang="en-US" sz="2400" dirty="0" smtClean="0">
              <a:latin typeface="Book Antiqua" pitchFamily="18" charset="0"/>
            </a:endParaRPr>
          </a:p>
          <a:p>
            <a:pPr lvl="0" algn="just"/>
            <a:r>
              <a:rPr lang="en-US" sz="2200" b="1" dirty="0" smtClean="0">
                <a:latin typeface="Book Antiqua" pitchFamily="18" charset="0"/>
              </a:rPr>
              <a:t>Percepts</a:t>
            </a:r>
            <a:r>
              <a:rPr lang="en-US" sz="2200" dirty="0" smtClean="0">
                <a:latin typeface="Book Antiqua" pitchFamily="18" charset="0"/>
              </a:rPr>
              <a:t>: Web Pages, User Requests</a:t>
            </a:r>
          </a:p>
          <a:p>
            <a:pPr lvl="0" algn="just"/>
            <a:r>
              <a:rPr lang="en-US" sz="2200" b="1" dirty="0" smtClean="0">
                <a:latin typeface="Book Antiqua" pitchFamily="18" charset="0"/>
              </a:rPr>
              <a:t>Actions</a:t>
            </a:r>
            <a:r>
              <a:rPr lang="en-US" sz="2200" dirty="0" smtClean="0">
                <a:latin typeface="Book Antiqua" pitchFamily="18" charset="0"/>
              </a:rPr>
              <a:t>: Follow Links, Extract Book Data, Display to User</a:t>
            </a:r>
          </a:p>
          <a:p>
            <a:pPr lvl="0" algn="just"/>
            <a:r>
              <a:rPr lang="en-US" sz="2200" b="1" dirty="0" smtClean="0">
                <a:latin typeface="Book Antiqua" pitchFamily="18" charset="0"/>
              </a:rPr>
              <a:t>Agent Function</a:t>
            </a:r>
            <a:r>
              <a:rPr lang="en-US" sz="2200" dirty="0" smtClean="0">
                <a:latin typeface="Book Antiqua" pitchFamily="18" charset="0"/>
              </a:rPr>
              <a:t>: Description of agent function for internet shopping agent is given below.</a:t>
            </a:r>
          </a:p>
          <a:p>
            <a:pPr algn="just"/>
            <a:endParaRPr lang="en-US" sz="2400" b="1" dirty="0">
              <a:latin typeface="Book Antiqua" pitchFamily="18" charset="0"/>
            </a:endParaRPr>
          </a:p>
        </p:txBody>
      </p:sp>
      <p:graphicFrame>
        <p:nvGraphicFramePr>
          <p:cNvPr id="4" name="Table 3"/>
          <p:cNvGraphicFramePr>
            <a:graphicFrameLocks noGrp="1"/>
          </p:cNvGraphicFramePr>
          <p:nvPr/>
        </p:nvGraphicFramePr>
        <p:xfrm>
          <a:off x="2362200" y="4800600"/>
          <a:ext cx="4724400" cy="1402080"/>
        </p:xfrm>
        <a:graphic>
          <a:graphicData uri="http://schemas.openxmlformats.org/drawingml/2006/table">
            <a:tbl>
              <a:tblPr/>
              <a:tblGrid>
                <a:gridCol w="2372301"/>
                <a:gridCol w="2352099"/>
              </a:tblGrid>
              <a:tr h="0">
                <a:tc>
                  <a:txBody>
                    <a:bodyPr/>
                    <a:lstStyle/>
                    <a:p>
                      <a:pPr marL="457200" algn="just">
                        <a:lnSpc>
                          <a:spcPct val="115000"/>
                        </a:lnSpc>
                        <a:spcAft>
                          <a:spcPts val="0"/>
                        </a:spcAft>
                      </a:pPr>
                      <a:r>
                        <a:rPr lang="en-US" sz="1600" b="1" dirty="0">
                          <a:latin typeface="Book Antiqua"/>
                          <a:ea typeface="Calibri"/>
                          <a:cs typeface="Times New Roman"/>
                        </a:rPr>
                        <a:t>Percept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en-US" sz="1600" b="1">
                          <a:latin typeface="Book Antiqua"/>
                          <a:ea typeface="Calibri"/>
                          <a:cs typeface="Times New Roman"/>
                        </a:rPr>
                        <a:t>Action</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gn="just">
                        <a:lnSpc>
                          <a:spcPct val="115000"/>
                        </a:lnSpc>
                        <a:spcAft>
                          <a:spcPts val="0"/>
                        </a:spcAft>
                      </a:pPr>
                      <a:r>
                        <a:rPr lang="en-US" sz="1600">
                          <a:latin typeface="Book Antiqua"/>
                          <a:ea typeface="Calibri"/>
                          <a:cs typeface="Times New Roman"/>
                        </a:rPr>
                        <a:t>User Request</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en-US" sz="1600">
                          <a:latin typeface="Book Antiqua"/>
                          <a:ea typeface="Calibri"/>
                          <a:cs typeface="Times New Roman"/>
                        </a:rPr>
                        <a:t>Search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gn="just">
                        <a:lnSpc>
                          <a:spcPct val="115000"/>
                        </a:lnSpc>
                        <a:spcAft>
                          <a:spcPts val="0"/>
                        </a:spcAft>
                      </a:pPr>
                      <a:r>
                        <a:rPr lang="en-US" sz="1600">
                          <a:latin typeface="Book Antiqua"/>
                          <a:ea typeface="Calibri"/>
                          <a:cs typeface="Times New Roman"/>
                        </a:rPr>
                        <a:t>Book Found</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en-US" sz="1600">
                          <a:latin typeface="Book Antiqua"/>
                          <a:ea typeface="Calibri"/>
                          <a:cs typeface="Times New Roman"/>
                        </a:rPr>
                        <a:t>Extract Book Data</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gn="just">
                        <a:lnSpc>
                          <a:spcPct val="115000"/>
                        </a:lnSpc>
                        <a:spcAft>
                          <a:spcPts val="0"/>
                        </a:spcAft>
                      </a:pPr>
                      <a:r>
                        <a:rPr lang="en-US" sz="1600">
                          <a:latin typeface="Book Antiqua"/>
                          <a:ea typeface="Calibri"/>
                          <a:cs typeface="Times New Roman"/>
                        </a:rPr>
                        <a:t>Link Found</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en-US" sz="1600">
                          <a:latin typeface="Book Antiqua"/>
                          <a:ea typeface="Calibri"/>
                          <a:cs typeface="Times New Roman"/>
                        </a:rPr>
                        <a:t>Follow Link</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gn="just">
                        <a:lnSpc>
                          <a:spcPct val="115000"/>
                        </a:lnSpc>
                        <a:spcAft>
                          <a:spcPts val="0"/>
                        </a:spcAft>
                      </a:pPr>
                      <a:r>
                        <a:rPr lang="en-US" sz="1600">
                          <a:latin typeface="Book Antiqua"/>
                          <a:ea typeface="Calibri"/>
                          <a:cs typeface="Times New Roman"/>
                        </a:rPr>
                        <a:t>………</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en-US" sz="1600" dirty="0">
                          <a:latin typeface="Book Antiqua"/>
                          <a:ea typeface="Calibri"/>
                          <a:cs typeface="Times New Roman"/>
                        </a:rPr>
                        <a: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PEAS Description</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r>
              <a:rPr lang="en-US" sz="2400" dirty="0" smtClean="0">
                <a:latin typeface="Book Antiqua" pitchFamily="18" charset="0"/>
              </a:rPr>
              <a:t>A rational </a:t>
            </a:r>
            <a:r>
              <a:rPr lang="en-US" sz="2400" b="1" dirty="0" smtClean="0">
                <a:latin typeface="Book Antiqua" pitchFamily="18" charset="0"/>
              </a:rPr>
              <a:t>agent</a:t>
            </a:r>
            <a:r>
              <a:rPr lang="en-US" sz="2400" dirty="0" smtClean="0">
                <a:latin typeface="Book Antiqua" pitchFamily="18" charset="0"/>
              </a:rPr>
              <a:t> always performs right action, where the right action means the action that causes the </a:t>
            </a:r>
            <a:r>
              <a:rPr lang="en-US" sz="2400" b="1" dirty="0" smtClean="0">
                <a:latin typeface="Book Antiqua" pitchFamily="18" charset="0"/>
              </a:rPr>
              <a:t>agent</a:t>
            </a:r>
            <a:r>
              <a:rPr lang="en-US" sz="2400" dirty="0" smtClean="0">
                <a:latin typeface="Book Antiqua" pitchFamily="18" charset="0"/>
              </a:rPr>
              <a:t> to be most successful in the given percept sequence. The problem the </a:t>
            </a:r>
            <a:r>
              <a:rPr lang="en-US" sz="2400" b="1" dirty="0" smtClean="0">
                <a:latin typeface="Book Antiqua" pitchFamily="18" charset="0"/>
              </a:rPr>
              <a:t>agent</a:t>
            </a:r>
            <a:r>
              <a:rPr lang="en-US" sz="2400" dirty="0" smtClean="0">
                <a:latin typeface="Book Antiqua" pitchFamily="18" charset="0"/>
              </a:rPr>
              <a:t> solves is characterized task environment.</a:t>
            </a:r>
          </a:p>
          <a:p>
            <a:pPr lvl="0" algn="just"/>
            <a:endParaRPr lang="en-US" sz="2400" dirty="0" smtClean="0">
              <a:latin typeface="Book Antiqua" pitchFamily="18" charset="0"/>
            </a:endParaRPr>
          </a:p>
          <a:p>
            <a:pPr lvl="0" algn="just"/>
            <a:r>
              <a:rPr lang="en-US" sz="2400" dirty="0" smtClean="0">
                <a:latin typeface="Book Antiqua" pitchFamily="18" charset="0"/>
              </a:rPr>
              <a:t>Task environment is PEAS description of the environment, where PEAS stands for Performance, Environment, Actuators, and Sensors</a:t>
            </a:r>
          </a:p>
          <a:p>
            <a:pPr lvl="0" algn="just"/>
            <a:endParaRPr lang="en-US" sz="2400"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PEAS Description</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r>
              <a:rPr lang="en-US" sz="2400" dirty="0" smtClean="0">
                <a:latin typeface="Book Antiqua" pitchFamily="18" charset="0"/>
              </a:rPr>
              <a:t>PEAS description for Automated Taxi Driver:</a:t>
            </a:r>
          </a:p>
          <a:p>
            <a:pPr lvl="1" algn="just">
              <a:buFont typeface="Wingdings" pitchFamily="2" charset="2"/>
              <a:buChar char="ü"/>
            </a:pPr>
            <a:r>
              <a:rPr lang="en-US" sz="2000" dirty="0" smtClean="0">
                <a:latin typeface="Book Antiqua" pitchFamily="18" charset="0"/>
              </a:rPr>
              <a:t>	</a:t>
            </a:r>
            <a:r>
              <a:rPr lang="en-US" sz="2200" dirty="0" smtClean="0">
                <a:latin typeface="Book Antiqua" pitchFamily="18" charset="0"/>
              </a:rPr>
              <a:t>Performance: </a:t>
            </a:r>
            <a:r>
              <a:rPr lang="en-US" sz="2200" i="1" dirty="0" smtClean="0">
                <a:latin typeface="Book Antiqua" pitchFamily="18" charset="0"/>
              </a:rPr>
              <a:t>Safety, destination, profits, legality, comfort</a:t>
            </a:r>
          </a:p>
          <a:p>
            <a:pPr lvl="1" algn="just">
              <a:buFont typeface="Wingdings" pitchFamily="2" charset="2"/>
              <a:buChar char="ü"/>
            </a:pPr>
            <a:r>
              <a:rPr lang="en-US" sz="2200" dirty="0" smtClean="0">
                <a:latin typeface="Book Antiqua" pitchFamily="18" charset="0"/>
              </a:rPr>
              <a:t>	Environment: </a:t>
            </a:r>
            <a:r>
              <a:rPr lang="en-US" sz="2200" i="1" dirty="0" smtClean="0">
                <a:latin typeface="Book Antiqua" pitchFamily="18" charset="0"/>
              </a:rPr>
              <a:t>Streets/freeways, other traffic, weather etc.</a:t>
            </a:r>
          </a:p>
          <a:p>
            <a:pPr lvl="1" algn="just">
              <a:buFont typeface="Wingdings" pitchFamily="2" charset="2"/>
              <a:buChar char="ü"/>
            </a:pPr>
            <a:r>
              <a:rPr lang="en-US" sz="2200" dirty="0" smtClean="0">
                <a:latin typeface="Book Antiqua" pitchFamily="18" charset="0"/>
              </a:rPr>
              <a:t>	Actuators: </a:t>
            </a:r>
            <a:r>
              <a:rPr lang="en-US" sz="2200" i="1" dirty="0" smtClean="0">
                <a:latin typeface="Book Antiqua" pitchFamily="18" charset="0"/>
              </a:rPr>
              <a:t>Steering, accelerator, brake, horn, speaker/display etc</a:t>
            </a:r>
          </a:p>
          <a:p>
            <a:pPr lvl="1" algn="just">
              <a:buFont typeface="Wingdings" pitchFamily="2" charset="2"/>
              <a:buChar char="ü"/>
            </a:pPr>
            <a:r>
              <a:rPr lang="en-US" sz="2200" dirty="0" smtClean="0">
                <a:latin typeface="Book Antiqua" pitchFamily="18" charset="0"/>
              </a:rPr>
              <a:t>	Sensors: </a:t>
            </a:r>
            <a:r>
              <a:rPr lang="en-US" sz="2200" i="1" dirty="0" smtClean="0">
                <a:latin typeface="Book Antiqua" pitchFamily="18" charset="0"/>
              </a:rPr>
              <a:t>Camera, speedometer, engine sensors, keyboard, GPS etc.</a:t>
            </a:r>
          </a:p>
          <a:p>
            <a:pPr lvl="0" algn="just"/>
            <a:endParaRPr lang="en-US" sz="2400"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PEAS Description</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r>
              <a:rPr lang="en-US" sz="2400" dirty="0" smtClean="0">
                <a:latin typeface="Book Antiqua" pitchFamily="18" charset="0"/>
              </a:rPr>
              <a:t>PEAS description for Medical Diagnosis System:</a:t>
            </a:r>
          </a:p>
          <a:p>
            <a:pPr lvl="1" algn="just">
              <a:buFont typeface="Wingdings" pitchFamily="2" charset="2"/>
              <a:buChar char="ü"/>
            </a:pPr>
            <a:r>
              <a:rPr lang="en-US" sz="2000" dirty="0" smtClean="0">
                <a:latin typeface="Book Antiqua" pitchFamily="18" charset="0"/>
              </a:rPr>
              <a:t>	</a:t>
            </a:r>
            <a:r>
              <a:rPr lang="en-US" sz="2200" dirty="0" smtClean="0">
                <a:latin typeface="Book Antiqua" pitchFamily="18" charset="0"/>
              </a:rPr>
              <a:t>Performance: </a:t>
            </a:r>
            <a:r>
              <a:rPr lang="en-US" sz="2200" i="1" dirty="0" smtClean="0">
                <a:latin typeface="Book Antiqua" pitchFamily="18" charset="0"/>
              </a:rPr>
              <a:t>Healthy Customers, minimize costs, lawsuits etc.</a:t>
            </a:r>
          </a:p>
          <a:p>
            <a:pPr lvl="1" algn="just">
              <a:buFont typeface="Wingdings" pitchFamily="2" charset="2"/>
              <a:buChar char="ü"/>
            </a:pPr>
            <a:r>
              <a:rPr lang="en-US" sz="2200" dirty="0" smtClean="0">
                <a:latin typeface="Book Antiqua" pitchFamily="18" charset="0"/>
              </a:rPr>
              <a:t>	Environment: </a:t>
            </a:r>
            <a:r>
              <a:rPr lang="en-US" sz="2200" i="1" dirty="0" smtClean="0">
                <a:latin typeface="Book Antiqua" pitchFamily="18" charset="0"/>
              </a:rPr>
              <a:t> Patients, Hospitals, Staffs etc. </a:t>
            </a:r>
          </a:p>
          <a:p>
            <a:pPr marL="914400" lvl="1" indent="-457200" algn="just">
              <a:buFont typeface="Wingdings" pitchFamily="2" charset="2"/>
              <a:buChar char="ü"/>
            </a:pPr>
            <a:r>
              <a:rPr lang="en-US" sz="2200" dirty="0" smtClean="0">
                <a:latin typeface="Book Antiqua" pitchFamily="18" charset="0"/>
              </a:rPr>
              <a:t>Actuators: </a:t>
            </a:r>
            <a:r>
              <a:rPr lang="en-US" sz="2200" i="1" dirty="0" smtClean="0">
                <a:latin typeface="Book Antiqua" pitchFamily="18" charset="0"/>
              </a:rPr>
              <a:t>Screen display (diagnoses, questions, tests, treatments, referrals), printer etc.</a:t>
            </a:r>
          </a:p>
          <a:p>
            <a:pPr marL="914400" lvl="1" indent="-457200" algn="just">
              <a:buFont typeface="Wingdings" pitchFamily="2" charset="2"/>
              <a:buChar char="ü"/>
            </a:pPr>
            <a:r>
              <a:rPr lang="en-US" sz="2200" dirty="0" smtClean="0">
                <a:latin typeface="Book Antiqua" pitchFamily="18" charset="0"/>
              </a:rPr>
              <a:t>Sensors: </a:t>
            </a:r>
            <a:r>
              <a:rPr lang="en-US" sz="2200" i="1" dirty="0" smtClean="0">
                <a:latin typeface="Book Antiqua" pitchFamily="18" charset="0"/>
              </a:rPr>
              <a:t>keyboard (Symptoms, Findings, Patient Answers), Scanner etc</a:t>
            </a:r>
            <a:r>
              <a:rPr lang="en-US" sz="2200" i="1" dirty="0" smtClean="0">
                <a:latin typeface="Book Antiqua" pitchFamily="18" charset="0"/>
              </a:rPr>
              <a:t>.</a:t>
            </a:r>
          </a:p>
          <a:p>
            <a:pPr marL="914400" lvl="1" indent="-457200" algn="just">
              <a:buFont typeface="Wingdings" pitchFamily="2" charset="2"/>
              <a:buChar char="ü"/>
            </a:pPr>
            <a:endParaRPr lang="en-US" sz="2200" i="1" dirty="0" smtClean="0">
              <a:latin typeface="Book Antiqua" pitchFamily="18" charset="0"/>
            </a:endParaRPr>
          </a:p>
          <a:p>
            <a:pPr marL="914400" lvl="1" indent="-457200" algn="just">
              <a:buNone/>
            </a:pPr>
            <a:r>
              <a:rPr lang="en-US" sz="2200" i="1" dirty="0" smtClean="0">
                <a:latin typeface="Book Antiqua" pitchFamily="18" charset="0"/>
              </a:rPr>
              <a:t>Note:- PAGE-Performance, Action, Goal, Environment </a:t>
            </a:r>
            <a:endParaRPr lang="en-US" sz="2200" i="1" dirty="0" smtClean="0">
              <a:latin typeface="Book Antiqua" pitchFamily="18" charset="0"/>
            </a:endParaRPr>
          </a:p>
          <a:p>
            <a:pPr lvl="0" algn="just"/>
            <a:endParaRPr lang="en-US" sz="2400" dirty="0">
              <a:latin typeface="Book Antiqu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Simple Reflex Agent</a:t>
            </a:r>
            <a:endParaRPr lang="en-US" sz="2400" b="1" u="sng" dirty="0">
              <a:latin typeface="Book Antiqua" pitchFamily="18" charset="0"/>
            </a:endParaRPr>
          </a:p>
        </p:txBody>
      </p:sp>
      <p:sp>
        <p:nvSpPr>
          <p:cNvPr id="2051" name="AutoShape 3"/>
          <p:cNvSpPr>
            <a:spLocks noChangeArrowheads="1"/>
          </p:cNvSpPr>
          <p:nvPr/>
        </p:nvSpPr>
        <p:spPr bwMode="auto">
          <a:xfrm>
            <a:off x="1676400" y="2362200"/>
            <a:ext cx="3840163" cy="2681287"/>
          </a:xfrm>
          <a:prstGeom prst="roundRect">
            <a:avLst>
              <a:gd name="adj" fmla="val 16667"/>
            </a:avLst>
          </a:prstGeom>
          <a:noFill/>
          <a:ln w="317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dirty="0">
              <a:latin typeface="Cambria" pitchFamily="18" charset="0"/>
            </a:endParaRPr>
          </a:p>
        </p:txBody>
      </p:sp>
      <p:sp>
        <p:nvSpPr>
          <p:cNvPr id="2052" name="AutoShape 4"/>
          <p:cNvSpPr>
            <a:spLocks noChangeArrowheads="1"/>
          </p:cNvSpPr>
          <p:nvPr/>
        </p:nvSpPr>
        <p:spPr bwMode="auto">
          <a:xfrm>
            <a:off x="6248400" y="2484437"/>
            <a:ext cx="914400" cy="2498725"/>
          </a:xfrm>
          <a:prstGeom prst="roundRect">
            <a:avLst>
              <a:gd name="adj" fmla="val 16667"/>
            </a:avLst>
          </a:prstGeom>
          <a:noFill/>
          <a:ln w="317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dirty="0">
              <a:latin typeface="Cambria" pitchFamily="18" charset="0"/>
            </a:endParaRPr>
          </a:p>
        </p:txBody>
      </p:sp>
      <p:sp>
        <p:nvSpPr>
          <p:cNvPr id="2053" name="Text Box 5"/>
          <p:cNvSpPr txBox="1">
            <a:spLocks noChangeArrowheads="1"/>
          </p:cNvSpPr>
          <p:nvPr/>
        </p:nvSpPr>
        <p:spPr bwMode="auto">
          <a:xfrm rot="5400000">
            <a:off x="5589588" y="3494087"/>
            <a:ext cx="2171700" cy="365125"/>
          </a:xfrm>
          <a:prstGeom prst="rect">
            <a:avLst/>
          </a:prstGeom>
          <a:noFill/>
          <a:ln w="9525">
            <a:noFill/>
            <a:miter lim="800000"/>
            <a:headEnd/>
            <a:tailEnd/>
          </a:ln>
        </p:spPr>
        <p:txBody>
          <a:bodyPr vert="horz" wrap="square" lIns="73152" tIns="36576" rIns="73152"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900" b="1" i="0" u="none" strike="noStrike" cap="none" normalizeH="0" baseline="0" smtClean="0">
                <a:ln>
                  <a:noFill/>
                </a:ln>
                <a:solidFill>
                  <a:srgbClr val="000000"/>
                </a:solidFill>
                <a:effectLst/>
                <a:latin typeface="Calibri" pitchFamily="34" charset="0"/>
                <a:cs typeface="Arial" pitchFamily="34" charset="0"/>
              </a:rPr>
              <a:t>Environment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1981200" y="2484437"/>
            <a:ext cx="974725" cy="365125"/>
          </a:xfrm>
          <a:prstGeom prst="rect">
            <a:avLst/>
          </a:prstGeom>
          <a:noFill/>
          <a:ln w="9525">
            <a:no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900" b="1" i="0" u="none" strike="noStrike" cap="none" normalizeH="0" baseline="0" smtClean="0">
                <a:ln>
                  <a:noFill/>
                </a:ln>
                <a:solidFill>
                  <a:srgbClr val="000000"/>
                </a:solidFill>
                <a:effectLst/>
                <a:latin typeface="Calibri" pitchFamily="34" charset="0"/>
                <a:cs typeface="Arial" pitchFamily="34" charset="0"/>
              </a:rPr>
              <a:t>Agent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3932238" y="3032125"/>
            <a:ext cx="1157287" cy="422275"/>
          </a:xfrm>
          <a:prstGeom prst="rect">
            <a:avLst/>
          </a:prstGeom>
          <a:solidFill>
            <a:srgbClr val="FFFFFF"/>
          </a:solidFill>
          <a:ln w="9525">
            <a:solidFill>
              <a:srgbClr val="000000"/>
            </a:solid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000000"/>
                </a:solidFill>
                <a:effectLst/>
                <a:latin typeface="Calibri" pitchFamily="34" charset="0"/>
                <a:cs typeface="Arial" pitchFamily="34" charset="0"/>
              </a:rPr>
              <a:t>What the world is like now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3932238" y="3946525"/>
            <a:ext cx="1157287" cy="422275"/>
          </a:xfrm>
          <a:prstGeom prst="rect">
            <a:avLst/>
          </a:prstGeom>
          <a:solidFill>
            <a:srgbClr val="FFFFFF"/>
          </a:solidFill>
          <a:ln w="9525">
            <a:solidFill>
              <a:srgbClr val="000000"/>
            </a:solid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000000"/>
                </a:solidFill>
                <a:effectLst/>
                <a:latin typeface="Calibri" pitchFamily="34" charset="0"/>
                <a:cs typeface="Arial" pitchFamily="34" charset="0"/>
              </a:rPr>
              <a:t>What action I should do now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1798638" y="4008437"/>
            <a:ext cx="1706562" cy="3651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058" name="Text Box 10"/>
          <p:cNvSpPr txBox="1">
            <a:spLocks noChangeArrowheads="1"/>
          </p:cNvSpPr>
          <p:nvPr/>
        </p:nvSpPr>
        <p:spPr bwMode="auto">
          <a:xfrm>
            <a:off x="1920875" y="4068762"/>
            <a:ext cx="1706563" cy="244475"/>
          </a:xfrm>
          <a:prstGeom prst="rect">
            <a:avLst/>
          </a:prstGeom>
          <a:noFill/>
          <a:ln w="9525">
            <a:no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rgbClr val="000000"/>
                </a:solidFill>
                <a:effectLst/>
                <a:latin typeface="Calibri" pitchFamily="34" charset="0"/>
                <a:cs typeface="Arial" pitchFamily="34" charset="0"/>
              </a:rPr>
              <a:t>Condition-action rules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Line 11"/>
          <p:cNvSpPr>
            <a:spLocks noChangeShapeType="1"/>
          </p:cNvSpPr>
          <p:nvPr/>
        </p:nvSpPr>
        <p:spPr bwMode="auto">
          <a:xfrm>
            <a:off x="3505200" y="4191000"/>
            <a:ext cx="427038" cy="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0" name="Text Box 12"/>
          <p:cNvSpPr txBox="1">
            <a:spLocks noChangeArrowheads="1"/>
          </p:cNvSpPr>
          <p:nvPr/>
        </p:nvSpPr>
        <p:spPr bwMode="auto">
          <a:xfrm>
            <a:off x="4175125" y="2471737"/>
            <a:ext cx="854075" cy="317500"/>
          </a:xfrm>
          <a:prstGeom prst="rect">
            <a:avLst/>
          </a:prstGeom>
          <a:noFill/>
          <a:ln w="9525">
            <a:no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Sensors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4054475" y="4605337"/>
            <a:ext cx="974725" cy="317500"/>
          </a:xfrm>
          <a:prstGeom prst="rect">
            <a:avLst/>
          </a:prstGeom>
          <a:noFill/>
          <a:ln w="9525">
            <a:noFill/>
            <a:miter lim="800000"/>
            <a:headEnd/>
            <a:tailEnd/>
          </a:ln>
        </p:spPr>
        <p:txBody>
          <a:bodyPr vert="horz" wrap="square" lIns="73152" tIns="36576" rIns="73152"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0000"/>
                </a:solidFill>
                <a:effectLst/>
                <a:latin typeface="Calibri" pitchFamily="34" charset="0"/>
                <a:cs typeface="Arial" pitchFamily="34" charset="0"/>
              </a:rPr>
              <a:t>Effectors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Line 14"/>
          <p:cNvSpPr>
            <a:spLocks noChangeShapeType="1"/>
          </p:cNvSpPr>
          <p:nvPr/>
        </p:nvSpPr>
        <p:spPr bwMode="auto">
          <a:xfrm>
            <a:off x="4541838" y="2727325"/>
            <a:ext cx="0" cy="30480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3" name="Line 15"/>
          <p:cNvSpPr>
            <a:spLocks noChangeShapeType="1"/>
          </p:cNvSpPr>
          <p:nvPr/>
        </p:nvSpPr>
        <p:spPr bwMode="auto">
          <a:xfrm>
            <a:off x="4541838" y="3459162"/>
            <a:ext cx="0" cy="487363"/>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4" name="Line 16"/>
          <p:cNvSpPr>
            <a:spLocks noChangeShapeType="1"/>
          </p:cNvSpPr>
          <p:nvPr/>
        </p:nvSpPr>
        <p:spPr bwMode="auto">
          <a:xfrm>
            <a:off x="4541838" y="4373562"/>
            <a:ext cx="0" cy="3048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5" name="Line 17"/>
          <p:cNvSpPr>
            <a:spLocks noChangeShapeType="1"/>
          </p:cNvSpPr>
          <p:nvPr/>
        </p:nvSpPr>
        <p:spPr bwMode="auto">
          <a:xfrm>
            <a:off x="4968875" y="4800600"/>
            <a:ext cx="1462088" cy="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66" name="Line 18"/>
          <p:cNvSpPr>
            <a:spLocks noChangeShapeType="1"/>
          </p:cNvSpPr>
          <p:nvPr/>
        </p:nvSpPr>
        <p:spPr bwMode="auto">
          <a:xfrm flipH="1">
            <a:off x="4968875" y="2605087"/>
            <a:ext cx="1462088" cy="0"/>
          </a:xfrm>
          <a:prstGeom prst="line">
            <a:avLst/>
          </a:prstGeom>
          <a:noFill/>
          <a:ln w="127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Simple </a:t>
            </a:r>
            <a:r>
              <a:rPr lang="en-US" sz="2400" b="1" u="sng" dirty="0" smtClean="0">
                <a:latin typeface="Book Antiqua" pitchFamily="18" charset="0"/>
              </a:rPr>
              <a:t>Reflex </a:t>
            </a:r>
            <a:r>
              <a:rPr lang="en-US" sz="2400" b="1" u="sng" dirty="0" smtClean="0">
                <a:latin typeface="Book Antiqua" pitchFamily="18" charset="0"/>
              </a:rPr>
              <a:t>Agent</a:t>
            </a:r>
          </a:p>
          <a:p>
            <a:pPr algn="just"/>
            <a:r>
              <a:rPr lang="en-US" sz="2400" dirty="0" smtClean="0">
                <a:latin typeface="Book Antiqua" pitchFamily="18" charset="0"/>
              </a:rPr>
              <a:t>It is also called table lookup agent. These </a:t>
            </a:r>
            <a:r>
              <a:rPr lang="en-US" sz="2400" dirty="0" smtClean="0">
                <a:latin typeface="Book Antiqua" pitchFamily="18" charset="0"/>
              </a:rPr>
              <a:t>agents take decisions on the basis of the current percepts and ignore the rest of the percept history.</a:t>
            </a:r>
          </a:p>
          <a:p>
            <a:pPr algn="just"/>
            <a:r>
              <a:rPr lang="en-US" sz="2400" dirty="0" smtClean="0">
                <a:latin typeface="Book Antiqua" pitchFamily="18" charset="0"/>
              </a:rPr>
              <a:t>These agents only succeed in the fully observable environment.</a:t>
            </a:r>
          </a:p>
          <a:p>
            <a:pPr algn="just"/>
            <a:r>
              <a:rPr lang="en-US" sz="2400" dirty="0" smtClean="0">
                <a:latin typeface="Book Antiqua" pitchFamily="18" charset="0"/>
              </a:rPr>
              <a:t>The Simple reflex agent does not consider any part of percepts history during their decision and action process.</a:t>
            </a:r>
          </a:p>
          <a:p>
            <a:pPr algn="just"/>
            <a:r>
              <a:rPr lang="en-US" sz="2400" dirty="0" smtClean="0">
                <a:latin typeface="Book Antiqua" pitchFamily="18" charset="0"/>
              </a:rPr>
              <a:t>The Simple reflex agent works on Condition-action rule, which means it maps the current state to action. Such as a </a:t>
            </a:r>
            <a:r>
              <a:rPr lang="en-US" sz="2400" i="1" dirty="0" smtClean="0">
                <a:latin typeface="Book Antiqua" pitchFamily="18" charset="0"/>
              </a:rPr>
              <a:t>Automated Vacuum Cleaner</a:t>
            </a:r>
            <a:r>
              <a:rPr lang="en-US" sz="2400" dirty="0" smtClean="0">
                <a:latin typeface="Book Antiqua" pitchFamily="18" charset="0"/>
              </a:rPr>
              <a:t>, </a:t>
            </a:r>
            <a:r>
              <a:rPr lang="en-US" sz="2400" dirty="0" smtClean="0">
                <a:latin typeface="Book Antiqua" pitchFamily="18" charset="0"/>
              </a:rPr>
              <a:t>it works only if there is dirt in the room.</a:t>
            </a:r>
          </a:p>
          <a:p>
            <a:pPr algn="just"/>
            <a:endParaRPr lang="en-US" sz="24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rcRect/>
          <a:stretch>
            <a:fillRect/>
          </a:stretch>
        </p:blipFill>
        <p:spPr bwMode="auto">
          <a:xfrm>
            <a:off x="1143000" y="3124200"/>
            <a:ext cx="1514475" cy="2257425"/>
          </a:xfrm>
          <a:prstGeom prst="rect">
            <a:avLst/>
          </a:prstGeom>
          <a:noFill/>
          <a:ln w="9525">
            <a:noFill/>
            <a:miter lim="800000"/>
            <a:headEnd/>
            <a:tailEnd/>
          </a:ln>
        </p:spPr>
      </p:pic>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lvl="0" algn="just"/>
            <a:r>
              <a:rPr lang="en-US" sz="2400" dirty="0" smtClean="0">
                <a:latin typeface="Book Antiqua" pitchFamily="18" charset="0"/>
              </a:rPr>
              <a:t>An agent is anything that can perceive its environment through sensors and acts upon that environment through effectors. </a:t>
            </a:r>
          </a:p>
          <a:p>
            <a:pPr lvl="0" algn="just"/>
            <a:endParaRPr lang="en-US" sz="2400" dirty="0" smtClean="0">
              <a:latin typeface="Book Antiqua" pitchFamily="18" charset="0"/>
            </a:endParaRPr>
          </a:p>
          <a:p>
            <a:pPr algn="just"/>
            <a:endParaRPr lang="en-US" sz="2400" dirty="0">
              <a:latin typeface="Book Antiqua" pitchFamily="18" charset="0"/>
            </a:endParaRPr>
          </a:p>
        </p:txBody>
      </p:sp>
      <p:grpSp>
        <p:nvGrpSpPr>
          <p:cNvPr id="1026" name="Group 2"/>
          <p:cNvGrpSpPr>
            <a:grpSpLocks/>
          </p:cNvGrpSpPr>
          <p:nvPr/>
        </p:nvGrpSpPr>
        <p:grpSpPr bwMode="auto">
          <a:xfrm>
            <a:off x="2057400" y="3429000"/>
            <a:ext cx="4495800" cy="1371600"/>
            <a:chOff x="2640" y="5467"/>
            <a:chExt cx="7080" cy="2160"/>
          </a:xfrm>
        </p:grpSpPr>
        <p:sp>
          <p:nvSpPr>
            <p:cNvPr id="1027" name="Oval 3"/>
            <p:cNvSpPr>
              <a:spLocks noChangeArrowheads="1"/>
            </p:cNvSpPr>
            <p:nvPr/>
          </p:nvSpPr>
          <p:spPr bwMode="auto">
            <a:xfrm>
              <a:off x="6060" y="5467"/>
              <a:ext cx="3660" cy="21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200" b="0" i="0" u="none" strike="noStrike" cap="none" normalizeH="0" baseline="0" smtClean="0">
                <a:ln>
                  <a:noFill/>
                </a:ln>
                <a:solidFill>
                  <a:schemeClr val="tx1"/>
                </a:solidFill>
                <a:effectLst/>
                <a:latin typeface="Book Antiqua"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Environment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28" name="AutoShape 4"/>
            <p:cNvCxnSpPr>
              <a:cxnSpLocks noChangeShapeType="1"/>
            </p:cNvCxnSpPr>
            <p:nvPr/>
          </p:nvCxnSpPr>
          <p:spPr bwMode="auto">
            <a:xfrm flipH="1">
              <a:off x="2640" y="5707"/>
              <a:ext cx="4095" cy="675"/>
            </a:xfrm>
            <a:prstGeom prst="straightConnector1">
              <a:avLst/>
            </a:prstGeom>
            <a:noFill/>
            <a:ln w="9525">
              <a:solidFill>
                <a:srgbClr val="000000"/>
              </a:solidFill>
              <a:round/>
              <a:headEnd/>
              <a:tailEnd type="triangle" w="med" len="med"/>
            </a:ln>
          </p:spPr>
        </p:cxnSp>
        <p:cxnSp>
          <p:nvCxnSpPr>
            <p:cNvPr id="1029" name="AutoShape 5"/>
            <p:cNvCxnSpPr>
              <a:cxnSpLocks noChangeShapeType="1"/>
            </p:cNvCxnSpPr>
            <p:nvPr/>
          </p:nvCxnSpPr>
          <p:spPr bwMode="auto">
            <a:xfrm>
              <a:off x="2640" y="6592"/>
              <a:ext cx="4095" cy="810"/>
            </a:xfrm>
            <a:prstGeom prst="straightConnector1">
              <a:avLst/>
            </a:prstGeom>
            <a:noFill/>
            <a:ln w="9525">
              <a:solidFill>
                <a:srgbClr val="000000"/>
              </a:solidFill>
              <a:round/>
              <a:headEnd/>
              <a:tailEnd type="triangle" w="med" len="med"/>
            </a:ln>
          </p:spPr>
        </p:cxnSp>
        <p:sp>
          <p:nvSpPr>
            <p:cNvPr id="1030" name="Text Box 6"/>
            <p:cNvSpPr txBox="1">
              <a:spLocks noChangeArrowheads="1"/>
            </p:cNvSpPr>
            <p:nvPr/>
          </p:nvSpPr>
          <p:spPr bwMode="auto">
            <a:xfrm>
              <a:off x="3645" y="5467"/>
              <a:ext cx="1440" cy="40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Book Antiqua" pitchFamily="18" charset="0"/>
                  <a:cs typeface="Arial" pitchFamily="34" charset="0"/>
                </a:rPr>
                <a:t>Sensors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rrowheads="1"/>
            </p:cNvSpPr>
            <p:nvPr/>
          </p:nvSpPr>
          <p:spPr bwMode="auto">
            <a:xfrm>
              <a:off x="3645" y="7087"/>
              <a:ext cx="1440" cy="40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Book Antiqua" pitchFamily="18" charset="0"/>
                  <a:cs typeface="Arial" pitchFamily="34" charset="0"/>
                </a:rPr>
                <a:t>Actuators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Model Based Agent</a:t>
            </a:r>
            <a:endParaRPr lang="en-US" sz="2400" b="1" u="sng" dirty="0">
              <a:latin typeface="Book Antiqua" pitchFamily="18" charset="0"/>
            </a:endParaRPr>
          </a:p>
        </p:txBody>
      </p:sp>
      <p:pic>
        <p:nvPicPr>
          <p:cNvPr id="3074" name="Picture 2" descr="img8"/>
          <p:cNvPicPr>
            <a:picLocks noChangeAspect="1" noChangeArrowheads="1"/>
          </p:cNvPicPr>
          <p:nvPr/>
        </p:nvPicPr>
        <p:blipFill>
          <a:blip r:embed="rId2"/>
          <a:srcRect/>
          <a:stretch>
            <a:fillRect/>
          </a:stretch>
        </p:blipFill>
        <p:spPr bwMode="auto">
          <a:xfrm>
            <a:off x="1524000" y="2057400"/>
            <a:ext cx="5956146" cy="3429000"/>
          </a:xfrm>
          <a:prstGeom prst="rect">
            <a:avLst/>
          </a:prstGeom>
          <a:noFill/>
          <a:ln w="3175">
            <a:solidFill>
              <a:srgbClr val="FFFFFF"/>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Model Based </a:t>
            </a:r>
            <a:r>
              <a:rPr lang="en-US" sz="2400" b="1" u="sng" dirty="0" smtClean="0">
                <a:latin typeface="Book Antiqua" pitchFamily="18" charset="0"/>
              </a:rPr>
              <a:t>Agent</a:t>
            </a:r>
          </a:p>
          <a:p>
            <a:pPr algn="just"/>
            <a:r>
              <a:rPr lang="en-US" sz="2400" dirty="0" smtClean="0">
                <a:latin typeface="Book Antiqua" pitchFamily="18" charset="0"/>
              </a:rPr>
              <a:t>The Model-based agent can work in a partially observable environment, and track the situation.</a:t>
            </a:r>
          </a:p>
          <a:p>
            <a:pPr algn="just"/>
            <a:r>
              <a:rPr lang="en-US" sz="2400" dirty="0" smtClean="0">
                <a:latin typeface="Book Antiqua" pitchFamily="18" charset="0"/>
              </a:rPr>
              <a:t>These </a:t>
            </a:r>
            <a:r>
              <a:rPr lang="en-US" sz="2400" dirty="0" smtClean="0">
                <a:latin typeface="Book Antiqua" pitchFamily="18" charset="0"/>
              </a:rPr>
              <a:t>agents have the model, "which is knowledge of the world" and based on the model they perform actions</a:t>
            </a:r>
            <a:r>
              <a:rPr lang="en-US" sz="2400" dirty="0" smtClean="0">
                <a:latin typeface="Book Antiqua" pitchFamily="18" charset="0"/>
              </a:rPr>
              <a:t>.</a:t>
            </a:r>
          </a:p>
          <a:p>
            <a:pPr algn="just"/>
            <a:r>
              <a:rPr lang="en-US" sz="2400" dirty="0" smtClean="0">
                <a:latin typeface="Book Antiqua" pitchFamily="18" charset="0"/>
              </a:rPr>
              <a:t>A model-based agent </a:t>
            </a:r>
            <a:r>
              <a:rPr lang="en-US" sz="2400" dirty="0" smtClean="0">
                <a:latin typeface="Book Antiqua" pitchFamily="18" charset="0"/>
              </a:rPr>
              <a:t>also has Internal </a:t>
            </a:r>
            <a:r>
              <a:rPr lang="en-US" sz="2400" dirty="0" smtClean="0">
                <a:latin typeface="Book Antiqua" pitchFamily="18" charset="0"/>
              </a:rPr>
              <a:t>State</a:t>
            </a:r>
            <a:r>
              <a:rPr lang="en-US" sz="2400" b="1" dirty="0" smtClean="0">
                <a:latin typeface="Book Antiqua" pitchFamily="18" charset="0"/>
              </a:rPr>
              <a:t>:</a:t>
            </a:r>
            <a:r>
              <a:rPr lang="en-US" sz="2400" dirty="0" smtClean="0">
                <a:latin typeface="Book Antiqua" pitchFamily="18" charset="0"/>
              </a:rPr>
              <a:t> It is a representation of the current state based on percept history.</a:t>
            </a:r>
          </a:p>
          <a:p>
            <a:pPr algn="just"/>
            <a:r>
              <a:rPr lang="en-US" sz="2400" dirty="0" smtClean="0">
                <a:latin typeface="Book Antiqua" pitchFamily="18" charset="0"/>
              </a:rPr>
              <a:t>Updating </a:t>
            </a:r>
            <a:r>
              <a:rPr lang="en-US" sz="2400" dirty="0" smtClean="0">
                <a:latin typeface="Book Antiqua" pitchFamily="18" charset="0"/>
              </a:rPr>
              <a:t>the agent state requires information about:</a:t>
            </a:r>
          </a:p>
          <a:p>
            <a:pPr lvl="1" algn="just"/>
            <a:r>
              <a:rPr lang="en-US" sz="2400" dirty="0" smtClean="0">
                <a:latin typeface="Book Antiqua" pitchFamily="18" charset="0"/>
              </a:rPr>
              <a:t>How the world evolves</a:t>
            </a:r>
          </a:p>
          <a:p>
            <a:pPr lvl="1" algn="just"/>
            <a:r>
              <a:rPr lang="en-US" sz="2400" dirty="0" smtClean="0">
                <a:latin typeface="Book Antiqua" pitchFamily="18" charset="0"/>
              </a:rPr>
              <a:t>How the agent's action affects the world</a:t>
            </a:r>
            <a:r>
              <a:rPr lang="en-US" sz="2400" dirty="0" smtClean="0">
                <a:latin typeface="Book Antiqua" pitchFamily="18" charset="0"/>
              </a:rPr>
              <a:t>.</a:t>
            </a:r>
            <a:endParaRPr lang="en-US" sz="2400" dirty="0" smtClean="0">
              <a:latin typeface="Book Antiqua" pitchFamily="18" charset="0"/>
            </a:endParaRPr>
          </a:p>
          <a:p>
            <a:pPr algn="just"/>
            <a:r>
              <a:rPr lang="en-US" sz="2400" i="1" dirty="0" smtClean="0">
                <a:latin typeface="Book Antiqua" pitchFamily="18" charset="0"/>
              </a:rPr>
              <a:t>Example: Medical Diagnosis System </a:t>
            </a:r>
            <a:endParaRPr lang="en-US" sz="2400" i="1"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Goal Based Agent</a:t>
            </a:r>
            <a:endParaRPr lang="en-US" sz="2400" b="1" u="sng" dirty="0">
              <a:latin typeface="Book Antiqua" pitchFamily="18" charset="0"/>
            </a:endParaRPr>
          </a:p>
        </p:txBody>
      </p:sp>
      <p:pic>
        <p:nvPicPr>
          <p:cNvPr id="4098" name="Picture 2" descr="img10"/>
          <p:cNvPicPr>
            <a:picLocks noChangeAspect="1" noChangeArrowheads="1"/>
          </p:cNvPicPr>
          <p:nvPr/>
        </p:nvPicPr>
        <p:blipFill>
          <a:blip r:embed="rId2"/>
          <a:srcRect/>
          <a:stretch>
            <a:fillRect/>
          </a:stretch>
        </p:blipFill>
        <p:spPr bwMode="auto">
          <a:xfrm>
            <a:off x="1295400" y="2133600"/>
            <a:ext cx="6354762" cy="382541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Goal Based </a:t>
            </a:r>
            <a:r>
              <a:rPr lang="en-US" sz="2400" b="1" u="sng" dirty="0" smtClean="0">
                <a:latin typeface="Book Antiqua" pitchFamily="18" charset="0"/>
              </a:rPr>
              <a:t>Agent</a:t>
            </a:r>
          </a:p>
          <a:p>
            <a:pPr algn="just"/>
            <a:r>
              <a:rPr lang="en-US" sz="2400" dirty="0" smtClean="0">
                <a:latin typeface="Book Antiqua" pitchFamily="18" charset="0"/>
              </a:rPr>
              <a:t>These </a:t>
            </a:r>
            <a:r>
              <a:rPr lang="en-US" sz="2400" dirty="0" smtClean="0">
                <a:latin typeface="Book Antiqua" pitchFamily="18" charset="0"/>
              </a:rPr>
              <a:t>agent needs to know its goal which describes desirable situations.</a:t>
            </a:r>
          </a:p>
          <a:p>
            <a:pPr algn="just"/>
            <a:r>
              <a:rPr lang="en-US" sz="2400" dirty="0" smtClean="0">
                <a:latin typeface="Book Antiqua" pitchFamily="18" charset="0"/>
              </a:rPr>
              <a:t>Goal-based agents expand the capabilities of the model-based agent by having the "goal" information.</a:t>
            </a:r>
          </a:p>
          <a:p>
            <a:pPr algn="just"/>
            <a:r>
              <a:rPr lang="en-US" sz="2400" dirty="0" smtClean="0">
                <a:latin typeface="Book Antiqua" pitchFamily="18" charset="0"/>
              </a:rPr>
              <a:t>They choose an action, so that they can achieve the goal.</a:t>
            </a:r>
          </a:p>
          <a:p>
            <a:pPr algn="just"/>
            <a:r>
              <a:rPr lang="en-US" sz="2400" dirty="0" smtClean="0">
                <a:latin typeface="Book Antiqua" pitchFamily="18" charset="0"/>
              </a:rPr>
              <a:t>These agents may have to consider a long sequence of possible actions before deciding whether the goal is achieved or not. Such considerations of different scenario are called searching and planning, which makes an agent proactive</a:t>
            </a:r>
            <a:r>
              <a:rPr lang="en-US" sz="2400" dirty="0" smtClean="0">
                <a:latin typeface="Book Antiqua" pitchFamily="18" charset="0"/>
              </a:rPr>
              <a:t>.</a:t>
            </a:r>
          </a:p>
          <a:p>
            <a:pPr algn="just"/>
            <a:r>
              <a:rPr lang="en-US" sz="2400" i="1" dirty="0" smtClean="0">
                <a:latin typeface="Book Antiqua" pitchFamily="18" charset="0"/>
              </a:rPr>
              <a:t>Example: Automated Taxi Driving System</a:t>
            </a:r>
            <a:endParaRPr lang="en-US" sz="2400" i="1" dirty="0" smtClean="0">
              <a:latin typeface="Book Antiqua" pitchFamily="18" charset="0"/>
            </a:endParaRPr>
          </a:p>
          <a:p>
            <a:pPr lvl="0" algn="just">
              <a:buNone/>
            </a:pPr>
            <a:endParaRPr lang="en-US" sz="24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Utility Based Agent</a:t>
            </a:r>
          </a:p>
          <a:p>
            <a:pPr algn="just"/>
            <a:r>
              <a:rPr lang="en-US" sz="2400" dirty="0" smtClean="0">
                <a:latin typeface="Book Antiqua" pitchFamily="18" charset="0"/>
              </a:rPr>
              <a:t>These agents are similar to the goal-based agent but provide an extra component of utility measurement which makes them different by providing a measure of success at a given state.</a:t>
            </a:r>
          </a:p>
          <a:p>
            <a:pPr algn="just"/>
            <a:r>
              <a:rPr lang="en-US" sz="2400" dirty="0" smtClean="0">
                <a:latin typeface="Book Antiqua" pitchFamily="18" charset="0"/>
              </a:rPr>
              <a:t>Utility-based agent act based not only goals but also the best way to achieve the goal</a:t>
            </a:r>
            <a:r>
              <a:rPr lang="en-US" sz="2400" dirty="0" smtClean="0">
                <a:latin typeface="Book Antiqua" pitchFamily="18" charset="0"/>
              </a:rPr>
              <a:t>. The </a:t>
            </a:r>
            <a:r>
              <a:rPr lang="en-US" sz="2400" dirty="0" smtClean="0">
                <a:latin typeface="Book Antiqua" pitchFamily="18" charset="0"/>
              </a:rPr>
              <a:t>Utility-based agent is useful when there are multiple possible alternatives, and an agent has to choose in order to perform the best action.</a:t>
            </a:r>
          </a:p>
          <a:p>
            <a:pPr algn="just"/>
            <a:r>
              <a:rPr lang="en-US" sz="2400" dirty="0" smtClean="0">
                <a:latin typeface="Book Antiqua" pitchFamily="18" charset="0"/>
              </a:rPr>
              <a:t>The utility function maps each state to a real number to check how efficiently each action achieves the goals.</a:t>
            </a:r>
          </a:p>
          <a:p>
            <a:r>
              <a:rPr lang="en-US" sz="2400" i="1" dirty="0" smtClean="0">
                <a:latin typeface="Book Antiqua" pitchFamily="18" charset="0"/>
              </a:rPr>
              <a:t>Example: Chess Playing Agent</a:t>
            </a:r>
            <a:r>
              <a:rPr lang="en-US" sz="2400" dirty="0" smtClean="0"/>
              <a:t/>
            </a:r>
            <a:br>
              <a:rPr lang="en-US" sz="2400" dirty="0" smtClean="0"/>
            </a:br>
            <a:endParaRPr lang="en-US" sz="2400" dirty="0">
              <a:latin typeface="Book Antiqu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Learning </a:t>
            </a:r>
            <a:r>
              <a:rPr lang="en-US" sz="2400" b="1" u="sng" dirty="0" smtClean="0">
                <a:latin typeface="Book Antiqua" pitchFamily="18" charset="0"/>
              </a:rPr>
              <a:t>Agents</a:t>
            </a:r>
          </a:p>
          <a:p>
            <a:pPr algn="just"/>
            <a:r>
              <a:rPr lang="en-US" sz="2400" dirty="0" smtClean="0">
                <a:latin typeface="Book Antiqua" pitchFamily="18" charset="0"/>
              </a:rPr>
              <a:t>A learning agent in AI is the type of agent which can learn from its past experiences, or it has learning capabilities.</a:t>
            </a:r>
          </a:p>
          <a:p>
            <a:pPr algn="just"/>
            <a:r>
              <a:rPr lang="en-US" sz="2400" dirty="0" smtClean="0">
                <a:latin typeface="Book Antiqua" pitchFamily="18" charset="0"/>
              </a:rPr>
              <a:t>It starts to act with basic knowledge and then able to act and adapt automatically through learning.</a:t>
            </a:r>
          </a:p>
          <a:p>
            <a:pPr algn="just"/>
            <a:r>
              <a:rPr lang="en-US" sz="2400" dirty="0" smtClean="0">
                <a:latin typeface="Book Antiqua" pitchFamily="18" charset="0"/>
              </a:rPr>
              <a:t>Hence</a:t>
            </a:r>
            <a:r>
              <a:rPr lang="en-US" sz="2400" dirty="0" smtClean="0">
                <a:latin typeface="Book Antiqua" pitchFamily="18" charset="0"/>
              </a:rPr>
              <a:t>, learning agents are able to learn, analyze performance, and look for new ways to improve the performance.</a:t>
            </a:r>
          </a:p>
          <a:p>
            <a:pPr lvl="0" algn="just"/>
            <a:endParaRPr lang="en-US" sz="24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Types of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u="sng" dirty="0" smtClean="0">
                <a:latin typeface="Book Antiqua" pitchFamily="18" charset="0"/>
              </a:rPr>
              <a:t>Examples</a:t>
            </a:r>
          </a:p>
          <a:p>
            <a:pPr lvl="0" algn="just"/>
            <a:r>
              <a:rPr lang="en-US" sz="2400" dirty="0" smtClean="0">
                <a:latin typeface="Book Antiqua" pitchFamily="18" charset="0"/>
              </a:rPr>
              <a:t>Which type of agent is appropriate for following agents? Give proper justification.</a:t>
            </a:r>
          </a:p>
          <a:p>
            <a:pPr lvl="1" algn="just"/>
            <a:r>
              <a:rPr lang="en-US" sz="2200" b="1" dirty="0" smtClean="0">
                <a:latin typeface="Book Antiqua" pitchFamily="18" charset="0"/>
              </a:rPr>
              <a:t>Robotic Vacuum Cleaner</a:t>
            </a:r>
          </a:p>
          <a:p>
            <a:pPr lvl="1" algn="just"/>
            <a:r>
              <a:rPr lang="en-US" sz="2200" b="1" dirty="0" smtClean="0">
                <a:latin typeface="Book Antiqua" pitchFamily="18" charset="0"/>
              </a:rPr>
              <a:t>Disease Diagnoser</a:t>
            </a:r>
          </a:p>
          <a:p>
            <a:pPr lvl="1" algn="just"/>
            <a:r>
              <a:rPr lang="en-US" sz="2200" b="1" dirty="0" smtClean="0">
                <a:latin typeface="Book Antiqua" pitchFamily="18" charset="0"/>
              </a:rPr>
              <a:t>Automated Taxi Driver</a:t>
            </a:r>
          </a:p>
          <a:p>
            <a:pPr lvl="1" algn="just"/>
            <a:r>
              <a:rPr lang="en-US" sz="2200" b="1" dirty="0" smtClean="0">
                <a:latin typeface="Book Antiqua" pitchFamily="18" charset="0"/>
              </a:rPr>
              <a:t>Searching Robot</a:t>
            </a:r>
          </a:p>
          <a:p>
            <a:pPr lvl="1" algn="just"/>
            <a:r>
              <a:rPr lang="en-US" sz="2200" b="1" dirty="0" smtClean="0">
                <a:latin typeface="Book Antiqua" pitchFamily="18" charset="0"/>
              </a:rPr>
              <a:t>Route Recommender</a:t>
            </a:r>
          </a:p>
          <a:p>
            <a:pPr lvl="0" algn="just"/>
            <a:endParaRPr lang="en-US" sz="24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Fully observable vs. Partially observable</a:t>
            </a:r>
          </a:p>
          <a:p>
            <a:pPr algn="just"/>
            <a:r>
              <a:rPr lang="en-US" sz="2400" dirty="0" smtClean="0">
                <a:latin typeface="Book Antiqua" pitchFamily="18" charset="0"/>
              </a:rPr>
              <a:t>If it is possible to determine the complete state of the environment at each time point from the percepts it is observable; otherwise it is only partially observable</a:t>
            </a:r>
            <a:r>
              <a:rPr lang="en-US" sz="2400" dirty="0" smtClean="0">
                <a:latin typeface="Book Antiqua" pitchFamily="18" charset="0"/>
              </a:rPr>
              <a:t>. </a:t>
            </a:r>
          </a:p>
          <a:p>
            <a:pPr algn="just"/>
            <a:r>
              <a:rPr lang="en-US" sz="2400" dirty="0" smtClean="0">
                <a:latin typeface="Book Antiqua" pitchFamily="18" charset="0"/>
              </a:rPr>
              <a:t>Fully observable environments are convenient since agents are free from keeping track of changes in environment.</a:t>
            </a:r>
          </a:p>
          <a:p>
            <a:pPr algn="just"/>
            <a:r>
              <a:rPr lang="en-US" sz="2400" i="1" dirty="0" smtClean="0">
                <a:latin typeface="Book Antiqua" pitchFamily="18" charset="0"/>
              </a:rPr>
              <a:t>Examples:</a:t>
            </a:r>
            <a:r>
              <a:rPr lang="en-US" sz="2400" dirty="0" smtClean="0">
                <a:latin typeface="Book Antiqua" pitchFamily="18" charset="0"/>
              </a:rPr>
              <a:t> Environment of chess playing is fully observable whereas environment of automated taxi driving system is only partially observable.</a:t>
            </a:r>
          </a:p>
          <a:p>
            <a:pPr algn="just">
              <a:buNone/>
            </a:pPr>
            <a:endParaRPr lang="en-US" sz="2400" b="1" dirty="0" smtClean="0">
              <a:latin typeface="Book Antiqu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Deterministic </a:t>
            </a:r>
            <a:r>
              <a:rPr lang="en-US" sz="2400" b="1" dirty="0" smtClean="0">
                <a:latin typeface="Book Antiqua" pitchFamily="18" charset="0"/>
              </a:rPr>
              <a:t>vs. Stochastic</a:t>
            </a:r>
          </a:p>
          <a:p>
            <a:pPr algn="just"/>
            <a:r>
              <a:rPr lang="en-US" sz="2400" dirty="0" smtClean="0">
                <a:latin typeface="Book Antiqua" pitchFamily="18" charset="0"/>
              </a:rPr>
              <a:t>If the next state of the environment is completely determined by the current state and the actions of the agent, then the environment is deterministic; otherwise it is </a:t>
            </a:r>
            <a:r>
              <a:rPr lang="en-US" sz="2400" dirty="0" smtClean="0">
                <a:latin typeface="Book Antiqua" pitchFamily="18" charset="0"/>
              </a:rPr>
              <a:t>non-deterministic.</a:t>
            </a:r>
          </a:p>
          <a:p>
            <a:pPr algn="just"/>
            <a:r>
              <a:rPr lang="en-US" sz="2400" dirty="0" smtClean="0">
                <a:latin typeface="Book Antiqua" pitchFamily="18" charset="0"/>
              </a:rPr>
              <a:t>In a Stochastic environment there are multiple unpredictable outcomes.</a:t>
            </a:r>
            <a:endParaRPr lang="en-US" sz="2400" dirty="0" smtClean="0">
              <a:latin typeface="Book Antiqua" pitchFamily="18" charset="0"/>
            </a:endParaRPr>
          </a:p>
          <a:p>
            <a:pPr algn="just"/>
            <a:r>
              <a:rPr lang="en-US" sz="2400" i="1" dirty="0" smtClean="0">
                <a:latin typeface="Book Antiqua" pitchFamily="18" charset="0"/>
              </a:rPr>
              <a:t>Examples</a:t>
            </a:r>
            <a:r>
              <a:rPr lang="en-US" sz="2400" i="1" dirty="0" smtClean="0">
                <a:latin typeface="Book Antiqua" pitchFamily="18" charset="0"/>
              </a:rPr>
              <a:t>: </a:t>
            </a:r>
            <a:r>
              <a:rPr lang="en-US" sz="2400" dirty="0" smtClean="0">
                <a:latin typeface="Book Antiqua" pitchFamily="18" charset="0"/>
              </a:rPr>
              <a:t>Robot </a:t>
            </a:r>
            <a:r>
              <a:rPr lang="en-US" sz="2400" dirty="0" smtClean="0">
                <a:latin typeface="Book Antiqua" pitchFamily="18" charset="0"/>
              </a:rPr>
              <a:t>on Mars </a:t>
            </a:r>
            <a:r>
              <a:rPr lang="en-US" sz="2400" dirty="0" smtClean="0">
                <a:latin typeface="Book Antiqua" pitchFamily="18" charset="0"/>
              </a:rPr>
              <a:t>Stochastic environment whereas Tic- </a:t>
            </a:r>
            <a:r>
              <a:rPr lang="en-US" sz="2400" dirty="0" err="1" smtClean="0">
                <a:latin typeface="Book Antiqua" pitchFamily="18" charset="0"/>
              </a:rPr>
              <a:t>Tac</a:t>
            </a:r>
            <a:r>
              <a:rPr lang="en-US" sz="2400" dirty="0" smtClean="0">
                <a:latin typeface="Book Antiqua" pitchFamily="18" charset="0"/>
              </a:rPr>
              <a:t>-Toe </a:t>
            </a:r>
            <a:r>
              <a:rPr lang="en-US" sz="2400" dirty="0" smtClean="0">
                <a:latin typeface="Book Antiqua" pitchFamily="18" charset="0"/>
              </a:rPr>
              <a:t>game </a:t>
            </a:r>
            <a:r>
              <a:rPr lang="en-US" sz="2400" dirty="0" smtClean="0">
                <a:latin typeface="Book Antiqua" pitchFamily="18" charset="0"/>
              </a:rPr>
              <a:t>is Deterministic environment</a:t>
            </a:r>
            <a:endParaRPr lang="en-US" sz="2400" dirty="0">
              <a:latin typeface="Book Antiqu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Episodic </a:t>
            </a:r>
            <a:r>
              <a:rPr lang="en-US" sz="2400" b="1" dirty="0" smtClean="0">
                <a:latin typeface="Book Antiqua" pitchFamily="18" charset="0"/>
              </a:rPr>
              <a:t>vs. Sequential</a:t>
            </a:r>
          </a:p>
          <a:p>
            <a:pPr lvl="0" algn="just"/>
            <a:r>
              <a:rPr lang="en-US" sz="2400" dirty="0" smtClean="0">
                <a:latin typeface="Book Antiqua" pitchFamily="18" charset="0"/>
              </a:rPr>
              <a:t>In an episodic </a:t>
            </a:r>
            <a:r>
              <a:rPr lang="en-US" sz="2400" dirty="0" smtClean="0">
                <a:latin typeface="Book Antiqua" pitchFamily="18" charset="0"/>
              </a:rPr>
              <a:t>environment subsequent episodes do not depend on actions occurred in previous episodes whereas in sequential environments episodes are connected with previous episodes.</a:t>
            </a:r>
          </a:p>
          <a:p>
            <a:pPr lvl="0" algn="just"/>
            <a:r>
              <a:rPr lang="en-US" sz="2400" dirty="0" smtClean="0">
                <a:latin typeface="Book Antiqua" pitchFamily="18" charset="0"/>
              </a:rPr>
              <a:t>Choice </a:t>
            </a:r>
            <a:r>
              <a:rPr lang="en-US" sz="2400" dirty="0" smtClean="0">
                <a:latin typeface="Book Antiqua" pitchFamily="18" charset="0"/>
              </a:rPr>
              <a:t>of action in each episode depends only on the episode itself </a:t>
            </a:r>
            <a:r>
              <a:rPr lang="en-US" sz="2400" dirty="0" smtClean="0">
                <a:latin typeface="Book Antiqua" pitchFamily="18" charset="0"/>
              </a:rPr>
              <a:t>. Episodic </a:t>
            </a:r>
            <a:r>
              <a:rPr lang="en-US" sz="2400" dirty="0" smtClean="0">
                <a:latin typeface="Book Antiqua" pitchFamily="18" charset="0"/>
              </a:rPr>
              <a:t>environments are much simpler because the agent does not need to think ahead</a:t>
            </a:r>
            <a:r>
              <a:rPr lang="en-US" sz="2400" dirty="0" smtClean="0">
                <a:latin typeface="Book Antiqua" pitchFamily="18" charset="0"/>
              </a:rPr>
              <a:t>.</a:t>
            </a:r>
          </a:p>
          <a:p>
            <a:pPr lvl="0" algn="just"/>
            <a:r>
              <a:rPr lang="en-US" sz="2400" i="1" dirty="0" smtClean="0">
                <a:latin typeface="Book Antiqua" pitchFamily="18" charset="0"/>
              </a:rPr>
              <a:t>Examples: </a:t>
            </a:r>
            <a:r>
              <a:rPr lang="en-US" sz="2400" dirty="0" smtClean="0">
                <a:latin typeface="Book Antiqua" pitchFamily="18" charset="0"/>
              </a:rPr>
              <a:t>Environment of Expert Advice system is episodic whereas environment of chess playing system is Sequential.</a:t>
            </a:r>
            <a:endParaRPr lang="en-US" sz="2400" i="1" dirty="0" smtClean="0">
              <a:latin typeface="Book Antiqua" pitchFamily="18" charset="0"/>
            </a:endParaRPr>
          </a:p>
          <a:p>
            <a:pPr lvl="0" algn="just"/>
            <a:endParaRPr lang="en-US" sz="2400" b="1" dirty="0" smtClean="0">
              <a:latin typeface="Book Antiqua" pitchFamily="18" charset="0"/>
            </a:endParaRPr>
          </a:p>
          <a:p>
            <a:pPr lvl="0" algn="just"/>
            <a:endParaRPr lang="en-US" sz="2400" b="1"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Example: Automated taxi driving system</a:t>
            </a:r>
          </a:p>
          <a:p>
            <a:pPr algn="just"/>
            <a:r>
              <a:rPr lang="en-US" sz="2400" b="1" dirty="0" smtClean="0">
                <a:latin typeface="Book Antiqua" pitchFamily="18" charset="0"/>
              </a:rPr>
              <a:t>Sensors</a:t>
            </a:r>
            <a:r>
              <a:rPr lang="en-US" sz="2400" dirty="0" smtClean="0">
                <a:latin typeface="Book Antiqua" pitchFamily="18" charset="0"/>
              </a:rPr>
              <a:t>: Camera, speedometer, keyboard input, microphone, Global Positioning System etc.</a:t>
            </a:r>
          </a:p>
          <a:p>
            <a:pPr lvl="0" algn="just"/>
            <a:r>
              <a:rPr lang="en-US" sz="2400" b="1" dirty="0" smtClean="0">
                <a:latin typeface="Book Antiqua" pitchFamily="18" charset="0"/>
              </a:rPr>
              <a:t>Actuators</a:t>
            </a:r>
            <a:r>
              <a:rPr lang="en-US" sz="2400" dirty="0" smtClean="0">
                <a:latin typeface="Book Antiqua" pitchFamily="18" charset="0"/>
              </a:rPr>
              <a:t>: Steering, accelerators, brakes, horn, speaker, display devices etc.</a:t>
            </a:r>
          </a:p>
          <a:p>
            <a:pPr lvl="0" algn="just"/>
            <a:r>
              <a:rPr lang="en-US" sz="2400" b="1" dirty="0" smtClean="0">
                <a:latin typeface="Book Antiqua" pitchFamily="18" charset="0"/>
              </a:rPr>
              <a:t>Goals</a:t>
            </a:r>
            <a:r>
              <a:rPr lang="en-US" sz="2400" dirty="0" smtClean="0">
                <a:latin typeface="Book Antiqua" pitchFamily="18" charset="0"/>
              </a:rPr>
              <a:t>: Maintain safety, reach destination, maximize profits (fuel, tire wear), obey laws, provide passenger comfort etc.</a:t>
            </a:r>
          </a:p>
          <a:p>
            <a:pPr lvl="0" algn="just"/>
            <a:r>
              <a:rPr lang="en-US" sz="2400" b="1" dirty="0" smtClean="0">
                <a:latin typeface="Book Antiqua" pitchFamily="18" charset="0"/>
              </a:rPr>
              <a:t>Environment</a:t>
            </a:r>
            <a:r>
              <a:rPr lang="en-US" sz="2400" dirty="0" smtClean="0">
                <a:latin typeface="Book Antiqua" pitchFamily="18" charset="0"/>
              </a:rPr>
              <a:t>: Urban streets, freeways, traffic, weather, customers etc.</a:t>
            </a:r>
          </a:p>
          <a:p>
            <a:pPr algn="just"/>
            <a:endParaRPr lang="en-US" sz="2400" dirty="0">
              <a:latin typeface="Book Antiqua"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Static </a:t>
            </a:r>
            <a:r>
              <a:rPr lang="en-US" sz="2400" b="1" dirty="0" smtClean="0">
                <a:latin typeface="Book Antiqua" pitchFamily="18" charset="0"/>
              </a:rPr>
              <a:t>vs. Dynamic</a:t>
            </a:r>
          </a:p>
          <a:p>
            <a:pPr lvl="0" algn="just"/>
            <a:r>
              <a:rPr lang="en-US" sz="2400" dirty="0" smtClean="0">
                <a:latin typeface="Book Antiqua" pitchFamily="18" charset="0"/>
              </a:rPr>
              <a:t>If the environment does not change while an agent is acting, then it is static; otherwise it is dynamic</a:t>
            </a:r>
            <a:r>
              <a:rPr lang="en-US" sz="2400" dirty="0" smtClean="0">
                <a:latin typeface="Book Antiqua" pitchFamily="18" charset="0"/>
              </a:rPr>
              <a:t>. </a:t>
            </a:r>
            <a:r>
              <a:rPr lang="en-US" sz="2400" dirty="0" smtClean="0">
                <a:solidFill>
                  <a:srgbClr val="222222"/>
                </a:solidFill>
                <a:latin typeface="Book Antiqua" pitchFamily="18" charset="0"/>
              </a:rPr>
              <a:t>Other </a:t>
            </a:r>
            <a:r>
              <a:rPr lang="en-US" sz="2400" dirty="0" smtClean="0">
                <a:solidFill>
                  <a:srgbClr val="222222"/>
                </a:solidFill>
                <a:latin typeface="Book Antiqua" pitchFamily="18" charset="0"/>
              </a:rPr>
              <a:t>agents in an environment </a:t>
            </a:r>
            <a:r>
              <a:rPr lang="en-US" sz="2400" dirty="0" smtClean="0">
                <a:solidFill>
                  <a:srgbClr val="222222"/>
                </a:solidFill>
                <a:latin typeface="Book Antiqua" pitchFamily="18" charset="0"/>
              </a:rPr>
              <a:t>makes </a:t>
            </a:r>
            <a:r>
              <a:rPr lang="en-US" sz="2400" dirty="0" smtClean="0">
                <a:solidFill>
                  <a:srgbClr val="222222"/>
                </a:solidFill>
                <a:latin typeface="Book Antiqua" pitchFamily="18" charset="0"/>
              </a:rPr>
              <a:t>it </a:t>
            </a:r>
            <a:r>
              <a:rPr lang="en-US" sz="2400" dirty="0" smtClean="0">
                <a:solidFill>
                  <a:srgbClr val="222222"/>
                </a:solidFill>
                <a:latin typeface="Book Antiqua" pitchFamily="18" charset="0"/>
              </a:rPr>
              <a:t>dynamic. The </a:t>
            </a:r>
            <a:r>
              <a:rPr lang="en-US" sz="2400" dirty="0" smtClean="0">
                <a:solidFill>
                  <a:srgbClr val="222222"/>
                </a:solidFill>
                <a:latin typeface="Book Antiqua" pitchFamily="18" charset="0"/>
              </a:rPr>
              <a:t>goal might also change over </a:t>
            </a:r>
            <a:r>
              <a:rPr lang="en-US" sz="2400" dirty="0" smtClean="0">
                <a:solidFill>
                  <a:srgbClr val="222222"/>
                </a:solidFill>
                <a:latin typeface="Book Antiqua" pitchFamily="18" charset="0"/>
              </a:rPr>
              <a:t>time. </a:t>
            </a:r>
          </a:p>
          <a:p>
            <a:pPr lvl="0" algn="just"/>
            <a:r>
              <a:rPr lang="en-US" sz="2400" dirty="0" smtClean="0">
                <a:solidFill>
                  <a:srgbClr val="222222"/>
                </a:solidFill>
                <a:latin typeface="Book Antiqua" pitchFamily="18" charset="0"/>
              </a:rPr>
              <a:t>Environment is not </a:t>
            </a:r>
            <a:r>
              <a:rPr lang="en-US" sz="2400" dirty="0" smtClean="0">
                <a:solidFill>
                  <a:srgbClr val="222222"/>
                </a:solidFill>
                <a:latin typeface="Book Antiqua" pitchFamily="18" charset="0"/>
              </a:rPr>
              <a:t>dynamic if the agent moves from one part of an environment to </a:t>
            </a:r>
            <a:r>
              <a:rPr lang="en-US" sz="2400" dirty="0" smtClean="0">
                <a:solidFill>
                  <a:srgbClr val="222222"/>
                </a:solidFill>
                <a:latin typeface="Book Antiqua" pitchFamily="18" charset="0"/>
              </a:rPr>
              <a:t>another.</a:t>
            </a:r>
          </a:p>
          <a:p>
            <a:pPr lvl="0" algn="just"/>
            <a:r>
              <a:rPr lang="en-US" sz="2400" i="1" dirty="0" smtClean="0">
                <a:solidFill>
                  <a:srgbClr val="222222"/>
                </a:solidFill>
                <a:latin typeface="Book Antiqua" pitchFamily="18" charset="0"/>
              </a:rPr>
              <a:t>Examples: </a:t>
            </a:r>
            <a:r>
              <a:rPr lang="en-US" sz="2400" dirty="0" smtClean="0">
                <a:solidFill>
                  <a:srgbClr val="222222"/>
                </a:solidFill>
                <a:latin typeface="Book Antiqua" pitchFamily="18" charset="0"/>
              </a:rPr>
              <a:t>Environment </a:t>
            </a:r>
            <a:r>
              <a:rPr lang="en-US" sz="2400" dirty="0" smtClean="0">
                <a:solidFill>
                  <a:srgbClr val="222222"/>
                </a:solidFill>
                <a:latin typeface="Book Antiqua" pitchFamily="18" charset="0"/>
              </a:rPr>
              <a:t>of football playing is dynamic whereas environment of expert systems is static.</a:t>
            </a:r>
            <a:endParaRPr lang="en-US" sz="2400" i="1" dirty="0" smtClean="0">
              <a:latin typeface="Book Antiqu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Discrete </a:t>
            </a:r>
            <a:r>
              <a:rPr lang="en-US" sz="2400" b="1" dirty="0" smtClean="0">
                <a:latin typeface="Book Antiqua" pitchFamily="18" charset="0"/>
              </a:rPr>
              <a:t>vs. Continuous</a:t>
            </a:r>
          </a:p>
          <a:p>
            <a:pPr lvl="0" algn="just"/>
            <a:r>
              <a:rPr lang="en-US" sz="2400" dirty="0" smtClean="0">
                <a:latin typeface="Book Antiqua" pitchFamily="18" charset="0"/>
              </a:rPr>
              <a:t>If there are a limited number of distinct, clearly defined, states of the environment, the environment is </a:t>
            </a:r>
            <a:r>
              <a:rPr lang="en-US" sz="2400" dirty="0" smtClean="0">
                <a:latin typeface="Book Antiqua" pitchFamily="18" charset="0"/>
              </a:rPr>
              <a:t>discrete otherwise it is continuous.</a:t>
            </a:r>
          </a:p>
          <a:p>
            <a:pPr lvl="0" algn="just"/>
            <a:r>
              <a:rPr lang="en-US" sz="2400" i="1" dirty="0" smtClean="0">
                <a:latin typeface="Book Antiqua" pitchFamily="18" charset="0"/>
              </a:rPr>
              <a:t>Examples</a:t>
            </a:r>
            <a:r>
              <a:rPr lang="en-US" sz="2400" dirty="0" smtClean="0">
                <a:latin typeface="Book Antiqua" pitchFamily="18" charset="0"/>
              </a:rPr>
              <a:t>: Environment of tic-tac-toe game is discrete whereas environment of automated taxi driving systems is Continuous.</a:t>
            </a:r>
          </a:p>
          <a:p>
            <a:pPr lvl="0" algn="just">
              <a:buNone/>
            </a:pPr>
            <a:endParaRPr lang="en-US" sz="2400" dirty="0" smtClean="0">
              <a:latin typeface="Book Antiqu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Environment Types</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buNone/>
            </a:pPr>
            <a:r>
              <a:rPr lang="en-US" sz="2400" b="1" dirty="0" smtClean="0">
                <a:latin typeface="Book Antiqua" pitchFamily="18" charset="0"/>
              </a:rPr>
              <a:t>Single </a:t>
            </a:r>
            <a:r>
              <a:rPr lang="en-US" sz="2400" b="1" dirty="0" smtClean="0">
                <a:latin typeface="Book Antiqua" pitchFamily="18" charset="0"/>
              </a:rPr>
              <a:t>agent vs. Multi-agent</a:t>
            </a:r>
          </a:p>
          <a:p>
            <a:pPr lvl="0" algn="just"/>
            <a:r>
              <a:rPr lang="en-US" sz="2400" dirty="0" smtClean="0">
                <a:latin typeface="Book Antiqua" pitchFamily="18" charset="0"/>
              </a:rPr>
              <a:t>An agent operating by itself in an environment is single agent environment. If other agents are also present in environment, it is called multi-agent environment.</a:t>
            </a:r>
          </a:p>
          <a:p>
            <a:pPr lvl="0" algn="just"/>
            <a:r>
              <a:rPr lang="en-US" sz="2400" dirty="0" smtClean="0">
                <a:latin typeface="Book Antiqua" pitchFamily="18" charset="0"/>
              </a:rPr>
              <a:t>In multi-agent environments, agents can be competitive or cooperative.</a:t>
            </a:r>
          </a:p>
          <a:p>
            <a:pPr lvl="0" algn="just"/>
            <a:r>
              <a:rPr lang="en-US" sz="2400" i="1" dirty="0" smtClean="0">
                <a:latin typeface="Book Antiqua" pitchFamily="18" charset="0"/>
              </a:rPr>
              <a:t>Examples</a:t>
            </a:r>
            <a:r>
              <a:rPr lang="en-US" sz="2400" dirty="0" smtClean="0">
                <a:latin typeface="Book Antiqua" pitchFamily="18" charset="0"/>
              </a:rPr>
              <a:t>: Environment of expert systems is </a:t>
            </a:r>
            <a:r>
              <a:rPr lang="en-US" sz="2400" dirty="0" smtClean="0">
                <a:latin typeface="Book Antiqua" pitchFamily="18" charset="0"/>
              </a:rPr>
              <a:t>s</a:t>
            </a:r>
            <a:r>
              <a:rPr lang="en-US" sz="2400" dirty="0" smtClean="0">
                <a:latin typeface="Book Antiqua" pitchFamily="18" charset="0"/>
              </a:rPr>
              <a:t>ingle agent whereas environment of chess playing system, automated driving systems is multi-agent.</a:t>
            </a:r>
          </a:p>
          <a:p>
            <a:pPr lvl="0" algn="just">
              <a:buNone/>
            </a:pPr>
            <a:endParaRPr lang="en-US" sz="2400" b="1" dirty="0" smtClean="0">
              <a:latin typeface="Book Antiqua" pitchFamily="18" charset="0"/>
            </a:endParaRPr>
          </a:p>
          <a:p>
            <a:pPr lvl="0" algn="just"/>
            <a:endParaRPr lang="en-US" sz="2400" b="1"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Example: Automated Vacuum Cleaner</a:t>
            </a:r>
          </a:p>
          <a:p>
            <a:pPr algn="just">
              <a:buNone/>
            </a:pPr>
            <a:endParaRPr lang="en-US" sz="2400" dirty="0" smtClean="0">
              <a:latin typeface="Book Antiqua" pitchFamily="18" charset="0"/>
            </a:endParaRPr>
          </a:p>
          <a:p>
            <a:pPr algn="just"/>
            <a:endParaRPr lang="en-US" sz="2400" b="1" dirty="0" smtClean="0">
              <a:latin typeface="Book Antiqua" pitchFamily="18" charset="0"/>
            </a:endParaRPr>
          </a:p>
          <a:p>
            <a:pPr algn="just"/>
            <a:endParaRPr lang="en-US" sz="2400" b="1" dirty="0" smtClean="0">
              <a:latin typeface="Book Antiqua" pitchFamily="18" charset="0"/>
            </a:endParaRPr>
          </a:p>
          <a:p>
            <a:pPr algn="just"/>
            <a:endParaRPr lang="en-US" sz="2400" dirty="0" smtClean="0">
              <a:latin typeface="Book Antiqua" pitchFamily="18" charset="0"/>
            </a:endParaRPr>
          </a:p>
          <a:p>
            <a:pPr lvl="0"/>
            <a:r>
              <a:rPr lang="en-US" sz="2400" b="1" dirty="0" smtClean="0">
                <a:latin typeface="Book Antiqua" pitchFamily="18" charset="0"/>
              </a:rPr>
              <a:t>Environment</a:t>
            </a:r>
            <a:r>
              <a:rPr lang="en-US" sz="2400" dirty="0" smtClean="0">
                <a:latin typeface="Book Antiqua" pitchFamily="18" charset="0"/>
              </a:rPr>
              <a:t>: Square A and B, dirt etc.</a:t>
            </a:r>
          </a:p>
          <a:p>
            <a:pPr lvl="0"/>
            <a:r>
              <a:rPr lang="en-US" sz="2400" b="1" dirty="0" smtClean="0">
                <a:latin typeface="Book Antiqua" pitchFamily="18" charset="0"/>
              </a:rPr>
              <a:t>Sensors</a:t>
            </a:r>
            <a:r>
              <a:rPr lang="en-US" sz="2400" dirty="0" smtClean="0">
                <a:latin typeface="Book Antiqua" pitchFamily="18" charset="0"/>
              </a:rPr>
              <a:t>: Camera, Optical Encoders, Wall Sensors etc.</a:t>
            </a:r>
          </a:p>
          <a:p>
            <a:pPr lvl="0"/>
            <a:r>
              <a:rPr lang="en-US" sz="2400" b="1" dirty="0" smtClean="0">
                <a:latin typeface="Book Antiqua" pitchFamily="18" charset="0"/>
              </a:rPr>
              <a:t>Actuators</a:t>
            </a:r>
            <a:r>
              <a:rPr lang="en-US" sz="2400" dirty="0" smtClean="0">
                <a:latin typeface="Book Antiqua" pitchFamily="18" charset="0"/>
              </a:rPr>
              <a:t>: Wheels, LED Lights, Dirt Picker etc.</a:t>
            </a:r>
          </a:p>
          <a:p>
            <a:pPr lvl="0"/>
            <a:r>
              <a:rPr lang="en-US" sz="2400" b="1" dirty="0" smtClean="0">
                <a:latin typeface="Book Antiqua" pitchFamily="18" charset="0"/>
              </a:rPr>
              <a:t>Goal</a:t>
            </a:r>
            <a:r>
              <a:rPr lang="en-US" sz="2400" dirty="0" smtClean="0">
                <a:latin typeface="Book Antiqua" pitchFamily="18" charset="0"/>
              </a:rPr>
              <a:t>: Keep rooms clean</a:t>
            </a:r>
          </a:p>
          <a:p>
            <a:pPr algn="just"/>
            <a:endParaRPr lang="en-US" sz="2400" dirty="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2057400" y="2286000"/>
            <a:ext cx="2514600" cy="12811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Structure of Intelligent Agents</a:t>
            </a:r>
          </a:p>
          <a:p>
            <a:pPr algn="just"/>
            <a:r>
              <a:rPr lang="en-US" sz="2400" dirty="0" smtClean="0">
                <a:latin typeface="Book Antiqua" pitchFamily="18" charset="0"/>
              </a:rPr>
              <a:t>Agent architecture is the combination of </a:t>
            </a:r>
            <a:r>
              <a:rPr lang="en-US" sz="2400" b="1" dirty="0" smtClean="0">
                <a:latin typeface="Book Antiqua" pitchFamily="18" charset="0"/>
              </a:rPr>
              <a:t>agent program</a:t>
            </a:r>
            <a:r>
              <a:rPr lang="en-US" sz="2400" dirty="0" smtClean="0">
                <a:latin typeface="Book Antiqua" pitchFamily="18" charset="0"/>
              </a:rPr>
              <a:t> and </a:t>
            </a:r>
            <a:r>
              <a:rPr lang="en-US" sz="2400" b="1" dirty="0" smtClean="0">
                <a:latin typeface="Book Antiqua" pitchFamily="18" charset="0"/>
              </a:rPr>
              <a:t>agent architecture</a:t>
            </a:r>
            <a:r>
              <a:rPr lang="en-US" sz="2400" dirty="0" smtClean="0">
                <a:latin typeface="Book Antiqua" pitchFamily="18" charset="0"/>
              </a:rPr>
              <a:t>. Agent program is the program that implements agent function. </a:t>
            </a:r>
          </a:p>
          <a:p>
            <a:pPr algn="just"/>
            <a:r>
              <a:rPr lang="en-US" sz="2400" dirty="0" smtClean="0">
                <a:latin typeface="Book Antiqua" pitchFamily="18" charset="0"/>
              </a:rPr>
              <a:t>Agent function is the mathematical function that describes behavior of agent. It maps any given percept sequence to an action. Percept to refer to the agent's perceptual inputs at any given instant and percept sequence</a:t>
            </a:r>
            <a:r>
              <a:rPr lang="en-US" sz="2400" b="1" dirty="0" smtClean="0">
                <a:latin typeface="Book Antiqua" pitchFamily="18" charset="0"/>
              </a:rPr>
              <a:t> </a:t>
            </a:r>
            <a:r>
              <a:rPr lang="en-US" sz="2400" dirty="0" smtClean="0">
                <a:latin typeface="Book Antiqua" pitchFamily="18" charset="0"/>
              </a:rPr>
              <a:t>is the complete history of everything the agent has ever perceived. </a:t>
            </a:r>
          </a:p>
          <a:p>
            <a:pPr algn="just"/>
            <a:r>
              <a:rPr lang="en-US" sz="2400" dirty="0" smtClean="0">
                <a:latin typeface="Book Antiqua" pitchFamily="18" charset="0"/>
              </a:rPr>
              <a:t>Agent program runs on some sort of computing device with sensors and actuators called agent architecture.</a:t>
            </a:r>
          </a:p>
          <a:p>
            <a:pPr algn="just">
              <a:buNone/>
            </a:pPr>
            <a:endParaRPr lang="en-US" sz="2400" b="1"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Structure of Intelligent Agents</a:t>
            </a:r>
          </a:p>
          <a:p>
            <a:pPr algn="just">
              <a:buNone/>
            </a:pPr>
            <a:endParaRPr lang="en-US" sz="2400" b="1" dirty="0">
              <a:latin typeface="Book Antiqua" pitchFamily="18" charset="0"/>
            </a:endParaRPr>
          </a:p>
        </p:txBody>
      </p:sp>
      <p:grpSp>
        <p:nvGrpSpPr>
          <p:cNvPr id="2050" name="Group 2"/>
          <p:cNvGrpSpPr>
            <a:grpSpLocks/>
          </p:cNvGrpSpPr>
          <p:nvPr/>
        </p:nvGrpSpPr>
        <p:grpSpPr bwMode="auto">
          <a:xfrm>
            <a:off x="1600200" y="2514600"/>
            <a:ext cx="5057775" cy="3295650"/>
            <a:chOff x="2085" y="4693"/>
            <a:chExt cx="7965" cy="5190"/>
          </a:xfrm>
        </p:grpSpPr>
        <p:sp>
          <p:nvSpPr>
            <p:cNvPr id="2051" name="Rectangle 3"/>
            <p:cNvSpPr>
              <a:spLocks noChangeArrowheads="1"/>
            </p:cNvSpPr>
            <p:nvPr/>
          </p:nvSpPr>
          <p:spPr bwMode="auto">
            <a:xfrm>
              <a:off x="9105" y="4693"/>
              <a:ext cx="945" cy="5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Book Antiqu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Book Antiqu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V</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I</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7155" y="5353"/>
              <a:ext cx="1410" cy="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Percepts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7230" y="8698"/>
              <a:ext cx="1410" cy="5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Actions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54" name="Group 6"/>
            <p:cNvGrpSpPr>
              <a:grpSpLocks/>
            </p:cNvGrpSpPr>
            <p:nvPr/>
          </p:nvGrpSpPr>
          <p:grpSpPr bwMode="auto">
            <a:xfrm>
              <a:off x="2085" y="4693"/>
              <a:ext cx="4770" cy="5190"/>
              <a:chOff x="2085" y="4693"/>
              <a:chExt cx="4770" cy="5190"/>
            </a:xfrm>
          </p:grpSpPr>
          <p:sp>
            <p:nvSpPr>
              <p:cNvPr id="2055" name="Rectangle 7"/>
              <p:cNvSpPr>
                <a:spLocks noChangeArrowheads="1"/>
              </p:cNvSpPr>
              <p:nvPr/>
            </p:nvSpPr>
            <p:spPr bwMode="auto">
              <a:xfrm>
                <a:off x="2085" y="4693"/>
                <a:ext cx="4770" cy="51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Book Antiqua" pitchFamily="18" charset="0"/>
                    <a:cs typeface="Arial" pitchFamily="34" charset="0"/>
                  </a:rPr>
                  <a:t>Agent		  </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Book Antiqua" pitchFamily="18" charset="0"/>
                    <a:cs typeface="Arial" pitchFamily="34" charset="0"/>
                  </a:rPr>
                  <a:t>   Sensors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200" b="1" i="0" u="none" strike="noStrike" cap="none" normalizeH="0" baseline="0" smtClean="0">
                  <a:ln>
                    <a:noFill/>
                  </a:ln>
                  <a:solidFill>
                    <a:schemeClr val="tx1"/>
                  </a:solidFill>
                  <a:effectLst/>
                  <a:latin typeface="Book Antiqua"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smtClean="0">
                    <a:ln>
                      <a:noFill/>
                    </a:ln>
                    <a:solidFill>
                      <a:schemeClr val="tx1"/>
                    </a:solidFill>
                    <a:effectLst/>
                    <a:latin typeface="Book Antiqua" pitchFamily="18" charset="0"/>
                    <a:cs typeface="Arial" pitchFamily="34" charset="0"/>
                  </a:rPr>
                  <a:t>		Actuators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6" name="AutoShape 8"/>
              <p:cNvCxnSpPr>
                <a:cxnSpLocks noChangeShapeType="1"/>
              </p:cNvCxnSpPr>
              <p:nvPr/>
            </p:nvCxnSpPr>
            <p:spPr bwMode="auto">
              <a:xfrm>
                <a:off x="4246" y="5578"/>
                <a:ext cx="0" cy="930"/>
              </a:xfrm>
              <a:prstGeom prst="straightConnector1">
                <a:avLst/>
              </a:prstGeom>
              <a:noFill/>
              <a:ln w="9525">
                <a:solidFill>
                  <a:srgbClr val="000000"/>
                </a:solidFill>
                <a:round/>
                <a:headEnd/>
                <a:tailEnd type="triangle" w="med" len="med"/>
              </a:ln>
            </p:spPr>
          </p:cxnSp>
          <p:cxnSp>
            <p:nvCxnSpPr>
              <p:cNvPr id="2057" name="AutoShape 9"/>
              <p:cNvCxnSpPr>
                <a:cxnSpLocks noChangeShapeType="1"/>
              </p:cNvCxnSpPr>
              <p:nvPr/>
            </p:nvCxnSpPr>
            <p:spPr bwMode="auto">
              <a:xfrm>
                <a:off x="4245" y="7963"/>
                <a:ext cx="0" cy="1125"/>
              </a:xfrm>
              <a:prstGeom prst="straightConnector1">
                <a:avLst/>
              </a:prstGeom>
              <a:noFill/>
              <a:ln w="9525">
                <a:solidFill>
                  <a:srgbClr val="000000"/>
                </a:solidFill>
                <a:round/>
                <a:headEnd/>
                <a:tailEnd type="triangle" w="med" len="med"/>
              </a:ln>
            </p:spPr>
          </p:cxnSp>
          <p:sp>
            <p:nvSpPr>
              <p:cNvPr id="2058" name="Rectangle 10"/>
              <p:cNvSpPr>
                <a:spLocks noChangeArrowheads="1"/>
              </p:cNvSpPr>
              <p:nvPr/>
            </p:nvSpPr>
            <p:spPr bwMode="auto">
              <a:xfrm>
                <a:off x="3660" y="6508"/>
                <a:ext cx="1245" cy="145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Book Antiqua"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cs typeface="Arial" pitchFamily="34" charset="0"/>
                  </a:rPr>
                  <a:t>Agent Program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2059" name="AutoShape 11"/>
            <p:cNvCxnSpPr>
              <a:cxnSpLocks noChangeShapeType="1"/>
            </p:cNvCxnSpPr>
            <p:nvPr/>
          </p:nvCxnSpPr>
          <p:spPr bwMode="auto">
            <a:xfrm flipH="1">
              <a:off x="4246" y="5249"/>
              <a:ext cx="4859" cy="0"/>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a:off x="4245" y="9329"/>
              <a:ext cx="4860"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Rational Agent</a:t>
            </a:r>
            <a:endParaRPr lang="en-US" sz="3600" b="1" dirty="0">
              <a:latin typeface="Cambria" pitchFamily="18" charset="0"/>
            </a:endParaRPr>
          </a:p>
        </p:txBody>
      </p:sp>
      <p:sp>
        <p:nvSpPr>
          <p:cNvPr id="3" name="Content Placeholder 2"/>
          <p:cNvSpPr>
            <a:spLocks noGrp="1"/>
          </p:cNvSpPr>
          <p:nvPr>
            <p:ph idx="1"/>
          </p:nvPr>
        </p:nvSpPr>
        <p:spPr>
          <a:xfrm>
            <a:off x="152400" y="1371600"/>
            <a:ext cx="8839200" cy="4754563"/>
          </a:xfrm>
        </p:spPr>
        <p:txBody>
          <a:bodyPr>
            <a:noAutofit/>
          </a:bodyPr>
          <a:lstStyle/>
          <a:p>
            <a:pPr lvl="0" algn="just"/>
            <a:r>
              <a:rPr lang="en-US" sz="2400" dirty="0" smtClean="0">
                <a:latin typeface="Book Antiqua" pitchFamily="18" charset="0"/>
              </a:rPr>
              <a:t>A </a:t>
            </a:r>
            <a:r>
              <a:rPr lang="en-US" sz="2400" b="1" dirty="0" smtClean="0">
                <a:latin typeface="Book Antiqua" pitchFamily="18" charset="0"/>
              </a:rPr>
              <a:t>rational agent</a:t>
            </a:r>
            <a:r>
              <a:rPr lang="en-US" sz="2400" dirty="0" smtClean="0">
                <a:latin typeface="Book Antiqua" pitchFamily="18" charset="0"/>
              </a:rPr>
              <a:t> is one that does the right thing. Right action is the one that will cause the agent to be most successful.</a:t>
            </a:r>
          </a:p>
          <a:p>
            <a:pPr algn="just"/>
            <a:r>
              <a:rPr lang="en-US" sz="2400" dirty="0" smtClean="0">
                <a:latin typeface="Book Antiqua" pitchFamily="18" charset="0"/>
              </a:rPr>
              <a:t> Therefore we need some way to measure success of an agent. Performance measures are the criterion for success of an agent behavior. For the Vacuum cleaner world performance measure may be  </a:t>
            </a:r>
          </a:p>
          <a:p>
            <a:pPr lvl="1" algn="just"/>
            <a:r>
              <a:rPr lang="en-US" sz="2400" i="1" dirty="0" smtClean="0">
                <a:latin typeface="Book Antiqua" pitchFamily="18" charset="0"/>
              </a:rPr>
              <a:t>The amount of dirt cleaned within a certain time or</a:t>
            </a:r>
          </a:p>
          <a:p>
            <a:pPr lvl="1" algn="just"/>
            <a:r>
              <a:rPr lang="en-US" sz="2400" i="1" dirty="0" smtClean="0">
                <a:latin typeface="Book Antiqua" pitchFamily="18" charset="0"/>
              </a:rPr>
              <a:t> How clean the floor is.</a:t>
            </a:r>
          </a:p>
          <a:p>
            <a:pPr lvl="0" algn="just"/>
            <a:r>
              <a:rPr lang="en-US" sz="2400" dirty="0" smtClean="0">
                <a:latin typeface="Book Antiqua" pitchFamily="18" charset="0"/>
              </a:rPr>
              <a:t>It is better to design Performance measure according to what is wanted in the environment instead of how the agents should behave.  It is not easy task to choose the performance measure of an agent.</a:t>
            </a:r>
            <a:endParaRPr lang="en-US" sz="24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r>
              <a:rPr lang="en-US" sz="2400" dirty="0" smtClean="0">
                <a:latin typeface="Book Antiqua" pitchFamily="18" charset="0"/>
              </a:rPr>
              <a:t>In AI, intelligent agents refer to software agents with some sort of intelligence. These Software agents must exhibit following characteristics.</a:t>
            </a:r>
          </a:p>
          <a:p>
            <a:pPr lvl="1" algn="just"/>
            <a:r>
              <a:rPr lang="en-US" sz="2000" b="1" dirty="0" smtClean="0">
                <a:latin typeface="Book Antiqua" pitchFamily="18" charset="0"/>
              </a:rPr>
              <a:t>Intelligent</a:t>
            </a:r>
          </a:p>
          <a:p>
            <a:pPr lvl="1" algn="just"/>
            <a:r>
              <a:rPr lang="en-US" sz="2000" b="1" dirty="0" smtClean="0">
                <a:latin typeface="Book Antiqua" pitchFamily="18" charset="0"/>
              </a:rPr>
              <a:t>Autonomy</a:t>
            </a:r>
          </a:p>
          <a:p>
            <a:pPr lvl="1" algn="just"/>
            <a:r>
              <a:rPr lang="en-US" sz="2000" b="1" dirty="0" smtClean="0">
                <a:latin typeface="Book Antiqua" pitchFamily="18" charset="0"/>
              </a:rPr>
              <a:t>Ability to Learn</a:t>
            </a:r>
          </a:p>
          <a:p>
            <a:pPr lvl="1" algn="just"/>
            <a:r>
              <a:rPr lang="en-US" sz="2000" b="1" dirty="0" smtClean="0">
                <a:latin typeface="Book Antiqua" pitchFamily="18" charset="0"/>
              </a:rPr>
              <a:t>Cooperation</a:t>
            </a:r>
          </a:p>
          <a:p>
            <a:pPr lvl="1" algn="just"/>
            <a:r>
              <a:rPr lang="en-US" sz="2000" b="1" dirty="0" smtClean="0">
                <a:latin typeface="Book Antiqua" pitchFamily="18" charset="0"/>
              </a:rPr>
              <a:t>Reactive and Proactive</a:t>
            </a:r>
          </a:p>
          <a:p>
            <a:pPr algn="just"/>
            <a:endParaRPr lang="en-US" sz="2400" dirty="0" smtClean="0">
              <a:latin typeface="Book Antiqua" pitchFamily="18" charset="0"/>
            </a:endParaRPr>
          </a:p>
          <a:p>
            <a:pPr algn="just">
              <a:buNone/>
            </a:pPr>
            <a:endParaRPr lang="en-US" sz="2400" b="1"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Intelligent Agents</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Properties of Intelligent Agents</a:t>
            </a:r>
          </a:p>
          <a:p>
            <a:pPr algn="just">
              <a:buNone/>
            </a:pPr>
            <a:r>
              <a:rPr lang="en-US" sz="2400" b="1" i="1" dirty="0" smtClean="0">
                <a:latin typeface="Book Antiqua" pitchFamily="18" charset="0"/>
              </a:rPr>
              <a:t>Intelligence</a:t>
            </a:r>
            <a:endParaRPr lang="en-US" sz="2400" i="1" dirty="0" smtClean="0">
              <a:latin typeface="Book Antiqua" pitchFamily="18" charset="0"/>
            </a:endParaRPr>
          </a:p>
          <a:p>
            <a:pPr algn="just"/>
            <a:r>
              <a:rPr lang="en-US" sz="2400" dirty="0" smtClean="0">
                <a:latin typeface="Book Antiqua" pitchFamily="18" charset="0"/>
              </a:rPr>
              <a:t>Intelligent agents must have domain knowledge that enables them to carry out their tasks even when the parameters of the task are changed or when unexpected situations arise. For example, an intelligent agent might be designed to buy books for a user on the Internet at the lowest possible price. The agent would need to be able to interact with a set of online bookstores but would also need to be able to learn how to deal with new bookstores.</a:t>
            </a:r>
          </a:p>
          <a:p>
            <a:pPr algn="just">
              <a:buNone/>
            </a:pPr>
            <a:endParaRPr lang="en-US" sz="2400" b="1"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6397</TotalTime>
  <Words>1614</Words>
  <Application>Microsoft Office PowerPoint</Application>
  <PresentationFormat>On-screen Show (4:3)</PresentationFormat>
  <Paragraphs>222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Intelligent Agents</vt:lpstr>
      <vt:lpstr>Intelligent Agents</vt:lpstr>
      <vt:lpstr>Intelligent Agents</vt:lpstr>
      <vt:lpstr>Intelligent Agents</vt:lpstr>
      <vt:lpstr>Intelligent Agents</vt:lpstr>
      <vt:lpstr>Rational Agent</vt:lpstr>
      <vt:lpstr>Intelligent Agents</vt:lpstr>
      <vt:lpstr>Intelligent Agents</vt:lpstr>
      <vt:lpstr>Intelligent Agents</vt:lpstr>
      <vt:lpstr>Intelligent Agents</vt:lpstr>
      <vt:lpstr>Intelligent Agents</vt:lpstr>
      <vt:lpstr>Intelligent Agents</vt:lpstr>
      <vt:lpstr>Configuration of Agents</vt:lpstr>
      <vt:lpstr>PEAS Description</vt:lpstr>
      <vt:lpstr>PEAS Description</vt:lpstr>
      <vt:lpstr>PEAS Description</vt:lpstr>
      <vt:lpstr>Types of Agent</vt:lpstr>
      <vt:lpstr>Types of Agent</vt:lpstr>
      <vt:lpstr>Types of Agent</vt:lpstr>
      <vt:lpstr>Types of Agent</vt:lpstr>
      <vt:lpstr>Types of Agent</vt:lpstr>
      <vt:lpstr>Types of Agent</vt:lpstr>
      <vt:lpstr>Types of Agent</vt:lpstr>
      <vt:lpstr>Types of Agent</vt:lpstr>
      <vt:lpstr>Types of Agent</vt:lpstr>
      <vt:lpstr>Environment Types</vt:lpstr>
      <vt:lpstr>Environment Types</vt:lpstr>
      <vt:lpstr>Environment Types</vt:lpstr>
      <vt:lpstr>Environment Types</vt:lpstr>
      <vt:lpstr>Environment Types</vt:lpstr>
      <vt:lpstr>Environment Types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73</cp:revision>
  <dcterms:created xsi:type="dcterms:W3CDTF">2018-02-05T16:48:52Z</dcterms:created>
  <dcterms:modified xsi:type="dcterms:W3CDTF">2019-05-15T03:02:22Z</dcterms:modified>
</cp:coreProperties>
</file>