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304" r:id="rId2"/>
    <p:sldId id="305" r:id="rId3"/>
    <p:sldId id="306" r:id="rId4"/>
    <p:sldId id="332" r:id="rId5"/>
    <p:sldId id="333" r:id="rId6"/>
    <p:sldId id="334" r:id="rId7"/>
    <p:sldId id="335" r:id="rId8"/>
    <p:sldId id="336" r:id="rId9"/>
    <p:sldId id="337"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2" r:id="rId24"/>
    <p:sldId id="338" r:id="rId25"/>
    <p:sldId id="320" r:id="rId26"/>
    <p:sldId id="321" r:id="rId27"/>
    <p:sldId id="329" r:id="rId28"/>
    <p:sldId id="323" r:id="rId29"/>
    <p:sldId id="324" r:id="rId30"/>
    <p:sldId id="325" r:id="rId31"/>
    <p:sldId id="326" r:id="rId32"/>
    <p:sldId id="330" r:id="rId33"/>
    <p:sldId id="331" r:id="rId34"/>
    <p:sldId id="327" r:id="rId35"/>
    <p:sldId id="339" r:id="rId36"/>
    <p:sldId id="340" r:id="rId37"/>
    <p:sldId id="345" r:id="rId38"/>
    <p:sldId id="341" r:id="rId39"/>
    <p:sldId id="342" r:id="rId40"/>
    <p:sldId id="343" r:id="rId41"/>
  </p:sldIdLst>
  <p:sldSz cx="9144000" cy="6858000" type="screen4x3"/>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8" d="100"/>
          <a:sy n="38" d="100"/>
        </p:scale>
        <p:origin x="-1410"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E0EAFA-594C-421C-A937-A8E48249C53E}" type="datetimeFigureOut">
              <a:rPr lang="th-TH" smtClean="0"/>
              <a:pPr/>
              <a:t>15/12/60</a:t>
            </a:fld>
            <a:endParaRPr lang="th-TH"/>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C3BD01-C503-432E-B177-F414CEE4EAD0}" type="slidenum">
              <a:rPr lang="th-TH" smtClean="0"/>
              <a:pPr/>
              <a:t>‹#›</a:t>
            </a:fld>
            <a:endParaRPr lang="th-TH"/>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410781-A30F-4576-ADBD-38B2D6962E00}" type="datetimeFigureOut">
              <a:rPr lang="th-TH" smtClean="0"/>
              <a:pPr/>
              <a:t>15/12/60</a:t>
            </a:fld>
            <a:endParaRPr lang="th-T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A1DA00-1518-4E5E-B0E0-FCE61666BC8F}" type="slidenum">
              <a:rPr lang="th-TH" smtClean="0"/>
              <a:pPr/>
              <a:t>‹#›</a:t>
            </a:fld>
            <a:endParaRPr lang="th-TH"/>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h-T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h-TH"/>
          </a:p>
        </p:txBody>
      </p:sp>
      <p:sp>
        <p:nvSpPr>
          <p:cNvPr id="4" name="Date Placeholder 3"/>
          <p:cNvSpPr>
            <a:spLocks noGrp="1"/>
          </p:cNvSpPr>
          <p:nvPr>
            <p:ph type="dt" sz="half" idx="10"/>
          </p:nvPr>
        </p:nvSpPr>
        <p:spPr/>
        <p:txBody>
          <a:bodyPr/>
          <a:lstStyle/>
          <a:p>
            <a:r>
              <a:rPr lang="th-TH" smtClean="0"/>
              <a:t>14/02/2017</a:t>
            </a:r>
            <a:endParaRPr lang="th-TH"/>
          </a:p>
        </p:txBody>
      </p:sp>
      <p:sp>
        <p:nvSpPr>
          <p:cNvPr id="5" name="Footer Placeholder 4"/>
          <p:cNvSpPr>
            <a:spLocks noGrp="1"/>
          </p:cNvSpPr>
          <p:nvPr>
            <p:ph type="ftr" sz="quarter" idx="11"/>
          </p:nvPr>
        </p:nvSpPr>
        <p:spPr/>
        <p:txBody>
          <a:bodyPr/>
          <a:lstStyle/>
          <a:p>
            <a:r>
              <a:rPr lang="en-US" dirty="0" smtClean="0"/>
              <a:t>Prepared by SKM</a:t>
            </a:r>
            <a:endParaRPr lang="th-TH"/>
          </a:p>
        </p:txBody>
      </p:sp>
      <p:sp>
        <p:nvSpPr>
          <p:cNvPr id="6" name="Slide Number Placeholder 5"/>
          <p:cNvSpPr>
            <a:spLocks noGrp="1"/>
          </p:cNvSpPr>
          <p:nvPr>
            <p:ph type="sldNum" sz="quarter" idx="12"/>
          </p:nvPr>
        </p:nvSpPr>
        <p:spPr/>
        <p:txBody>
          <a:bodyPr/>
          <a:lstStyle/>
          <a:p>
            <a:fld id="{A0585F0F-654C-4E13-BACA-B5CAB6BAC7DF}" type="slidenum">
              <a:rPr lang="th-TH" smtClean="0"/>
              <a:pPr/>
              <a:t>‹#›</a:t>
            </a:fld>
            <a:endParaRPr lang="th-T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r>
              <a:rPr lang="th-TH" smtClean="0"/>
              <a:t>14/02/2017</a:t>
            </a:r>
            <a:endParaRPr lang="th-TH"/>
          </a:p>
        </p:txBody>
      </p:sp>
      <p:sp>
        <p:nvSpPr>
          <p:cNvPr id="5" name="Footer Placeholder 4"/>
          <p:cNvSpPr>
            <a:spLocks noGrp="1"/>
          </p:cNvSpPr>
          <p:nvPr>
            <p:ph type="ftr" sz="quarter" idx="11"/>
          </p:nvPr>
        </p:nvSpPr>
        <p:spPr/>
        <p:txBody>
          <a:bodyPr/>
          <a:lstStyle/>
          <a:p>
            <a:r>
              <a:rPr lang="en-US" dirty="0" smtClean="0"/>
              <a:t>Prepared by SKM</a:t>
            </a:r>
            <a:endParaRPr lang="th-TH"/>
          </a:p>
        </p:txBody>
      </p:sp>
      <p:sp>
        <p:nvSpPr>
          <p:cNvPr id="6" name="Slide Number Placeholder 5"/>
          <p:cNvSpPr>
            <a:spLocks noGrp="1"/>
          </p:cNvSpPr>
          <p:nvPr>
            <p:ph type="sldNum" sz="quarter" idx="12"/>
          </p:nvPr>
        </p:nvSpPr>
        <p:spPr/>
        <p:txBody>
          <a:bodyPr/>
          <a:lstStyle/>
          <a:p>
            <a:fld id="{A0585F0F-654C-4E13-BACA-B5CAB6BAC7DF}" type="slidenum">
              <a:rPr lang="th-TH" smtClean="0"/>
              <a:pPr/>
              <a:t>‹#›</a:t>
            </a:fld>
            <a:endParaRPr lang="th-T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h-T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r>
              <a:rPr lang="th-TH" smtClean="0"/>
              <a:t>14/02/2017</a:t>
            </a:r>
            <a:endParaRPr lang="th-TH"/>
          </a:p>
        </p:txBody>
      </p:sp>
      <p:sp>
        <p:nvSpPr>
          <p:cNvPr id="5" name="Footer Placeholder 4"/>
          <p:cNvSpPr>
            <a:spLocks noGrp="1"/>
          </p:cNvSpPr>
          <p:nvPr>
            <p:ph type="ftr" sz="quarter" idx="11"/>
          </p:nvPr>
        </p:nvSpPr>
        <p:spPr/>
        <p:txBody>
          <a:bodyPr/>
          <a:lstStyle/>
          <a:p>
            <a:r>
              <a:rPr lang="en-US" dirty="0" smtClean="0"/>
              <a:t>Prepared by SKM</a:t>
            </a:r>
            <a:endParaRPr lang="th-TH"/>
          </a:p>
        </p:txBody>
      </p:sp>
      <p:sp>
        <p:nvSpPr>
          <p:cNvPr id="6" name="Slide Number Placeholder 5"/>
          <p:cNvSpPr>
            <a:spLocks noGrp="1"/>
          </p:cNvSpPr>
          <p:nvPr>
            <p:ph type="sldNum" sz="quarter" idx="12"/>
          </p:nvPr>
        </p:nvSpPr>
        <p:spPr/>
        <p:txBody>
          <a:bodyPr/>
          <a:lstStyle/>
          <a:p>
            <a:fld id="{A0585F0F-654C-4E13-BACA-B5CAB6BAC7DF}" type="slidenum">
              <a:rPr lang="th-TH" smtClean="0"/>
              <a:pPr/>
              <a:t>‹#›</a:t>
            </a:fld>
            <a:endParaRPr lang="th-T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r>
              <a:rPr lang="th-TH" smtClean="0"/>
              <a:t>14/02/2017</a:t>
            </a:r>
            <a:endParaRPr lang="th-TH"/>
          </a:p>
        </p:txBody>
      </p:sp>
      <p:sp>
        <p:nvSpPr>
          <p:cNvPr id="5" name="Footer Placeholder 4"/>
          <p:cNvSpPr>
            <a:spLocks noGrp="1"/>
          </p:cNvSpPr>
          <p:nvPr>
            <p:ph type="ftr" sz="quarter" idx="11"/>
          </p:nvPr>
        </p:nvSpPr>
        <p:spPr/>
        <p:txBody>
          <a:bodyPr/>
          <a:lstStyle/>
          <a:p>
            <a:r>
              <a:rPr lang="en-US" dirty="0" smtClean="0"/>
              <a:t>Prepared by SKM</a:t>
            </a:r>
            <a:endParaRPr lang="th-TH"/>
          </a:p>
        </p:txBody>
      </p:sp>
      <p:sp>
        <p:nvSpPr>
          <p:cNvPr id="6" name="Slide Number Placeholder 5"/>
          <p:cNvSpPr>
            <a:spLocks noGrp="1"/>
          </p:cNvSpPr>
          <p:nvPr>
            <p:ph type="sldNum" sz="quarter" idx="12"/>
          </p:nvPr>
        </p:nvSpPr>
        <p:spPr/>
        <p:txBody>
          <a:bodyPr/>
          <a:lstStyle/>
          <a:p>
            <a:fld id="{A0585F0F-654C-4E13-BACA-B5CAB6BAC7DF}" type="slidenum">
              <a:rPr lang="th-TH" smtClean="0"/>
              <a:pPr/>
              <a:t>‹#›</a:t>
            </a:fld>
            <a:endParaRPr lang="th-T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h-T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th-TH" smtClean="0"/>
              <a:t>14/02/2017</a:t>
            </a:r>
            <a:endParaRPr lang="th-TH"/>
          </a:p>
        </p:txBody>
      </p:sp>
      <p:sp>
        <p:nvSpPr>
          <p:cNvPr id="5" name="Footer Placeholder 4"/>
          <p:cNvSpPr>
            <a:spLocks noGrp="1"/>
          </p:cNvSpPr>
          <p:nvPr>
            <p:ph type="ftr" sz="quarter" idx="11"/>
          </p:nvPr>
        </p:nvSpPr>
        <p:spPr/>
        <p:txBody>
          <a:bodyPr/>
          <a:lstStyle/>
          <a:p>
            <a:r>
              <a:rPr lang="en-US" dirty="0" smtClean="0"/>
              <a:t>Prepared by SKM</a:t>
            </a:r>
            <a:endParaRPr lang="th-TH"/>
          </a:p>
        </p:txBody>
      </p:sp>
      <p:sp>
        <p:nvSpPr>
          <p:cNvPr id="6" name="Slide Number Placeholder 5"/>
          <p:cNvSpPr>
            <a:spLocks noGrp="1"/>
          </p:cNvSpPr>
          <p:nvPr>
            <p:ph type="sldNum" sz="quarter" idx="12"/>
          </p:nvPr>
        </p:nvSpPr>
        <p:spPr/>
        <p:txBody>
          <a:bodyPr/>
          <a:lstStyle/>
          <a:p>
            <a:fld id="{A0585F0F-654C-4E13-BACA-B5CAB6BAC7DF}" type="slidenum">
              <a:rPr lang="th-TH" smtClean="0"/>
              <a:pPr/>
              <a:t>‹#›</a:t>
            </a:fld>
            <a:endParaRPr lang="th-T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Date Placeholder 4"/>
          <p:cNvSpPr>
            <a:spLocks noGrp="1"/>
          </p:cNvSpPr>
          <p:nvPr>
            <p:ph type="dt" sz="half" idx="10"/>
          </p:nvPr>
        </p:nvSpPr>
        <p:spPr/>
        <p:txBody>
          <a:bodyPr/>
          <a:lstStyle/>
          <a:p>
            <a:r>
              <a:rPr lang="th-TH" smtClean="0"/>
              <a:t>14/02/2017</a:t>
            </a:r>
            <a:endParaRPr lang="th-TH"/>
          </a:p>
        </p:txBody>
      </p:sp>
      <p:sp>
        <p:nvSpPr>
          <p:cNvPr id="6" name="Footer Placeholder 5"/>
          <p:cNvSpPr>
            <a:spLocks noGrp="1"/>
          </p:cNvSpPr>
          <p:nvPr>
            <p:ph type="ftr" sz="quarter" idx="11"/>
          </p:nvPr>
        </p:nvSpPr>
        <p:spPr/>
        <p:txBody>
          <a:bodyPr/>
          <a:lstStyle/>
          <a:p>
            <a:r>
              <a:rPr lang="en-US" dirty="0" smtClean="0"/>
              <a:t>Prepared by SKM</a:t>
            </a:r>
            <a:endParaRPr lang="th-TH"/>
          </a:p>
        </p:txBody>
      </p:sp>
      <p:sp>
        <p:nvSpPr>
          <p:cNvPr id="7" name="Slide Number Placeholder 6"/>
          <p:cNvSpPr>
            <a:spLocks noGrp="1"/>
          </p:cNvSpPr>
          <p:nvPr>
            <p:ph type="sldNum" sz="quarter" idx="12"/>
          </p:nvPr>
        </p:nvSpPr>
        <p:spPr/>
        <p:txBody>
          <a:bodyPr/>
          <a:lstStyle/>
          <a:p>
            <a:fld id="{A0585F0F-654C-4E13-BACA-B5CAB6BAC7DF}" type="slidenum">
              <a:rPr lang="th-TH" smtClean="0"/>
              <a:pPr/>
              <a:t>‹#›</a:t>
            </a:fld>
            <a:endParaRPr lang="th-T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h-T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7" name="Date Placeholder 6"/>
          <p:cNvSpPr>
            <a:spLocks noGrp="1"/>
          </p:cNvSpPr>
          <p:nvPr>
            <p:ph type="dt" sz="half" idx="10"/>
          </p:nvPr>
        </p:nvSpPr>
        <p:spPr/>
        <p:txBody>
          <a:bodyPr/>
          <a:lstStyle/>
          <a:p>
            <a:r>
              <a:rPr lang="th-TH" smtClean="0"/>
              <a:t>14/02/2017</a:t>
            </a:r>
            <a:endParaRPr lang="th-TH"/>
          </a:p>
        </p:txBody>
      </p:sp>
      <p:sp>
        <p:nvSpPr>
          <p:cNvPr id="8" name="Footer Placeholder 7"/>
          <p:cNvSpPr>
            <a:spLocks noGrp="1"/>
          </p:cNvSpPr>
          <p:nvPr>
            <p:ph type="ftr" sz="quarter" idx="11"/>
          </p:nvPr>
        </p:nvSpPr>
        <p:spPr/>
        <p:txBody>
          <a:bodyPr/>
          <a:lstStyle/>
          <a:p>
            <a:r>
              <a:rPr lang="en-US" dirty="0" smtClean="0"/>
              <a:t>Prepared by SKM</a:t>
            </a:r>
            <a:endParaRPr lang="th-TH"/>
          </a:p>
        </p:txBody>
      </p:sp>
      <p:sp>
        <p:nvSpPr>
          <p:cNvPr id="9" name="Slide Number Placeholder 8"/>
          <p:cNvSpPr>
            <a:spLocks noGrp="1"/>
          </p:cNvSpPr>
          <p:nvPr>
            <p:ph type="sldNum" sz="quarter" idx="12"/>
          </p:nvPr>
        </p:nvSpPr>
        <p:spPr/>
        <p:txBody>
          <a:bodyPr/>
          <a:lstStyle/>
          <a:p>
            <a:fld id="{A0585F0F-654C-4E13-BACA-B5CAB6BAC7DF}" type="slidenum">
              <a:rPr lang="th-TH" smtClean="0"/>
              <a:pPr/>
              <a:t>‹#›</a:t>
            </a:fld>
            <a:endParaRPr lang="th-T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Date Placeholder 2"/>
          <p:cNvSpPr>
            <a:spLocks noGrp="1"/>
          </p:cNvSpPr>
          <p:nvPr>
            <p:ph type="dt" sz="half" idx="10"/>
          </p:nvPr>
        </p:nvSpPr>
        <p:spPr/>
        <p:txBody>
          <a:bodyPr/>
          <a:lstStyle/>
          <a:p>
            <a:r>
              <a:rPr lang="th-TH" smtClean="0"/>
              <a:t>14/02/2017</a:t>
            </a:r>
            <a:endParaRPr lang="th-TH"/>
          </a:p>
        </p:txBody>
      </p:sp>
      <p:sp>
        <p:nvSpPr>
          <p:cNvPr id="4" name="Footer Placeholder 3"/>
          <p:cNvSpPr>
            <a:spLocks noGrp="1"/>
          </p:cNvSpPr>
          <p:nvPr>
            <p:ph type="ftr" sz="quarter" idx="11"/>
          </p:nvPr>
        </p:nvSpPr>
        <p:spPr/>
        <p:txBody>
          <a:bodyPr/>
          <a:lstStyle/>
          <a:p>
            <a:r>
              <a:rPr lang="en-US" dirty="0"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a:t>
            </a:fld>
            <a:endParaRPr lang="th-T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th-TH" smtClean="0"/>
              <a:t>14/02/2017</a:t>
            </a:r>
            <a:endParaRPr lang="th-TH"/>
          </a:p>
        </p:txBody>
      </p:sp>
      <p:sp>
        <p:nvSpPr>
          <p:cNvPr id="3" name="Footer Placeholder 2"/>
          <p:cNvSpPr>
            <a:spLocks noGrp="1"/>
          </p:cNvSpPr>
          <p:nvPr>
            <p:ph type="ftr" sz="quarter" idx="11"/>
          </p:nvPr>
        </p:nvSpPr>
        <p:spPr/>
        <p:txBody>
          <a:bodyPr/>
          <a:lstStyle/>
          <a:p>
            <a:r>
              <a:rPr lang="en-US" dirty="0" smtClean="0"/>
              <a:t>Prepared by SKM</a:t>
            </a:r>
            <a:endParaRPr lang="th-TH"/>
          </a:p>
        </p:txBody>
      </p:sp>
      <p:sp>
        <p:nvSpPr>
          <p:cNvPr id="4" name="Slide Number Placeholder 3"/>
          <p:cNvSpPr>
            <a:spLocks noGrp="1"/>
          </p:cNvSpPr>
          <p:nvPr>
            <p:ph type="sldNum" sz="quarter" idx="12"/>
          </p:nvPr>
        </p:nvSpPr>
        <p:spPr/>
        <p:txBody>
          <a:bodyPr/>
          <a:lstStyle/>
          <a:p>
            <a:fld id="{A0585F0F-654C-4E13-BACA-B5CAB6BAC7DF}" type="slidenum">
              <a:rPr lang="th-TH" smtClean="0"/>
              <a:pPr/>
              <a:t>‹#›</a:t>
            </a:fld>
            <a:endParaRPr lang="th-T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h-T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th-TH" smtClean="0"/>
              <a:t>14/02/2017</a:t>
            </a:r>
            <a:endParaRPr lang="th-TH"/>
          </a:p>
        </p:txBody>
      </p:sp>
      <p:sp>
        <p:nvSpPr>
          <p:cNvPr id="6" name="Footer Placeholder 5"/>
          <p:cNvSpPr>
            <a:spLocks noGrp="1"/>
          </p:cNvSpPr>
          <p:nvPr>
            <p:ph type="ftr" sz="quarter" idx="11"/>
          </p:nvPr>
        </p:nvSpPr>
        <p:spPr/>
        <p:txBody>
          <a:bodyPr/>
          <a:lstStyle/>
          <a:p>
            <a:r>
              <a:rPr lang="en-US" dirty="0" smtClean="0"/>
              <a:t>Prepared by SKM</a:t>
            </a:r>
            <a:endParaRPr lang="th-TH"/>
          </a:p>
        </p:txBody>
      </p:sp>
      <p:sp>
        <p:nvSpPr>
          <p:cNvPr id="7" name="Slide Number Placeholder 6"/>
          <p:cNvSpPr>
            <a:spLocks noGrp="1"/>
          </p:cNvSpPr>
          <p:nvPr>
            <p:ph type="sldNum" sz="quarter" idx="12"/>
          </p:nvPr>
        </p:nvSpPr>
        <p:spPr/>
        <p:txBody>
          <a:bodyPr/>
          <a:lstStyle/>
          <a:p>
            <a:fld id="{A0585F0F-654C-4E13-BACA-B5CAB6BAC7DF}" type="slidenum">
              <a:rPr lang="th-TH" smtClean="0"/>
              <a:pPr/>
              <a:t>‹#›</a:t>
            </a:fld>
            <a:endParaRPr lang="th-T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h-T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th-TH" smtClean="0"/>
              <a:t>14/02/2017</a:t>
            </a:r>
            <a:endParaRPr lang="th-TH"/>
          </a:p>
        </p:txBody>
      </p:sp>
      <p:sp>
        <p:nvSpPr>
          <p:cNvPr id="6" name="Footer Placeholder 5"/>
          <p:cNvSpPr>
            <a:spLocks noGrp="1"/>
          </p:cNvSpPr>
          <p:nvPr>
            <p:ph type="ftr" sz="quarter" idx="11"/>
          </p:nvPr>
        </p:nvSpPr>
        <p:spPr/>
        <p:txBody>
          <a:bodyPr/>
          <a:lstStyle/>
          <a:p>
            <a:r>
              <a:rPr lang="en-US" dirty="0" smtClean="0"/>
              <a:t>Prepared by SKM</a:t>
            </a:r>
            <a:endParaRPr lang="th-TH"/>
          </a:p>
        </p:txBody>
      </p:sp>
      <p:sp>
        <p:nvSpPr>
          <p:cNvPr id="7" name="Slide Number Placeholder 6"/>
          <p:cNvSpPr>
            <a:spLocks noGrp="1"/>
          </p:cNvSpPr>
          <p:nvPr>
            <p:ph type="sldNum" sz="quarter" idx="12"/>
          </p:nvPr>
        </p:nvSpPr>
        <p:spPr/>
        <p:txBody>
          <a:bodyPr/>
          <a:lstStyle/>
          <a:p>
            <a:fld id="{A0585F0F-654C-4E13-BACA-B5CAB6BAC7DF}" type="slidenum">
              <a:rPr lang="th-TH" smtClean="0"/>
              <a:pPr/>
              <a:t>‹#›</a:t>
            </a:fld>
            <a:endParaRPr lang="th-T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th-T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th-TH" smtClean="0"/>
              <a:t>14/02/2017</a:t>
            </a:r>
            <a:endParaRPr lang="th-T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Prepared by SKM</a:t>
            </a:r>
            <a:endParaRPr lang="th-T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585F0F-654C-4E13-BACA-B5CAB6BAC7DF}" type="slidenum">
              <a:rPr lang="th-TH" smtClean="0"/>
              <a:pPr/>
              <a:t>‹#›</a:t>
            </a:fld>
            <a:endParaRPr lang="th-T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e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Unit - 4</a:t>
            </a:r>
            <a:br>
              <a:rPr lang="en-US" sz="3200" dirty="0" smtClean="0"/>
            </a:br>
            <a:r>
              <a:rPr lang="en-US" sz="3200" dirty="0" smtClean="0"/>
              <a:t>Telecommunications and Network</a:t>
            </a:r>
            <a:endParaRPr lang="th-TH"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Autofit/>
          </a:bodyPr>
          <a:lstStyle/>
          <a:p>
            <a:pPr algn="just">
              <a:buNone/>
            </a:pPr>
            <a:r>
              <a:rPr lang="en-US" sz="2000" dirty="0" smtClean="0"/>
              <a:t>Introduction to telecommunications</a:t>
            </a:r>
          </a:p>
          <a:p>
            <a:pPr algn="just">
              <a:buNone/>
            </a:pPr>
            <a:r>
              <a:rPr lang="en-US" sz="2000" dirty="0" smtClean="0"/>
              <a:t>     Telecommunication refers to all types of data transmission, from voice to video. people need to exchange data &amp; information electronically with each other. Telecommunication is the sending of information in any form from one place to another using electronic media.</a:t>
            </a:r>
          </a:p>
          <a:p>
            <a:pPr algn="just">
              <a:buNone/>
            </a:pPr>
            <a:r>
              <a:rPr lang="en-US" sz="2000" dirty="0" smtClean="0"/>
              <a:t>      OR</a:t>
            </a:r>
          </a:p>
          <a:p>
            <a:pPr algn="just">
              <a:buNone/>
            </a:pPr>
            <a:r>
              <a:rPr lang="en-US" sz="2000" dirty="0" smtClean="0"/>
              <a:t>     The transformation of data(text,images,voice,graphics etc.) over different media from one set of electronic devices from another.</a:t>
            </a:r>
          </a:p>
          <a:p>
            <a:pPr algn="just">
              <a:buNone/>
            </a:pPr>
            <a:r>
              <a:rPr lang="en-US" sz="2000" dirty="0" smtClean="0"/>
              <a:t>The concept of a network </a:t>
            </a:r>
          </a:p>
          <a:p>
            <a:pPr algn="just">
              <a:buNone/>
            </a:pPr>
            <a:r>
              <a:rPr lang="en-US" sz="2000" dirty="0" smtClean="0"/>
              <a:t>     Two or more computers are connected together to form a network.</a:t>
            </a:r>
          </a:p>
          <a:p>
            <a:pPr algn="just">
              <a:buNone/>
            </a:pPr>
            <a:endParaRPr lang="th-TH" sz="2000"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1</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Computer connecting media or devices are</a:t>
            </a:r>
            <a:endParaRPr lang="th-TH" sz="3200" dirty="0"/>
          </a:p>
        </p:txBody>
      </p:sp>
      <p:sp>
        <p:nvSpPr>
          <p:cNvPr id="3" name="Content Placeholder 2"/>
          <p:cNvSpPr>
            <a:spLocks noGrp="1"/>
          </p:cNvSpPr>
          <p:nvPr>
            <p:ph idx="1"/>
          </p:nvPr>
        </p:nvSpPr>
        <p:spPr/>
        <p:style>
          <a:lnRef idx="0">
            <a:schemeClr val="accent5"/>
          </a:lnRef>
          <a:fillRef idx="3">
            <a:schemeClr val="accent5"/>
          </a:fillRef>
          <a:effectRef idx="3">
            <a:schemeClr val="accent5"/>
          </a:effectRef>
          <a:fontRef idx="minor">
            <a:schemeClr val="lt1"/>
          </a:fontRef>
        </p:style>
        <p:txBody>
          <a:bodyPr>
            <a:normAutofit lnSpcReduction="10000"/>
          </a:bodyPr>
          <a:lstStyle/>
          <a:p>
            <a:pPr marL="514350" indent="-514350" algn="just">
              <a:buAutoNum type="arabicPeriod"/>
            </a:pPr>
            <a:r>
              <a:rPr lang="en-US" sz="2400" dirty="0" smtClean="0"/>
              <a:t>Computers</a:t>
            </a:r>
          </a:p>
          <a:p>
            <a:pPr marL="514350" indent="-514350" algn="just"/>
            <a:r>
              <a:rPr lang="en-US" sz="2400" dirty="0" smtClean="0"/>
              <a:t>Server</a:t>
            </a:r>
          </a:p>
          <a:p>
            <a:pPr marL="514350" indent="-514350" algn="just"/>
            <a:r>
              <a:rPr lang="en-US" sz="2400" dirty="0" smtClean="0"/>
              <a:t>Clients</a:t>
            </a:r>
          </a:p>
          <a:p>
            <a:pPr marL="514350" indent="-514350" algn="just">
              <a:buAutoNum type="arabicPeriod" startAt="2"/>
            </a:pPr>
            <a:r>
              <a:rPr lang="en-US" sz="2400" dirty="0" smtClean="0"/>
              <a:t>NIC(network cards) Network interface card is essential to connect the computers using communication media.</a:t>
            </a:r>
          </a:p>
          <a:p>
            <a:pPr marL="514350" indent="-514350">
              <a:buAutoNum type="arabicPeriod" startAt="2"/>
            </a:pPr>
            <a:r>
              <a:rPr lang="en-US" dirty="0" smtClean="0"/>
              <a:t>Communication media</a:t>
            </a:r>
          </a:p>
          <a:p>
            <a:pPr marL="514350" indent="-514350" algn="just">
              <a:buNone/>
            </a:pPr>
            <a:r>
              <a:rPr lang="en-US" sz="2400" dirty="0" smtClean="0"/>
              <a:t>       The path to transfer data from one computer to another computer is called communication media. There are two types of communication media.</a:t>
            </a:r>
          </a:p>
          <a:p>
            <a:pPr marL="514350" indent="-514350" algn="just">
              <a:buFont typeface="+mj-lt"/>
              <a:buAutoNum type="alphaLcParenR"/>
            </a:pPr>
            <a:r>
              <a:rPr lang="en-US" sz="2400" dirty="0" smtClean="0"/>
              <a:t>Bounded media</a:t>
            </a:r>
          </a:p>
          <a:p>
            <a:pPr marL="514350" indent="-514350" algn="just">
              <a:buFont typeface="+mj-lt"/>
              <a:buAutoNum type="alphaLcParenR"/>
            </a:pPr>
            <a:r>
              <a:rPr lang="en-US" sz="2400" dirty="0" smtClean="0"/>
              <a:t>Unbounded media       </a:t>
            </a:r>
          </a:p>
          <a:p>
            <a:pPr marL="514350" indent="-514350">
              <a:buAutoNum type="arabicPeriod" startAt="2"/>
            </a:pPr>
            <a:endParaRPr lang="en-US" sz="2400" dirty="0" smtClean="0"/>
          </a:p>
          <a:p>
            <a:pPr marL="514350" indent="-514350">
              <a:buAutoNum type="arabicPeriod"/>
            </a:pPr>
            <a:endParaRPr lang="th-TH" sz="2400"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10</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lstStyle/>
          <a:p>
            <a:pPr marL="457200" indent="-457200" algn="just"/>
            <a:r>
              <a:rPr lang="en-US" sz="2400" dirty="0" smtClean="0"/>
              <a:t>Bounded media are twisted pair, co-axial cable, fiber optics cable etc.</a:t>
            </a:r>
          </a:p>
          <a:p>
            <a:pPr marL="457200" indent="-457200" algn="just"/>
            <a:r>
              <a:rPr lang="en-US" sz="2400" dirty="0" smtClean="0"/>
              <a:t>Unbounded media are  Wi-Fi, microwave, satellite, Bluetooth etc.</a:t>
            </a:r>
          </a:p>
          <a:p>
            <a:pPr marL="457200" indent="-457200" algn="just">
              <a:buNone/>
            </a:pPr>
            <a:r>
              <a:rPr lang="en-US" sz="2400" dirty="0" smtClean="0"/>
              <a:t>4. Network connecting devices are Hub, Switch, Bridge and repeaters etc.</a:t>
            </a:r>
          </a:p>
          <a:p>
            <a:pPr marL="457200" indent="-457200" algn="just"/>
            <a:r>
              <a:rPr lang="en-US" sz="2400" dirty="0" smtClean="0"/>
              <a:t>Repeaters: These are the signal amplifier used to amplify weak signal and increase length of LAN. It links similar LAN’s. When networking operating  system(NOS) are similar for any two or more LAN then these LAN’s are called similar LAN’s.</a:t>
            </a:r>
            <a:endParaRPr lang="th-TH" sz="2400"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11</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lnSpcReduction="10000"/>
          </a:bodyPr>
          <a:lstStyle/>
          <a:p>
            <a:pPr algn="just"/>
            <a:r>
              <a:rPr lang="en-US" dirty="0" smtClean="0"/>
              <a:t>Bridge: </a:t>
            </a:r>
            <a:r>
              <a:rPr lang="en-US" sz="2400" dirty="0" smtClean="0"/>
              <a:t>It is a store and forward device used to connect different or similar networks(LAN).</a:t>
            </a:r>
          </a:p>
          <a:p>
            <a:pPr marL="514350" indent="-514350" algn="just">
              <a:buFont typeface="+mj-lt"/>
              <a:buAutoNum type="romanUcPeriod"/>
            </a:pPr>
            <a:r>
              <a:rPr lang="en-US" sz="2400" dirty="0" smtClean="0"/>
              <a:t>Local Bridge</a:t>
            </a:r>
          </a:p>
          <a:p>
            <a:pPr marL="514350" indent="-514350" algn="just">
              <a:buFont typeface="+mj-lt"/>
              <a:buAutoNum type="romanUcPeriod"/>
            </a:pPr>
            <a:r>
              <a:rPr lang="en-US" sz="2400" dirty="0" smtClean="0"/>
              <a:t>Remote Bridge</a:t>
            </a:r>
          </a:p>
          <a:p>
            <a:pPr marL="514350" indent="-514350" algn="just"/>
            <a:r>
              <a:rPr lang="en-US" sz="2400" dirty="0" smtClean="0"/>
              <a:t>Router : It is a highly intelligent , protocol sensitive linking device used to link similar or dissimilar LAN’S. A router which can be hardware, software or both.</a:t>
            </a:r>
          </a:p>
          <a:p>
            <a:pPr marL="514350" indent="-514350" algn="just"/>
            <a:r>
              <a:rPr lang="en-US" sz="2400" dirty="0" smtClean="0"/>
              <a:t>Gateway: It is used to link dissimilar LAN’s. It also performs all functions of bridge and router . It is slower than bridge and router because it converts entire protocol of one network to other. Gateway converts Ethernet protocol into token ring protocol. </a:t>
            </a:r>
            <a:endParaRPr lang="th-TH" sz="2400"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12</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lnSpcReduction="10000"/>
          </a:bodyPr>
          <a:lstStyle/>
          <a:p>
            <a:pPr algn="just"/>
            <a:r>
              <a:rPr lang="en-US" sz="2400" dirty="0" smtClean="0"/>
              <a:t>Hubs: Hub is used to receive incoming data, amplify and distribute. Hub is used as a central component of star topology.</a:t>
            </a:r>
          </a:p>
          <a:p>
            <a:pPr algn="just">
              <a:buNone/>
            </a:pPr>
            <a:r>
              <a:rPr lang="en-US" sz="2400" dirty="0" smtClean="0"/>
              <a:t>Types of telecommunication:</a:t>
            </a:r>
          </a:p>
          <a:p>
            <a:pPr marL="457200" indent="-457200" algn="just">
              <a:buFont typeface="+mj-lt"/>
              <a:buAutoNum type="arabicPeriod"/>
            </a:pPr>
            <a:r>
              <a:rPr lang="en-US" sz="2400" dirty="0" smtClean="0"/>
              <a:t>Telephone networks</a:t>
            </a:r>
          </a:p>
          <a:p>
            <a:pPr algn="just"/>
            <a:r>
              <a:rPr lang="en-US" sz="2400" dirty="0" smtClean="0"/>
              <a:t> PBX</a:t>
            </a:r>
          </a:p>
          <a:p>
            <a:pPr algn="just"/>
            <a:r>
              <a:rPr lang="en-US" sz="2400" dirty="0" smtClean="0"/>
              <a:t> ISDN</a:t>
            </a:r>
          </a:p>
          <a:p>
            <a:pPr marL="457200" indent="-457200" algn="just">
              <a:buAutoNum type="arabicPeriod" startAt="2"/>
            </a:pPr>
            <a:r>
              <a:rPr lang="en-US" sz="2400" dirty="0" smtClean="0"/>
              <a:t>Other types</a:t>
            </a:r>
          </a:p>
          <a:p>
            <a:pPr marL="457200" indent="-457200" algn="just"/>
            <a:r>
              <a:rPr lang="en-US" sz="2400" dirty="0" smtClean="0"/>
              <a:t>LAN</a:t>
            </a:r>
          </a:p>
          <a:p>
            <a:pPr marL="457200" indent="-457200" algn="just"/>
            <a:r>
              <a:rPr lang="en-US" sz="2400" dirty="0" smtClean="0"/>
              <a:t>WAN</a:t>
            </a:r>
          </a:p>
          <a:p>
            <a:pPr marL="457200" indent="-457200" algn="just"/>
            <a:r>
              <a:rPr lang="en-US" sz="2400" dirty="0" smtClean="0"/>
              <a:t>MAN</a:t>
            </a:r>
          </a:p>
          <a:p>
            <a:pPr algn="just">
              <a:buNone/>
            </a:pPr>
            <a:endParaRPr lang="th-TH" sz="2400"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13</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a:bodyPr>
          <a:lstStyle/>
          <a:p>
            <a:pPr>
              <a:buNone/>
            </a:pPr>
            <a:r>
              <a:rPr lang="en-US" sz="2400" dirty="0" smtClean="0"/>
              <a:t>3. On the basis of its geographical  locations</a:t>
            </a:r>
          </a:p>
          <a:p>
            <a:r>
              <a:rPr lang="en-US" sz="2400" dirty="0" smtClean="0"/>
              <a:t>Pear to pear network</a:t>
            </a:r>
          </a:p>
          <a:p>
            <a:r>
              <a:rPr lang="en-US" sz="2400" dirty="0" smtClean="0"/>
              <a:t>Client server network</a:t>
            </a:r>
          </a:p>
          <a:p>
            <a:pPr marL="457200" indent="-457200" algn="just">
              <a:buAutoNum type="arabicPeriod"/>
            </a:pPr>
            <a:r>
              <a:rPr lang="en-US" sz="2400" dirty="0" smtClean="0"/>
              <a:t>Telephone network</a:t>
            </a:r>
          </a:p>
          <a:p>
            <a:pPr marL="457200" indent="-457200" algn="just"/>
            <a:r>
              <a:rPr lang="en-US" sz="2400" dirty="0" smtClean="0"/>
              <a:t>Private Branch Exchanges(PBX)</a:t>
            </a:r>
          </a:p>
          <a:p>
            <a:pPr marL="457200" indent="-457200" algn="just">
              <a:buNone/>
            </a:pPr>
            <a:r>
              <a:rPr lang="en-US" sz="2400" dirty="0" smtClean="0"/>
              <a:t>       A private branch exchange is an electronic switching device(or a  special computer), located within the company ,that  automatically switches calls between the company’s telephone lines. A PBX  performs a number of functions, such as call routing, call forwarding , storing, redialing.</a:t>
            </a:r>
            <a:endParaRPr lang="th-TH" sz="2400"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14</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a:bodyPr>
          <a:lstStyle/>
          <a:p>
            <a:pPr>
              <a:buNone/>
            </a:pPr>
            <a:r>
              <a:rPr lang="en-US" sz="2400" dirty="0" smtClean="0"/>
              <a:t>Integrated services digital network(ISDN)</a:t>
            </a:r>
          </a:p>
          <a:p>
            <a:pPr algn="just">
              <a:buNone/>
            </a:pPr>
            <a:r>
              <a:rPr lang="en-US" sz="2400" dirty="0" smtClean="0"/>
              <a:t>     ISDN  is a high speed, fully digital telephone service just like discs. ISDN  upgrades analog  telephone  network to digital system. ISDN  can operate at speeds up to 128 kilobits/second which is five  or more times  faster than the modems. ISDN can dramatically speed up transfer of information over the internet.</a:t>
            </a:r>
            <a:endParaRPr lang="th-TH" sz="2400"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15</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2. On the basis of its geographical locations</a:t>
            </a:r>
            <a:endParaRPr lang="th-TH"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a:bodyPr>
          <a:lstStyle/>
          <a:p>
            <a:pPr algn="just"/>
            <a:r>
              <a:rPr lang="en-US" sz="2400" dirty="0" smtClean="0"/>
              <a:t>LAN(Local  Area Network) :  LAN is relatively small. It contains within department, building or college . Its range is 1 km (up to 5 km.</a:t>
            </a:r>
          </a:p>
          <a:p>
            <a:pPr algn="just"/>
            <a:r>
              <a:rPr lang="en-US" sz="2400" dirty="0" smtClean="0"/>
              <a:t>MAN(Metropolitan Area  Network): MAN is a network that is large than a  LAN. MAN is a network that share some  characteristics of both LAN and MAN. MAN usually cover a wider geographical area ( up to 50 km) than LAN. It  is located in city or metropolitan area.</a:t>
            </a:r>
          </a:p>
          <a:p>
            <a:pPr algn="just"/>
            <a:r>
              <a:rPr lang="en-US" sz="2400" dirty="0" smtClean="0"/>
              <a:t>WAN(Wide Area Network): A WAN includes all networks larger than a MAN. It has  wide spread every where. Internet  is example of WAN. Its range is unlimited.</a:t>
            </a:r>
            <a:endParaRPr lang="th-TH" sz="2400"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16</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3. On the basis of its architecture</a:t>
            </a:r>
            <a:endParaRPr lang="th-TH"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fontScale="92500" lnSpcReduction="20000"/>
          </a:bodyPr>
          <a:lstStyle/>
          <a:p>
            <a:pPr algn="just"/>
            <a:r>
              <a:rPr lang="en-US" sz="2400" dirty="0" smtClean="0"/>
              <a:t>Network architecture: is a design &amp; organization of a network or computer system. Architecture can be broadly classified into two ways.</a:t>
            </a:r>
          </a:p>
          <a:p>
            <a:pPr algn="just">
              <a:buNone/>
            </a:pPr>
            <a:r>
              <a:rPr lang="en-US" sz="2400" dirty="0" smtClean="0"/>
              <a:t>1 . Peer to peer architecture</a:t>
            </a:r>
          </a:p>
          <a:p>
            <a:pPr algn="just"/>
            <a:r>
              <a:rPr lang="en-US" sz="2400" dirty="0" smtClean="0"/>
              <a:t>This is a type of network in which each work station has equivalent capabilities &amp; responsibilities. It is simpler &amp; less expensive but  they do not offer the same performance under heavy load.</a:t>
            </a:r>
            <a:r>
              <a:rPr lang="en-US" sz="2400" dirty="0" smtClean="0">
                <a:hlinkClick r:id="rId2" action="ppaction://hlinkfile"/>
              </a:rPr>
              <a:t> </a:t>
            </a:r>
            <a:endParaRPr lang="en-US" sz="2400" dirty="0" smtClean="0"/>
          </a:p>
          <a:p>
            <a:pPr algn="just">
              <a:buNone/>
            </a:pPr>
            <a:r>
              <a:rPr lang="en-US" sz="2400" dirty="0" smtClean="0"/>
              <a:t>2 . Client server architecture </a:t>
            </a:r>
          </a:p>
          <a:p>
            <a:pPr algn="just">
              <a:buNone/>
            </a:pPr>
            <a:r>
              <a:rPr lang="en-US" sz="2400" dirty="0" smtClean="0"/>
              <a:t>     This is a network architecture in which each computer on the network is either a client or a server. Servers are powerful computers which manages files, servers network server etc. clients are less powerful work stations or pc on which users run applications. Clients rely on servers for resources such as files, devices etc. </a:t>
            </a:r>
          </a:p>
          <a:p>
            <a:pPr algn="just"/>
            <a:endParaRPr lang="th-TH"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17</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Communication  media</a:t>
            </a:r>
            <a:endParaRPr lang="th-TH"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a:bodyPr>
          <a:lstStyle/>
          <a:p>
            <a:pPr algn="just">
              <a:buNone/>
            </a:pPr>
            <a:r>
              <a:rPr lang="en-US" sz="2400" dirty="0" smtClean="0"/>
              <a:t>     Channels are also called communication lines or links are the means by which data is transmitted between the sending &amp; receiving devices in a network. A channels are twisted pair wire, coaxial cable &amp; fiber optics which physically link the devices in a network.</a:t>
            </a:r>
          </a:p>
          <a:p>
            <a:pPr algn="just">
              <a:buNone/>
            </a:pPr>
            <a:r>
              <a:rPr lang="en-US" sz="2400" dirty="0" smtClean="0"/>
              <a:t>Two types of media.</a:t>
            </a:r>
          </a:p>
          <a:p>
            <a:pPr marL="457200" indent="-457200" algn="just">
              <a:buFont typeface="+mj-lt"/>
              <a:buAutoNum type="arabicPeriod"/>
            </a:pPr>
            <a:r>
              <a:rPr lang="en-US" sz="2400" dirty="0" smtClean="0"/>
              <a:t>Bounded media</a:t>
            </a:r>
          </a:p>
          <a:p>
            <a:pPr marL="457200" indent="-457200" algn="just">
              <a:buFont typeface="+mj-lt"/>
              <a:buAutoNum type="arabicPeriod"/>
            </a:pPr>
            <a:r>
              <a:rPr lang="en-US" sz="2400" dirty="0" smtClean="0"/>
              <a:t>Unbounded media</a:t>
            </a:r>
            <a:endParaRPr lang="th-TH" sz="2400"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18</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fontScale="92500"/>
          </a:bodyPr>
          <a:lstStyle/>
          <a:p>
            <a:pPr marL="457200" indent="-457200" algn="just">
              <a:buFont typeface="+mj-lt"/>
              <a:buAutoNum type="arabicPeriod"/>
            </a:pPr>
            <a:r>
              <a:rPr lang="en-US" sz="2400" dirty="0" smtClean="0"/>
              <a:t>Bounded media</a:t>
            </a:r>
          </a:p>
          <a:p>
            <a:pPr marL="457200" indent="-457200" algn="just">
              <a:buNone/>
            </a:pPr>
            <a:r>
              <a:rPr lang="en-US" sz="2400" dirty="0" smtClean="0"/>
              <a:t>      Twisted pair wire: This is the oldest &amp; still common transmission line consists of  copper wires twisted into pairs. It  is also called UTP(unshielded twisted pair). UTP cables are used commonly in local telecommunication &amp; short distance digital data transmission. UTP cables are inexpensive, easy to install &amp; use.</a:t>
            </a:r>
          </a:p>
          <a:p>
            <a:pPr marL="457200" indent="-457200" algn="just">
              <a:buNone/>
            </a:pPr>
            <a:r>
              <a:rPr lang="en-US" sz="2400" dirty="0" smtClean="0"/>
              <a:t>2.  Coaxial cable : It is a groups of specially wrapped &amp; insulated wire lines capable of transmitting data at high rates. coaxial cables offer much higher band width(Signal processing(frequency ,radio etc.) than UTP  cables &amp; can transmit digital signals at rates up to 10 Mbps.</a:t>
            </a:r>
          </a:p>
          <a:p>
            <a:pPr marL="457200" indent="-457200" algn="just">
              <a:buNone/>
            </a:pPr>
            <a:r>
              <a:rPr lang="en-US" sz="2400" dirty="0" smtClean="0"/>
              <a:t>     </a:t>
            </a:r>
          </a:p>
          <a:p>
            <a:pPr marL="457200" indent="-457200" algn="just">
              <a:buFont typeface="+mj-lt"/>
              <a:buAutoNum type="arabicPeriod"/>
            </a:pPr>
            <a:endParaRPr lang="th-TH" sz="2400"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19</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Advantages</a:t>
            </a:r>
            <a:br>
              <a:rPr lang="en-US" sz="3200" dirty="0" smtClean="0"/>
            </a:br>
            <a:endParaRPr lang="th-TH"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a:bodyPr>
          <a:lstStyle/>
          <a:p>
            <a:pPr algn="just"/>
            <a:r>
              <a:rPr lang="en-US" sz="2400" dirty="0" smtClean="0"/>
              <a:t>It provides cheaper and faster communication services.</a:t>
            </a:r>
          </a:p>
          <a:p>
            <a:pPr algn="just"/>
            <a:r>
              <a:rPr lang="en-US" sz="2400" dirty="0" smtClean="0"/>
              <a:t>It is easy to share  the resources like software ,data ,hardware ,network etc.</a:t>
            </a:r>
          </a:p>
          <a:p>
            <a:pPr algn="just"/>
            <a:r>
              <a:rPr lang="en-US" sz="2400" dirty="0" smtClean="0"/>
              <a:t>It provides faster and cheaper data transmission between multiple computers.</a:t>
            </a:r>
          </a:p>
          <a:p>
            <a:pPr algn="just"/>
            <a:r>
              <a:rPr lang="en-US" sz="2400" dirty="0" smtClean="0"/>
              <a:t>It uses a tool for e- mail, chat, face book, videoconferencing which facilitates communication.</a:t>
            </a:r>
          </a:p>
          <a:p>
            <a:pPr algn="just"/>
            <a:r>
              <a:rPr lang="en-US" sz="2400" dirty="0" smtClean="0"/>
              <a:t>It provides centralized administration and control.</a:t>
            </a:r>
            <a:endParaRPr lang="th-TH" sz="2400"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2</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a:bodyPr>
          <a:lstStyle/>
          <a:p>
            <a:pPr algn="just">
              <a:buNone/>
            </a:pPr>
            <a:r>
              <a:rPr lang="en-US" sz="2400" dirty="0" smtClean="0"/>
              <a:t>3. Fiber optics or optical fiber : Optical fibers are thin threads of glass or plastic used as data transmission medium like copper wires or coaxial cables they transmit light signals instead of electrical signals. So, light travels much faster than electricity. Optical fibers can transmit data at much higher speed than coaxial cables. </a:t>
            </a:r>
          </a:p>
          <a:p>
            <a:pPr algn="just">
              <a:buNone/>
            </a:pPr>
            <a:r>
              <a:rPr lang="en-US" sz="2400" dirty="0" smtClean="0"/>
              <a:t>Advantages</a:t>
            </a:r>
          </a:p>
          <a:p>
            <a:pPr algn="just"/>
            <a:r>
              <a:rPr lang="en-US" sz="2400" dirty="0" smtClean="0"/>
              <a:t>Large band width</a:t>
            </a:r>
          </a:p>
          <a:p>
            <a:pPr algn="just"/>
            <a:r>
              <a:rPr lang="en-US" sz="2400" dirty="0" smtClean="0"/>
              <a:t>Low loss</a:t>
            </a:r>
          </a:p>
          <a:p>
            <a:pPr algn="just"/>
            <a:r>
              <a:rPr lang="en-US" sz="2400" dirty="0" smtClean="0"/>
              <a:t>Small size &amp; light weight</a:t>
            </a:r>
            <a:endParaRPr lang="th-TH" sz="2400"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20</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a:bodyPr>
          <a:lstStyle/>
          <a:p>
            <a:pPr marL="457200" indent="-457200">
              <a:buNone/>
            </a:pPr>
            <a:r>
              <a:rPr lang="en-US" sz="2400" dirty="0" smtClean="0"/>
              <a:t>2. Unbounded media</a:t>
            </a:r>
          </a:p>
          <a:p>
            <a:pPr marL="457200" indent="-457200" algn="just">
              <a:buNone/>
            </a:pPr>
            <a:r>
              <a:rPr lang="en-US" sz="2400" dirty="0" smtClean="0"/>
              <a:t>     Unbounded media are satellite, microwave, Wi - </a:t>
            </a:r>
            <a:r>
              <a:rPr lang="en-US" sz="2400" dirty="0" err="1" smtClean="0"/>
              <a:t>Fi</a:t>
            </a:r>
            <a:r>
              <a:rPr lang="en-US" sz="2400" dirty="0" smtClean="0"/>
              <a:t> , Blue tooth etc.</a:t>
            </a:r>
          </a:p>
          <a:p>
            <a:pPr marL="457200" indent="-457200" algn="just">
              <a:buNone/>
            </a:pPr>
            <a:r>
              <a:rPr lang="en-US" sz="2400" dirty="0" smtClean="0"/>
              <a:t>Satellite : Satellite is space orbiting 2200 miles above the earth ,are also used as microwave relay stations . It is also suitable for long distance communications. They are powered by solar panels and carry different types of signals ,such as standard television broadcasting, telephone transmissions and high speed data.</a:t>
            </a:r>
            <a:endParaRPr lang="th-TH" sz="2400"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21</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22</a:t>
            </a:fld>
            <a:endParaRPr lang="th-TH"/>
          </a:p>
        </p:txBody>
      </p:sp>
      <p:sp>
        <p:nvSpPr>
          <p:cNvPr id="6" name="Content Placeholder 5"/>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a:bodyPr>
          <a:lstStyle/>
          <a:p>
            <a:pPr algn="just">
              <a:buNone/>
            </a:pPr>
            <a:r>
              <a:rPr lang="en-US" sz="2400" dirty="0" smtClean="0"/>
              <a:t>Microwave :Earth bound microwave systems transmit high speed radio signals in a line of sight path between relays stations spaced approximately 25 to 35 miles apart. They are consists of antennas usually placed on the top of buildings, towers &amp; hills etc. Microwave radios are useful for connecting networks that are only short distances apart.</a:t>
            </a:r>
          </a:p>
          <a:p>
            <a:pPr lvl="1" algn="just">
              <a:buNone/>
            </a:pPr>
            <a:r>
              <a:rPr lang="en-US" sz="2400" dirty="0" smtClean="0"/>
              <a:t>Wi-Fi : Wi-Fi stands for wireless fidelity. It is a world wide. Wi–Fi technology uses radio for communication ,typically operating at a frequency of  24 GHZ. PDA ,laptops  and various accessories are designed to be Wi-Fi.</a:t>
            </a:r>
            <a:endParaRPr lang="th-TH" sz="2400" dirty="0"/>
          </a:p>
        </p:txBody>
      </p:sp>
      <p:sp>
        <p:nvSpPr>
          <p:cNvPr id="7" name="Date Placeholder 6"/>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lstStyle/>
          <a:p>
            <a:pPr algn="just">
              <a:buNone/>
            </a:pPr>
            <a:r>
              <a:rPr lang="en-US" sz="2400" dirty="0" smtClean="0"/>
              <a:t>Bluetooth : A proposed radio frequency  specification that many portable devices will use for short – range wireless communication is called Bluetooth. With Bluetooth , devices such as laptop computers, handheld computers, cellular telephones,pagers,fax machines and printers  can wirelessly communicate with each other ,desktop computers ,a network or  the internet. </a:t>
            </a:r>
            <a:endParaRPr lang="th-TH" sz="2400" dirty="0" smtClean="0"/>
          </a:p>
          <a:p>
            <a:pPr algn="just">
              <a:buNone/>
            </a:pPr>
            <a:endParaRPr lang="th-TH" sz="2400"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23</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sz="3200" dirty="0" smtClean="0"/>
              <a:t>Functions of telecommunications software</a:t>
            </a:r>
            <a:endParaRPr lang="th-TH" sz="3200" dirty="0"/>
          </a:p>
        </p:txBody>
      </p:sp>
      <p:sp>
        <p:nvSpPr>
          <p:cNvPr id="3" name="Content Placeholder 2"/>
          <p:cNvSpPr>
            <a:spLocks noGrp="1"/>
          </p:cNvSpPr>
          <p:nvPr>
            <p:ph idx="1"/>
          </p:nvPr>
        </p:nvSpPr>
        <p:spPr/>
        <p:style>
          <a:lnRef idx="0">
            <a:schemeClr val="accent5"/>
          </a:lnRef>
          <a:fillRef idx="3">
            <a:schemeClr val="accent5"/>
          </a:fillRef>
          <a:effectRef idx="3">
            <a:schemeClr val="accent5"/>
          </a:effectRef>
          <a:fontRef idx="minor">
            <a:schemeClr val="lt1"/>
          </a:fontRef>
        </p:style>
        <p:txBody>
          <a:bodyPr>
            <a:normAutofit/>
          </a:bodyPr>
          <a:lstStyle/>
          <a:p>
            <a:pPr marL="514350" indent="-514350">
              <a:buFont typeface="+mj-lt"/>
              <a:buAutoNum type="arabicPeriod"/>
            </a:pPr>
            <a:r>
              <a:rPr lang="en-US" sz="2400" dirty="0" smtClean="0"/>
              <a:t>Access control</a:t>
            </a:r>
          </a:p>
          <a:p>
            <a:pPr marL="514350" indent="-514350">
              <a:buFont typeface="+mj-lt"/>
              <a:buAutoNum type="arabicPeriod"/>
            </a:pPr>
            <a:r>
              <a:rPr lang="en-US" sz="2400" dirty="0" smtClean="0"/>
              <a:t>Transmission control</a:t>
            </a:r>
          </a:p>
          <a:p>
            <a:pPr marL="514350" indent="-514350">
              <a:buFont typeface="+mj-lt"/>
              <a:buAutoNum type="arabicPeriod"/>
            </a:pPr>
            <a:r>
              <a:rPr lang="en-US" sz="2400" dirty="0" smtClean="0"/>
              <a:t>Network control</a:t>
            </a:r>
          </a:p>
          <a:p>
            <a:pPr marL="514350" indent="-514350">
              <a:buFont typeface="+mj-lt"/>
              <a:buAutoNum type="arabicPeriod"/>
            </a:pPr>
            <a:r>
              <a:rPr lang="en-US" sz="2400" dirty="0" smtClean="0"/>
              <a:t>Error control</a:t>
            </a:r>
          </a:p>
          <a:p>
            <a:pPr marL="514350" indent="-514350">
              <a:buFont typeface="+mj-lt"/>
              <a:buAutoNum type="arabicPeriod"/>
            </a:pPr>
            <a:r>
              <a:rPr lang="en-US" sz="2400" dirty="0" smtClean="0"/>
              <a:t>Security control</a:t>
            </a:r>
            <a:endParaRPr lang="th-TH" sz="2400"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24</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Network Topology</a:t>
            </a:r>
            <a:endParaRPr lang="th-TH" sz="3200" dirty="0"/>
          </a:p>
        </p:txBody>
      </p:sp>
      <p:sp>
        <p:nvSpPr>
          <p:cNvPr id="3" name="Content Placeholder 2"/>
          <p:cNvSpPr>
            <a:spLocks noGrp="1"/>
          </p:cNvSpPr>
          <p:nvPr>
            <p:ph idx="1"/>
          </p:nvPr>
        </p:nvSpPr>
        <p:spPr/>
        <p:style>
          <a:lnRef idx="0">
            <a:schemeClr val="accent5"/>
          </a:lnRef>
          <a:fillRef idx="3">
            <a:schemeClr val="accent5"/>
          </a:fillRef>
          <a:effectRef idx="3">
            <a:schemeClr val="accent5"/>
          </a:effectRef>
          <a:fontRef idx="minor">
            <a:schemeClr val="lt1"/>
          </a:fontRef>
        </p:style>
        <p:txBody>
          <a:bodyPr>
            <a:normAutofit/>
          </a:bodyPr>
          <a:lstStyle/>
          <a:p>
            <a:pPr algn="just">
              <a:buNone/>
            </a:pPr>
            <a:r>
              <a:rPr lang="en-US" sz="2400" dirty="0" smtClean="0"/>
              <a:t> The geometrical arrangement of a computer system is called topology. In other words, topology of  a network refers to the way in which the networks nodes are linked together. Topology can be divided into six ways.</a:t>
            </a:r>
          </a:p>
          <a:p>
            <a:pPr marL="457200" indent="-457200" algn="just">
              <a:buNone/>
            </a:pPr>
            <a:r>
              <a:rPr lang="en-US" sz="2400" dirty="0" smtClean="0"/>
              <a:t>1. Bus  topology</a:t>
            </a:r>
          </a:p>
          <a:p>
            <a:pPr marL="457200" indent="-457200" algn="just">
              <a:buNone/>
            </a:pPr>
            <a:r>
              <a:rPr lang="en-US" sz="2400" dirty="0" smtClean="0"/>
              <a:t>2. Star  topology</a:t>
            </a:r>
          </a:p>
          <a:p>
            <a:pPr algn="just">
              <a:buNone/>
            </a:pPr>
            <a:r>
              <a:rPr lang="en-US" sz="2400" dirty="0" smtClean="0"/>
              <a:t>3. Ring  topology</a:t>
            </a:r>
          </a:p>
          <a:p>
            <a:pPr algn="just">
              <a:buNone/>
            </a:pPr>
            <a:r>
              <a:rPr lang="en-US" sz="2400" dirty="0" smtClean="0"/>
              <a:t>4. Mesh  topology</a:t>
            </a:r>
          </a:p>
          <a:p>
            <a:pPr algn="just">
              <a:buNone/>
            </a:pPr>
            <a:r>
              <a:rPr lang="en-US" sz="2400" dirty="0" smtClean="0"/>
              <a:t>5. Hybrid  topology</a:t>
            </a:r>
          </a:p>
          <a:p>
            <a:pPr algn="just">
              <a:buNone/>
            </a:pPr>
            <a:r>
              <a:rPr lang="en-US" sz="2400" dirty="0" smtClean="0"/>
              <a:t>6. Tree topology</a:t>
            </a:r>
            <a:endParaRPr lang="th-TH" sz="2400"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25</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500174"/>
            <a:ext cx="8229600" cy="4525963"/>
          </a:xfrm>
        </p:spPr>
        <p:style>
          <a:lnRef idx="1">
            <a:schemeClr val="accent5"/>
          </a:lnRef>
          <a:fillRef idx="3">
            <a:schemeClr val="accent5"/>
          </a:fillRef>
          <a:effectRef idx="2">
            <a:schemeClr val="accent5"/>
          </a:effectRef>
          <a:fontRef idx="minor">
            <a:schemeClr val="lt1"/>
          </a:fontRef>
        </p:style>
        <p:txBody>
          <a:bodyPr>
            <a:normAutofit/>
          </a:bodyPr>
          <a:lstStyle/>
          <a:p>
            <a:pPr marL="514350" indent="-514350">
              <a:buAutoNum type="arabicPeriod"/>
            </a:pPr>
            <a:r>
              <a:rPr lang="en-US" sz="2400" dirty="0" smtClean="0"/>
              <a:t>Bus topology</a:t>
            </a:r>
          </a:p>
          <a:p>
            <a:pPr marL="514350" indent="-514350" algn="just">
              <a:buNone/>
            </a:pPr>
            <a:r>
              <a:rPr lang="en-US" sz="2400" dirty="0" smtClean="0"/>
              <a:t>       In bus topology, all the nodes share a single transmission medium. That is ,all nodes are attached to the same communication line or channel.This type of network is also known as multipoint network or broadcast network. It is appropriate for LAN where a high speed communication channel is used.</a:t>
            </a:r>
          </a:p>
          <a:p>
            <a:pPr marL="514350" indent="-514350" algn="just">
              <a:buNone/>
            </a:pPr>
            <a:r>
              <a:rPr lang="en-US" sz="2400" dirty="0" smtClean="0"/>
              <a:t>     </a:t>
            </a:r>
            <a:endParaRPr lang="th-TH" sz="2400"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26</a:t>
            </a:fld>
            <a:endParaRPr lang="th-TH"/>
          </a:p>
        </p:txBody>
      </p:sp>
      <p:cxnSp>
        <p:nvCxnSpPr>
          <p:cNvPr id="7" name="Straight Connector 6"/>
          <p:cNvCxnSpPr/>
          <p:nvPr/>
        </p:nvCxnSpPr>
        <p:spPr>
          <a:xfrm flipV="1">
            <a:off x="3857620" y="4929198"/>
            <a:ext cx="2714644"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3714744" y="4857760"/>
            <a:ext cx="428628"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7" name="Flowchart: Connector 16"/>
          <p:cNvSpPr/>
          <p:nvPr/>
        </p:nvSpPr>
        <p:spPr>
          <a:xfrm>
            <a:off x="3857620" y="4429132"/>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19" name="Straight Arrow Connector 18"/>
          <p:cNvCxnSpPr/>
          <p:nvPr/>
        </p:nvCxnSpPr>
        <p:spPr>
          <a:xfrm rot="5400000">
            <a:off x="4715670" y="4785528"/>
            <a:ext cx="428628"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857752" y="4357694"/>
            <a:ext cx="214314" cy="214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26" name="Straight Arrow Connector 25"/>
          <p:cNvCxnSpPr/>
          <p:nvPr/>
        </p:nvCxnSpPr>
        <p:spPr>
          <a:xfrm rot="5400000">
            <a:off x="5857884" y="4786322"/>
            <a:ext cx="428628"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6000760" y="4357694"/>
            <a:ext cx="142876" cy="214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31" name="Straight Arrow Connector 30"/>
          <p:cNvCxnSpPr/>
          <p:nvPr/>
        </p:nvCxnSpPr>
        <p:spPr>
          <a:xfrm rot="5400000">
            <a:off x="4285454" y="5214950"/>
            <a:ext cx="429422" cy="79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flipH="1">
            <a:off x="4429124" y="5500702"/>
            <a:ext cx="142876"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37" name="Straight Arrow Connector 36"/>
          <p:cNvCxnSpPr/>
          <p:nvPr/>
        </p:nvCxnSpPr>
        <p:spPr>
          <a:xfrm rot="5400000">
            <a:off x="5500694" y="5214950"/>
            <a:ext cx="428628"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643570" y="5429264"/>
            <a:ext cx="117157"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8" name="Date Placeholder 17"/>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27</a:t>
            </a:fld>
            <a:endParaRPr lang="th-TH"/>
          </a:p>
        </p:txBody>
      </p:sp>
      <p:sp>
        <p:nvSpPr>
          <p:cNvPr id="15" name="Oval 14"/>
          <p:cNvSpPr/>
          <p:nvPr/>
        </p:nvSpPr>
        <p:spPr>
          <a:xfrm>
            <a:off x="4500562" y="5500702"/>
            <a:ext cx="71438"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6" name="Oval 15"/>
          <p:cNvSpPr/>
          <p:nvPr/>
        </p:nvSpPr>
        <p:spPr>
          <a:xfrm>
            <a:off x="4652962" y="5653102"/>
            <a:ext cx="71438"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7" name="Oval 16"/>
          <p:cNvSpPr/>
          <p:nvPr/>
        </p:nvSpPr>
        <p:spPr>
          <a:xfrm>
            <a:off x="4805362" y="5805502"/>
            <a:ext cx="71438"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9" name="Title 1"/>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lstStyle/>
          <a:p>
            <a:pPr marL="514350" indent="-514350" algn="just">
              <a:buNone/>
            </a:pPr>
            <a:r>
              <a:rPr lang="en-US" dirty="0" smtClean="0"/>
              <a:t> </a:t>
            </a:r>
            <a:r>
              <a:rPr lang="en-US" sz="2400" dirty="0" smtClean="0"/>
              <a:t>Advantages</a:t>
            </a:r>
          </a:p>
          <a:p>
            <a:pPr marL="514350" indent="-514350" algn="just"/>
            <a:r>
              <a:rPr lang="en-US" sz="2400" dirty="0" smtClean="0"/>
              <a:t>It  reducing the number of physical lines.</a:t>
            </a:r>
          </a:p>
          <a:p>
            <a:pPr marL="514350" indent="-514350" algn="just"/>
            <a:r>
              <a:rPr lang="en-US" sz="2400" dirty="0" smtClean="0"/>
              <a:t>Failure of a node does not affect communication among other nodes in the network.</a:t>
            </a:r>
          </a:p>
          <a:p>
            <a:pPr marL="514350" indent="-514350" algn="just"/>
            <a:r>
              <a:rPr lang="en-US" sz="2400" dirty="0" smtClean="0"/>
              <a:t>Addition of new nodes to the network is easy.</a:t>
            </a:r>
          </a:p>
          <a:p>
            <a:pPr>
              <a:buNone/>
            </a:pPr>
            <a:r>
              <a:rPr lang="en-US" sz="2400" dirty="0" smtClean="0"/>
              <a:t>Disadvantages</a:t>
            </a:r>
          </a:p>
          <a:p>
            <a:pPr algn="just"/>
            <a:r>
              <a:rPr lang="en-US" sz="2400" dirty="0" smtClean="0"/>
              <a:t>If the shared communication line fails then network fails.</a:t>
            </a:r>
          </a:p>
          <a:p>
            <a:pPr algn="just"/>
            <a:r>
              <a:rPr lang="en-US" sz="2400" dirty="0" smtClean="0"/>
              <a:t>All nodes in a network must have good communication &amp;  decision making capabilities.</a:t>
            </a:r>
          </a:p>
          <a:p>
            <a:endParaRPr lang="th-TH" dirty="0"/>
          </a:p>
        </p:txBody>
      </p:sp>
      <p:sp>
        <p:nvSpPr>
          <p:cNvPr id="8" name="Date Placeholder 7"/>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lnSpcReduction="10000"/>
          </a:bodyPr>
          <a:lstStyle/>
          <a:p>
            <a:pPr>
              <a:buNone/>
            </a:pPr>
            <a:r>
              <a:rPr lang="en-US" sz="2400" dirty="0" smtClean="0"/>
              <a:t>2. Star topology</a:t>
            </a:r>
          </a:p>
          <a:p>
            <a:pPr algn="just">
              <a:buNone/>
            </a:pPr>
            <a:r>
              <a:rPr lang="en-US" sz="2400" dirty="0" smtClean="0"/>
              <a:t>     The nodes in the network are linked to each other through the host node &amp; can communicate only the host node.</a:t>
            </a:r>
          </a:p>
          <a:p>
            <a:pPr algn="just">
              <a:buNone/>
            </a:pPr>
            <a:endParaRPr lang="en-US" sz="2400" dirty="0" smtClean="0"/>
          </a:p>
          <a:p>
            <a:pPr algn="just">
              <a:buNone/>
            </a:pPr>
            <a:endParaRPr lang="en-US" sz="2400" dirty="0" smtClean="0"/>
          </a:p>
          <a:p>
            <a:pPr algn="just">
              <a:buNone/>
            </a:pPr>
            <a:endParaRPr lang="en-US" sz="2400" dirty="0" smtClean="0"/>
          </a:p>
          <a:p>
            <a:pPr algn="just">
              <a:buNone/>
            </a:pPr>
            <a:endParaRPr lang="en-US" sz="2400" dirty="0" smtClean="0"/>
          </a:p>
          <a:p>
            <a:pPr algn="just">
              <a:buNone/>
            </a:pPr>
            <a:endParaRPr lang="en-US" sz="2400" dirty="0" smtClean="0"/>
          </a:p>
          <a:p>
            <a:pPr algn="just">
              <a:buNone/>
            </a:pPr>
            <a:r>
              <a:rPr lang="en-US" sz="2400" dirty="0" smtClean="0"/>
              <a:t>Advantages</a:t>
            </a:r>
          </a:p>
          <a:p>
            <a:pPr algn="just"/>
            <a:r>
              <a:rPr lang="en-US" sz="2400" dirty="0" smtClean="0"/>
              <a:t>If any node other than the host node fails, remaining nodes are unaffected.</a:t>
            </a:r>
          </a:p>
          <a:p>
            <a:pPr algn="just"/>
            <a:endParaRPr lang="en-US" sz="2400" dirty="0" smtClean="0"/>
          </a:p>
          <a:p>
            <a:pPr algn="just"/>
            <a:endParaRPr lang="th-TH" sz="2400"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28</a:t>
            </a:fld>
            <a:endParaRPr lang="th-TH"/>
          </a:p>
        </p:txBody>
      </p:sp>
      <p:sp>
        <p:nvSpPr>
          <p:cNvPr id="13" name="Oval 12"/>
          <p:cNvSpPr/>
          <p:nvPr/>
        </p:nvSpPr>
        <p:spPr>
          <a:xfrm>
            <a:off x="4429124" y="3786190"/>
            <a:ext cx="785818"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hub</a:t>
            </a:r>
            <a:endParaRPr lang="th-TH" sz="1000" dirty="0"/>
          </a:p>
        </p:txBody>
      </p:sp>
      <p:cxnSp>
        <p:nvCxnSpPr>
          <p:cNvPr id="16" name="Straight Arrow Connector 15"/>
          <p:cNvCxnSpPr/>
          <p:nvPr/>
        </p:nvCxnSpPr>
        <p:spPr>
          <a:xfrm rot="16200000" flipV="1">
            <a:off x="4214810" y="3571876"/>
            <a:ext cx="285752" cy="28575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929058" y="3214686"/>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19" name="Straight Arrow Connector 18"/>
          <p:cNvCxnSpPr/>
          <p:nvPr/>
        </p:nvCxnSpPr>
        <p:spPr>
          <a:xfrm rot="5400000" flipH="1" flipV="1">
            <a:off x="5143504" y="3571876"/>
            <a:ext cx="285752" cy="28575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357818" y="3214686"/>
            <a:ext cx="285752"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23" name="Straight Arrow Connector 22"/>
          <p:cNvCxnSpPr/>
          <p:nvPr/>
        </p:nvCxnSpPr>
        <p:spPr>
          <a:xfrm rot="5400000">
            <a:off x="4250529" y="4464851"/>
            <a:ext cx="285752" cy="21431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5"/>
          </p:cNvCxnSpPr>
          <p:nvPr/>
        </p:nvCxnSpPr>
        <p:spPr>
          <a:xfrm rot="16200000" flipH="1">
            <a:off x="5140812" y="4355002"/>
            <a:ext cx="247494" cy="32939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5357818" y="4572008"/>
            <a:ext cx="285752"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9" name="Oval 28"/>
          <p:cNvSpPr/>
          <p:nvPr/>
        </p:nvSpPr>
        <p:spPr>
          <a:xfrm>
            <a:off x="4071934" y="4714884"/>
            <a:ext cx="285752"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4" name="Date Placeholder 13"/>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a:bodyPr>
          <a:lstStyle/>
          <a:p>
            <a:pPr>
              <a:buNone/>
            </a:pPr>
            <a:r>
              <a:rPr lang="en-US" sz="2400" dirty="0" smtClean="0"/>
              <a:t>Disadvantages</a:t>
            </a:r>
          </a:p>
          <a:p>
            <a:pPr algn="just"/>
            <a:r>
              <a:rPr lang="en-US" sz="2400" dirty="0" smtClean="0"/>
              <a:t>The system depends on host node if it fails then network also fails.</a:t>
            </a:r>
          </a:p>
          <a:p>
            <a:pPr algn="just">
              <a:buNone/>
            </a:pPr>
            <a:r>
              <a:rPr lang="en-US" sz="2400" dirty="0" smtClean="0"/>
              <a:t>3. Ring topology</a:t>
            </a:r>
          </a:p>
          <a:p>
            <a:pPr algn="just">
              <a:buNone/>
            </a:pPr>
            <a:r>
              <a:rPr lang="en-US" sz="2400" dirty="0" smtClean="0"/>
              <a:t>     It is also known as circular topology. In ring topology ,each node has two communicating adjacent nodes with which it can communicate directly ,but there is no master node for controlling other  nodes. </a:t>
            </a:r>
          </a:p>
          <a:p>
            <a:pPr algn="just">
              <a:buNone/>
            </a:pPr>
            <a:r>
              <a:rPr lang="en-US" sz="2400" dirty="0" smtClean="0"/>
              <a:t>Advantages</a:t>
            </a:r>
          </a:p>
          <a:p>
            <a:pPr algn="just"/>
            <a:r>
              <a:rPr lang="en-US" sz="2400" dirty="0" smtClean="0"/>
              <a:t>It works well where there is no central nodes for making routing decisions.</a:t>
            </a:r>
            <a:endParaRPr lang="th-TH" sz="2400"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29</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3200" dirty="0" smtClean="0"/>
              <a:t>Disadvantages</a:t>
            </a:r>
            <a:endParaRPr lang="th-TH" sz="32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a:bodyPr>
          <a:lstStyle/>
          <a:p>
            <a:pPr algn="just"/>
            <a:r>
              <a:rPr lang="en-US" sz="2400" dirty="0" smtClean="0"/>
              <a:t>It increases the cost.</a:t>
            </a:r>
          </a:p>
          <a:p>
            <a:pPr algn="just"/>
            <a:r>
              <a:rPr lang="en-US" sz="2400" dirty="0" smtClean="0"/>
              <a:t>It cannot maintain and control the privacy of the people.</a:t>
            </a:r>
          </a:p>
          <a:p>
            <a:pPr algn="just"/>
            <a:r>
              <a:rPr lang="en-US" sz="2400" dirty="0" smtClean="0"/>
              <a:t>High chances of spreading the viruses through network.</a:t>
            </a:r>
          </a:p>
          <a:p>
            <a:pPr algn="just"/>
            <a:r>
              <a:rPr lang="en-US" sz="2400" dirty="0" smtClean="0"/>
              <a:t>It is very complicated for use and maintenance.</a:t>
            </a:r>
          </a:p>
          <a:p>
            <a:pPr algn="just"/>
            <a:r>
              <a:rPr lang="en-US" sz="2400" dirty="0" smtClean="0"/>
              <a:t>Well trained technical person or expertise is required.</a:t>
            </a:r>
          </a:p>
          <a:p>
            <a:pPr algn="just"/>
            <a:endParaRPr lang="th-TH" sz="2400"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3</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a:bodyPr>
          <a:lstStyle/>
          <a:p>
            <a:pPr algn="just">
              <a:buNone/>
            </a:pPr>
            <a:r>
              <a:rPr lang="en-US" sz="2400" dirty="0" smtClean="0"/>
              <a:t>Disadvantages</a:t>
            </a:r>
          </a:p>
          <a:p>
            <a:pPr algn="just"/>
            <a:r>
              <a:rPr lang="en-US" sz="2400" dirty="0" smtClean="0"/>
              <a:t>It requires more complicated control software than star topology.</a:t>
            </a:r>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30</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a:bodyPr>
          <a:lstStyle/>
          <a:p>
            <a:pPr>
              <a:buNone/>
            </a:pPr>
            <a:r>
              <a:rPr lang="en-US" sz="2400" dirty="0" smtClean="0"/>
              <a:t>Disadvantages</a:t>
            </a:r>
          </a:p>
          <a:p>
            <a:pPr algn="just">
              <a:buNone/>
            </a:pPr>
            <a:r>
              <a:rPr lang="en-US" sz="2400" dirty="0" smtClean="0"/>
              <a:t>    It is the most expensive network from the point of view of link cost.</a:t>
            </a:r>
          </a:p>
          <a:p>
            <a:pPr algn="just">
              <a:buNone/>
            </a:pPr>
            <a:endParaRPr lang="en-US" sz="2400" dirty="0" smtClean="0"/>
          </a:p>
          <a:p>
            <a:pPr algn="just">
              <a:buNone/>
            </a:pPr>
            <a:endParaRPr lang="en-US" sz="2400" dirty="0" smtClean="0"/>
          </a:p>
          <a:p>
            <a:pPr algn="just">
              <a:buNone/>
            </a:pPr>
            <a:endParaRPr lang="en-US" sz="2400" dirty="0" smtClean="0"/>
          </a:p>
          <a:p>
            <a:pPr algn="just">
              <a:buNone/>
            </a:pPr>
            <a:endParaRPr lang="en-US" sz="2400" dirty="0" smtClean="0"/>
          </a:p>
          <a:p>
            <a:pPr algn="just">
              <a:buNone/>
            </a:pPr>
            <a:endParaRPr lang="en-US" sz="2400" dirty="0" smtClean="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31</a:t>
            </a:fld>
            <a:endParaRPr lang="th-TH"/>
          </a:p>
        </p:txBody>
      </p:sp>
      <p:cxnSp>
        <p:nvCxnSpPr>
          <p:cNvPr id="7" name="Straight Arrow Connector 6"/>
          <p:cNvCxnSpPr/>
          <p:nvPr/>
        </p:nvCxnSpPr>
        <p:spPr>
          <a:xfrm>
            <a:off x="4214810" y="2714620"/>
            <a:ext cx="107157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8" name="Flowchart: Connector 7"/>
          <p:cNvSpPr/>
          <p:nvPr/>
        </p:nvSpPr>
        <p:spPr>
          <a:xfrm>
            <a:off x="4071934" y="2643182"/>
            <a:ext cx="142876" cy="1428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16" name="Straight Arrow Connector 15"/>
          <p:cNvCxnSpPr/>
          <p:nvPr/>
        </p:nvCxnSpPr>
        <p:spPr>
          <a:xfrm rot="5400000">
            <a:off x="3750463" y="3250405"/>
            <a:ext cx="928694"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8" name="Flowchart: Connector 17"/>
          <p:cNvSpPr/>
          <p:nvPr/>
        </p:nvSpPr>
        <p:spPr>
          <a:xfrm>
            <a:off x="4143372" y="3786190"/>
            <a:ext cx="142876" cy="1428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9" name="Flowchart: Connector 18"/>
          <p:cNvSpPr/>
          <p:nvPr/>
        </p:nvSpPr>
        <p:spPr>
          <a:xfrm>
            <a:off x="5286380" y="2643182"/>
            <a:ext cx="142876"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2" name="Flowchart: Connector 21"/>
          <p:cNvSpPr/>
          <p:nvPr/>
        </p:nvSpPr>
        <p:spPr>
          <a:xfrm>
            <a:off x="5500694" y="3429000"/>
            <a:ext cx="142876"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24" name="Straight Arrow Connector 23"/>
          <p:cNvCxnSpPr/>
          <p:nvPr/>
        </p:nvCxnSpPr>
        <p:spPr>
          <a:xfrm>
            <a:off x="4286248" y="3857628"/>
            <a:ext cx="428628"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5" name="Flowchart: Connector 24"/>
          <p:cNvSpPr/>
          <p:nvPr/>
        </p:nvSpPr>
        <p:spPr>
          <a:xfrm>
            <a:off x="4714876" y="3714752"/>
            <a:ext cx="142876"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cxnSp>
        <p:nvCxnSpPr>
          <p:cNvPr id="29" name="Straight Arrow Connector 28"/>
          <p:cNvCxnSpPr>
            <a:stCxn id="25" idx="6"/>
          </p:cNvCxnSpPr>
          <p:nvPr/>
        </p:nvCxnSpPr>
        <p:spPr>
          <a:xfrm flipV="1">
            <a:off x="4857752" y="3571877"/>
            <a:ext cx="642942" cy="25003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9" idx="4"/>
          </p:cNvCxnSpPr>
          <p:nvPr/>
        </p:nvCxnSpPr>
        <p:spPr>
          <a:xfrm rot="16200000" flipH="1">
            <a:off x="5143504" y="3071810"/>
            <a:ext cx="571504" cy="14287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Date Placeholder 14"/>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a:bodyPr>
          <a:lstStyle/>
          <a:p>
            <a:pPr algn="just">
              <a:buNone/>
            </a:pPr>
            <a:r>
              <a:rPr lang="en-US" sz="2400" dirty="0" smtClean="0"/>
              <a:t>4. Mesh topology is a completely connected network. It has a separate physical link for connecting each node to any other node. </a:t>
            </a:r>
          </a:p>
          <a:p>
            <a:pPr algn="just">
              <a:buNone/>
            </a:pPr>
            <a:r>
              <a:rPr lang="en-US" sz="2400" dirty="0" smtClean="0"/>
              <a:t>Advantages</a:t>
            </a:r>
          </a:p>
          <a:p>
            <a:pPr algn="just"/>
            <a:r>
              <a:rPr lang="en-US" sz="2400" dirty="0" smtClean="0"/>
              <a:t>Each node of the network need not have individual routing capability.</a:t>
            </a:r>
          </a:p>
          <a:p>
            <a:pPr algn="just"/>
            <a:r>
              <a:rPr lang="en-US" sz="2400" dirty="0" smtClean="0"/>
              <a:t>Communication is very fast between any two nodes.</a:t>
            </a:r>
          </a:p>
          <a:p>
            <a:pPr>
              <a:buNone/>
            </a:pPr>
            <a:r>
              <a:rPr lang="en-US" sz="2400" dirty="0" smtClean="0"/>
              <a:t>Disadvantages</a:t>
            </a:r>
          </a:p>
          <a:p>
            <a:pPr algn="just">
              <a:buNone/>
            </a:pPr>
            <a:r>
              <a:rPr lang="en-US" sz="2400" dirty="0" smtClean="0"/>
              <a:t>    It is the most expensive network from the point of view of link cost.</a:t>
            </a:r>
          </a:p>
          <a:p>
            <a:pPr algn="just">
              <a:buNone/>
            </a:pPr>
            <a:endParaRPr lang="th-TH" dirty="0" smtClean="0"/>
          </a:p>
          <a:p>
            <a:endParaRPr lang="th-TH"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32</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lnSpcReduction="10000"/>
          </a:bodyPr>
          <a:lstStyle/>
          <a:p>
            <a:pPr algn="just">
              <a:buNone/>
            </a:pPr>
            <a:endParaRPr lang="en-US" sz="2400" dirty="0" smtClean="0"/>
          </a:p>
          <a:p>
            <a:pPr algn="just">
              <a:buNone/>
            </a:pPr>
            <a:endParaRPr lang="en-US" sz="2400" dirty="0" smtClean="0"/>
          </a:p>
          <a:p>
            <a:pPr algn="just">
              <a:buNone/>
            </a:pPr>
            <a:endParaRPr lang="en-US" sz="2400" dirty="0" smtClean="0"/>
          </a:p>
          <a:p>
            <a:pPr algn="just">
              <a:buNone/>
            </a:pPr>
            <a:endParaRPr lang="en-US" sz="2400" dirty="0" smtClean="0"/>
          </a:p>
          <a:p>
            <a:pPr algn="just">
              <a:buNone/>
            </a:pPr>
            <a:endParaRPr lang="en-US" sz="2400" dirty="0" smtClean="0"/>
          </a:p>
          <a:p>
            <a:pPr algn="just">
              <a:buNone/>
            </a:pPr>
            <a:endParaRPr lang="en-US" sz="2400" dirty="0" smtClean="0"/>
          </a:p>
          <a:p>
            <a:pPr algn="just">
              <a:buNone/>
            </a:pPr>
            <a:r>
              <a:rPr lang="en-US" sz="2400" dirty="0" smtClean="0"/>
              <a:t>5.Hybrid topology</a:t>
            </a:r>
          </a:p>
          <a:p>
            <a:pPr algn="just">
              <a:buNone/>
            </a:pPr>
            <a:r>
              <a:rPr lang="en-US" sz="2400" dirty="0" smtClean="0"/>
              <a:t>     Hybrid network is a combination of two or more different network topologies. Exact  configuration of a network depends needs &amp; structure of the organization. It is the combination of multiple network.</a:t>
            </a:r>
            <a:endParaRPr lang="th-TH" sz="2400" dirty="0" smtClean="0"/>
          </a:p>
          <a:p>
            <a:endParaRPr lang="th-TH"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33</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fontScale="85000" lnSpcReduction="10000"/>
          </a:bodyPr>
          <a:lstStyle/>
          <a:p>
            <a:pPr>
              <a:buNone/>
            </a:pPr>
            <a:r>
              <a:rPr lang="en-US" sz="2400" dirty="0" smtClean="0"/>
              <a:t>Disadvantages</a:t>
            </a:r>
          </a:p>
          <a:p>
            <a:pPr algn="just"/>
            <a:r>
              <a:rPr lang="en-US" sz="2400" dirty="0" smtClean="0"/>
              <a:t>It is the combination of multiple network. most expensive network from the point of view of link cost.</a:t>
            </a:r>
            <a:endParaRPr lang="en-US" sz="2400" smtClean="0"/>
          </a:p>
          <a:p>
            <a:pPr algn="just"/>
            <a:endParaRPr lang="en-US" sz="2400" dirty="0" smtClean="0"/>
          </a:p>
          <a:p>
            <a:pPr algn="just"/>
            <a:r>
              <a:rPr lang="en-US" sz="2400" dirty="0" smtClean="0"/>
              <a:t>Tree topology</a:t>
            </a:r>
          </a:p>
          <a:p>
            <a:pPr algn="just">
              <a:buNone/>
            </a:pPr>
            <a:r>
              <a:rPr lang="en-US" sz="2400" dirty="0" smtClean="0"/>
              <a:t>     In a tree topology , each device is connected to its own port or hub just like a star topology. Tree topology interconnects hub in hierarchical way.</a:t>
            </a:r>
          </a:p>
          <a:p>
            <a:pPr algn="just">
              <a:buNone/>
            </a:pPr>
            <a:r>
              <a:rPr lang="en-US" sz="2400" dirty="0" smtClean="0"/>
              <a:t> Advantages</a:t>
            </a:r>
          </a:p>
          <a:p>
            <a:pPr marL="457200" indent="-457200" algn="just"/>
            <a:r>
              <a:rPr lang="en-US" sz="2400" dirty="0" smtClean="0"/>
              <a:t>It is easy to extend because tree topology is divided into many sub units.</a:t>
            </a:r>
          </a:p>
          <a:p>
            <a:pPr marL="457200" indent="-457200" algn="just"/>
            <a:r>
              <a:rPr lang="en-US" sz="2400" dirty="0" smtClean="0"/>
              <a:t>Easy to add new nodes.</a:t>
            </a:r>
          </a:p>
          <a:p>
            <a:pPr marL="457200" indent="-457200" algn="just"/>
            <a:r>
              <a:rPr lang="en-US" sz="2400" dirty="0" smtClean="0"/>
              <a:t>If hub is failure then network continues to operate.</a:t>
            </a:r>
          </a:p>
          <a:p>
            <a:pPr marL="457200" indent="-457200" algn="just">
              <a:buNone/>
            </a:pPr>
            <a:r>
              <a:rPr lang="en-US" sz="2400" dirty="0" smtClean="0"/>
              <a:t>Disadvantage</a:t>
            </a:r>
          </a:p>
          <a:p>
            <a:pPr marL="457200" indent="-457200" algn="just"/>
            <a:r>
              <a:rPr lang="en-US" sz="2400" dirty="0" smtClean="0"/>
              <a:t>The network depends on the root.</a:t>
            </a:r>
          </a:p>
          <a:p>
            <a:pPr algn="just"/>
            <a:endParaRPr lang="th-TH" sz="2400"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34</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sz="3200" dirty="0" smtClean="0"/>
              <a:t>Communication systems</a:t>
            </a:r>
            <a:endParaRPr lang="th-TH" sz="3200" dirty="0"/>
          </a:p>
        </p:txBody>
      </p:sp>
      <p:sp>
        <p:nvSpPr>
          <p:cNvPr id="3" name="Content Placeholder 2"/>
          <p:cNvSpPr>
            <a:spLocks noGrp="1"/>
          </p:cNvSpPr>
          <p:nvPr>
            <p:ph idx="1"/>
          </p:nvPr>
        </p:nvSpPr>
        <p:spPr/>
        <p:style>
          <a:lnRef idx="0">
            <a:schemeClr val="accent5"/>
          </a:lnRef>
          <a:fillRef idx="3">
            <a:schemeClr val="accent5"/>
          </a:fillRef>
          <a:effectRef idx="3">
            <a:schemeClr val="accent5"/>
          </a:effectRef>
          <a:fontRef idx="minor">
            <a:schemeClr val="lt1"/>
          </a:fontRef>
        </p:style>
        <p:txBody>
          <a:bodyPr>
            <a:normAutofit/>
          </a:bodyPr>
          <a:lstStyle/>
          <a:p>
            <a:pPr algn="just"/>
            <a:r>
              <a:rPr lang="en-US" sz="2400" dirty="0" smtClean="0"/>
              <a:t>Communication is the transmission of data from one computer to another. As for example Radio, TV , Satellite, Radar etc.</a:t>
            </a:r>
          </a:p>
          <a:p>
            <a:pPr algn="just">
              <a:buNone/>
            </a:pPr>
            <a:r>
              <a:rPr lang="en-US" dirty="0" smtClean="0"/>
              <a:t>Radar</a:t>
            </a:r>
          </a:p>
          <a:p>
            <a:pPr algn="just">
              <a:buNone/>
            </a:pPr>
            <a:r>
              <a:rPr lang="en-US" sz="2400" dirty="0" smtClean="0"/>
              <a:t>    The name ‘radar’ is the acronym of Radio Detecting &amp; Ranging. It denotes the method of scanning the surrounding space by means of high frequency radio waves, which are sent out from a powerful transmitter &amp; are reflected by any objects.</a:t>
            </a:r>
            <a:endParaRPr lang="th-TH" sz="2400"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35</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sz="3200" dirty="0" smtClean="0"/>
              <a:t>ISDN(Integrated Services Digital Network)</a:t>
            </a:r>
            <a:endParaRPr lang="th-TH" sz="3200" dirty="0"/>
          </a:p>
        </p:txBody>
      </p:sp>
      <p:sp>
        <p:nvSpPr>
          <p:cNvPr id="3" name="Content Placeholder 2"/>
          <p:cNvSpPr>
            <a:spLocks noGrp="1"/>
          </p:cNvSpPr>
          <p:nvPr>
            <p:ph idx="1"/>
          </p:nvPr>
        </p:nvSpPr>
        <p:spPr/>
        <p:style>
          <a:lnRef idx="0">
            <a:schemeClr val="accent5"/>
          </a:lnRef>
          <a:fillRef idx="3">
            <a:schemeClr val="accent5"/>
          </a:fillRef>
          <a:effectRef idx="3">
            <a:schemeClr val="accent5"/>
          </a:effectRef>
          <a:fontRef idx="minor">
            <a:schemeClr val="lt1"/>
          </a:fontRef>
        </p:style>
        <p:txBody>
          <a:bodyPr/>
          <a:lstStyle/>
          <a:p>
            <a:r>
              <a:rPr lang="en-US" dirty="0" smtClean="0"/>
              <a:t>Already discussed  </a:t>
            </a:r>
            <a:endParaRPr lang="th-TH"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36</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smtClean="0"/>
              <a:t>Satellite</a:t>
            </a:r>
            <a:endParaRPr lang="en-US" dirty="0"/>
          </a:p>
        </p:txBody>
      </p:sp>
      <p:sp>
        <p:nvSpPr>
          <p:cNvPr id="3" name="Content Placeholder 2"/>
          <p:cNvSpPr>
            <a:spLocks noGrp="1"/>
          </p:cNvSpPr>
          <p:nvPr>
            <p:ph idx="1"/>
          </p:nvPr>
        </p:nvSpPr>
        <p:spPr/>
        <p:style>
          <a:lnRef idx="0">
            <a:schemeClr val="accent5"/>
          </a:lnRef>
          <a:fillRef idx="3">
            <a:schemeClr val="accent5"/>
          </a:fillRef>
          <a:effectRef idx="3">
            <a:schemeClr val="accent5"/>
          </a:effectRef>
          <a:fontRef idx="minor">
            <a:schemeClr val="lt1"/>
          </a:fontRef>
        </p:style>
        <p:txBody>
          <a:bodyPr/>
          <a:lstStyle/>
          <a:p>
            <a:r>
              <a:rPr lang="en-US" dirty="0" smtClean="0"/>
              <a:t>Already discussed.</a:t>
            </a:r>
            <a:endParaRPr lang="en-US" dirty="0"/>
          </a:p>
        </p:txBody>
      </p:sp>
      <p:sp>
        <p:nvSpPr>
          <p:cNvPr id="4" name="Date Placeholder 3"/>
          <p:cNvSpPr>
            <a:spLocks noGrp="1"/>
          </p:cNvSpPr>
          <p:nvPr>
            <p:ph type="dt" sz="half" idx="10"/>
          </p:nvPr>
        </p:nvSpPr>
        <p:spPr/>
        <p:txBody>
          <a:bodyPr/>
          <a:lstStyle/>
          <a:p>
            <a:r>
              <a:rPr lang="th-TH" smtClean="0"/>
              <a:t>14/02/2017</a:t>
            </a:r>
            <a:endParaRPr lang="th-TH"/>
          </a:p>
        </p:txBody>
      </p:sp>
      <p:sp>
        <p:nvSpPr>
          <p:cNvPr id="5" name="Footer Placeholder 4"/>
          <p:cNvSpPr>
            <a:spLocks noGrp="1"/>
          </p:cNvSpPr>
          <p:nvPr>
            <p:ph type="ftr" sz="quarter" idx="11"/>
          </p:nvPr>
        </p:nvSpPr>
        <p:spPr/>
        <p:txBody>
          <a:bodyPr/>
          <a:lstStyle/>
          <a:p>
            <a:r>
              <a:rPr lang="en-US" smtClean="0"/>
              <a:t>Prepared by SKM</a:t>
            </a:r>
            <a:endParaRPr lang="th-TH"/>
          </a:p>
        </p:txBody>
      </p:sp>
      <p:sp>
        <p:nvSpPr>
          <p:cNvPr id="6" name="Slide Number Placeholder 5"/>
          <p:cNvSpPr>
            <a:spLocks noGrp="1"/>
          </p:cNvSpPr>
          <p:nvPr>
            <p:ph type="sldNum" sz="quarter" idx="12"/>
          </p:nvPr>
        </p:nvSpPr>
        <p:spPr/>
        <p:txBody>
          <a:bodyPr/>
          <a:lstStyle/>
          <a:p>
            <a:fld id="{A0585F0F-654C-4E13-BACA-B5CAB6BAC7DF}" type="slidenum">
              <a:rPr lang="th-TH" smtClean="0"/>
              <a:pPr/>
              <a:t>37</a:t>
            </a:fld>
            <a:endParaRPr lang="th-TH"/>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sz="3200" dirty="0" smtClean="0"/>
              <a:t>Distributed systems</a:t>
            </a:r>
            <a:endParaRPr lang="th-TH" sz="3200" dirty="0"/>
          </a:p>
        </p:txBody>
      </p:sp>
      <p:sp>
        <p:nvSpPr>
          <p:cNvPr id="3" name="Content Placeholder 2"/>
          <p:cNvSpPr>
            <a:spLocks noGrp="1"/>
          </p:cNvSpPr>
          <p:nvPr>
            <p:ph idx="1"/>
          </p:nvPr>
        </p:nvSpPr>
        <p:spPr/>
        <p:style>
          <a:lnRef idx="0">
            <a:schemeClr val="accent5"/>
          </a:lnRef>
          <a:fillRef idx="3">
            <a:schemeClr val="accent5"/>
          </a:fillRef>
          <a:effectRef idx="3">
            <a:schemeClr val="accent5"/>
          </a:effectRef>
          <a:fontRef idx="minor">
            <a:schemeClr val="lt1"/>
          </a:fontRef>
        </p:style>
        <p:txBody>
          <a:bodyPr>
            <a:normAutofit lnSpcReduction="10000"/>
          </a:bodyPr>
          <a:lstStyle/>
          <a:p>
            <a:pPr algn="just">
              <a:buNone/>
            </a:pPr>
            <a:r>
              <a:rPr lang="en-US" dirty="0" smtClean="0"/>
              <a:t>    Earlier  times, most of the data are stored in a central part. This process is called centralized    process or system.</a:t>
            </a:r>
          </a:p>
          <a:p>
            <a:pPr algn="just">
              <a:buNone/>
            </a:pPr>
            <a:r>
              <a:rPr lang="en-US" dirty="0" smtClean="0"/>
              <a:t>    But in distributed system, the  computers, storage devices are distributed to separate locations. T his system can be more responsive to its users, needs low cost to develop &amp; maintain the data easily.</a:t>
            </a:r>
          </a:p>
          <a:p>
            <a:pPr algn="just">
              <a:buNone/>
            </a:pPr>
            <a:r>
              <a:rPr lang="en-US" dirty="0" smtClean="0"/>
              <a:t>   </a:t>
            </a:r>
            <a:endParaRPr lang="th-TH"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38</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sz="3200" dirty="0" smtClean="0"/>
              <a:t>Advantages</a:t>
            </a:r>
            <a:endParaRPr lang="th-TH" sz="3200" dirty="0"/>
          </a:p>
        </p:txBody>
      </p:sp>
      <p:sp>
        <p:nvSpPr>
          <p:cNvPr id="3" name="Content Placeholder 2"/>
          <p:cNvSpPr>
            <a:spLocks noGrp="1"/>
          </p:cNvSpPr>
          <p:nvPr>
            <p:ph idx="1"/>
          </p:nvPr>
        </p:nvSpPr>
        <p:spPr/>
        <p:style>
          <a:lnRef idx="0">
            <a:schemeClr val="accent5"/>
          </a:lnRef>
          <a:fillRef idx="3">
            <a:schemeClr val="accent5"/>
          </a:fillRef>
          <a:effectRef idx="3">
            <a:schemeClr val="accent5"/>
          </a:effectRef>
          <a:fontRef idx="minor">
            <a:schemeClr val="lt1"/>
          </a:fontRef>
        </p:style>
        <p:txBody>
          <a:bodyPr/>
          <a:lstStyle/>
          <a:p>
            <a:r>
              <a:rPr lang="en-US" dirty="0" smtClean="0"/>
              <a:t>Local control of data.</a:t>
            </a:r>
          </a:p>
          <a:p>
            <a:r>
              <a:rPr lang="en-US" dirty="0" smtClean="0"/>
              <a:t>Lower cost.</a:t>
            </a:r>
          </a:p>
          <a:p>
            <a:r>
              <a:rPr lang="en-US" dirty="0" smtClean="0"/>
              <a:t>Better response times.</a:t>
            </a:r>
          </a:p>
          <a:p>
            <a:r>
              <a:rPr lang="en-US" dirty="0" smtClean="0"/>
              <a:t>Ability to share data.</a:t>
            </a:r>
          </a:p>
          <a:p>
            <a:r>
              <a:rPr lang="en-US" dirty="0" smtClean="0"/>
              <a:t>Greater reliability.</a:t>
            </a:r>
          </a:p>
          <a:p>
            <a:r>
              <a:rPr lang="en-US" dirty="0" smtClean="0"/>
              <a:t>Direct user interaction.</a:t>
            </a:r>
            <a:endParaRPr lang="th-TH"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39</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2800" dirty="0" smtClean="0"/>
              <a:t>Analog &amp; digital signals</a:t>
            </a:r>
            <a:endParaRPr lang="th-TH" sz="2800" dirty="0"/>
          </a:p>
        </p:txBody>
      </p:sp>
      <p:sp>
        <p:nvSpPr>
          <p:cNvPr id="3" name="Content Placeholder 2"/>
          <p:cNvSpPr>
            <a:spLocks noGrp="1"/>
          </p:cNvSpPr>
          <p:nvPr>
            <p:ph idx="1"/>
          </p:nvPr>
        </p:nvSpPr>
        <p:spPr/>
        <p:style>
          <a:lnRef idx="3">
            <a:schemeClr val="lt1"/>
          </a:lnRef>
          <a:fillRef idx="1">
            <a:schemeClr val="accent5"/>
          </a:fillRef>
          <a:effectRef idx="1">
            <a:schemeClr val="accent5"/>
          </a:effectRef>
          <a:fontRef idx="minor">
            <a:schemeClr val="lt1"/>
          </a:fontRef>
        </p:style>
        <p:txBody>
          <a:bodyPr>
            <a:normAutofit/>
          </a:bodyPr>
          <a:lstStyle/>
          <a:p>
            <a:pPr algn="just"/>
            <a:r>
              <a:rPr lang="en-US" sz="2400" dirty="0" smtClean="0"/>
              <a:t>Analog signals are just like longitudinal wave or continuous data signals. It follows wave in continuous ways. As for example temperature, pressure, current, voltage etc.</a:t>
            </a:r>
          </a:p>
          <a:p>
            <a:pPr algn="just"/>
            <a:r>
              <a:rPr lang="en-US" sz="2400" dirty="0" smtClean="0"/>
              <a:t>Digital signals are like traverse wave or discrete  or discontinuous data signals. It follows wave in discontinuous ways.</a:t>
            </a:r>
            <a:endParaRPr lang="th-TH" sz="2400"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4</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sz="3200" dirty="0" smtClean="0"/>
              <a:t>Disadvantages</a:t>
            </a:r>
            <a:endParaRPr lang="th-TH" sz="3200" dirty="0"/>
          </a:p>
        </p:txBody>
      </p:sp>
      <p:sp>
        <p:nvSpPr>
          <p:cNvPr id="3" name="Content Placeholder 2"/>
          <p:cNvSpPr>
            <a:spLocks noGrp="1"/>
          </p:cNvSpPr>
          <p:nvPr>
            <p:ph idx="1"/>
          </p:nvPr>
        </p:nvSpPr>
        <p:spPr/>
        <p:style>
          <a:lnRef idx="0">
            <a:schemeClr val="accent5"/>
          </a:lnRef>
          <a:fillRef idx="3">
            <a:schemeClr val="accent5"/>
          </a:fillRef>
          <a:effectRef idx="3">
            <a:schemeClr val="accent5"/>
          </a:effectRef>
          <a:fontRef idx="minor">
            <a:schemeClr val="lt1"/>
          </a:fontRef>
        </p:style>
        <p:txBody>
          <a:bodyPr/>
          <a:lstStyle/>
          <a:p>
            <a:pPr algn="just"/>
            <a:r>
              <a:rPr lang="en-US" dirty="0" smtClean="0"/>
              <a:t>Need for sophisticated communication systems.</a:t>
            </a:r>
          </a:p>
          <a:p>
            <a:pPr algn="just"/>
            <a:r>
              <a:rPr lang="en-US" dirty="0" smtClean="0"/>
              <a:t>Data integrity &amp; security problems.</a:t>
            </a:r>
          </a:p>
          <a:p>
            <a:pPr algn="just"/>
            <a:r>
              <a:rPr lang="en-US" dirty="0" smtClean="0"/>
              <a:t>Lack of professional support.</a:t>
            </a:r>
          </a:p>
          <a:p>
            <a:pPr algn="just"/>
            <a:r>
              <a:rPr lang="en-US" dirty="0" smtClean="0"/>
              <a:t>Technical problems of connecting dissimilar machines.</a:t>
            </a:r>
            <a:endParaRPr lang="th-TH"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40</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a:bodyPr>
          <a:lstStyle/>
          <a:p>
            <a:r>
              <a:rPr lang="en-US" sz="2800" dirty="0" smtClean="0"/>
              <a:t>Modulation</a:t>
            </a:r>
            <a:endParaRPr lang="th-TH" sz="2800" dirty="0"/>
          </a:p>
        </p:txBody>
      </p:sp>
      <p:sp>
        <p:nvSpPr>
          <p:cNvPr id="3" name="Content Placeholder 2"/>
          <p:cNvSpPr>
            <a:spLocks noGrp="1"/>
          </p:cNvSpPr>
          <p:nvPr>
            <p:ph idx="1"/>
          </p:nvPr>
        </p:nvSpPr>
        <p:spPr/>
        <p:style>
          <a:lnRef idx="1">
            <a:schemeClr val="accent5"/>
          </a:lnRef>
          <a:fillRef idx="3">
            <a:schemeClr val="accent5"/>
          </a:fillRef>
          <a:effectRef idx="2">
            <a:schemeClr val="accent5"/>
          </a:effectRef>
          <a:fontRef idx="minor">
            <a:schemeClr val="lt1"/>
          </a:fontRef>
        </p:style>
        <p:txBody>
          <a:bodyPr>
            <a:normAutofit/>
          </a:bodyPr>
          <a:lstStyle/>
          <a:p>
            <a:pPr algn="just">
              <a:buNone/>
            </a:pPr>
            <a:r>
              <a:rPr lang="en-US" sz="2400" dirty="0" smtClean="0"/>
              <a:t>    The process of changing some characteristics( amplitude, frequency or phase) of a carrier wave in accordance with the intensity of the signal is  known as modulation. Simply modulation means to change attributes.</a:t>
            </a:r>
          </a:p>
          <a:p>
            <a:pPr algn="just">
              <a:buNone/>
            </a:pPr>
            <a:r>
              <a:rPr lang="en-US" sz="2400" dirty="0" smtClean="0"/>
              <a:t>Need for modulation</a:t>
            </a:r>
          </a:p>
          <a:p>
            <a:pPr marL="457200" indent="-457200" algn="just">
              <a:buFont typeface="+mj-lt"/>
              <a:buAutoNum type="arabicPeriod"/>
            </a:pPr>
            <a:r>
              <a:rPr lang="en-US" sz="2400" dirty="0" smtClean="0"/>
              <a:t>Antenna length</a:t>
            </a:r>
          </a:p>
          <a:p>
            <a:pPr marL="457200" indent="-457200" algn="just">
              <a:buFont typeface="+mj-lt"/>
              <a:buAutoNum type="arabicPeriod"/>
            </a:pPr>
            <a:r>
              <a:rPr lang="en-US" sz="2400" dirty="0" smtClean="0"/>
              <a:t>Operating range</a:t>
            </a:r>
          </a:p>
          <a:p>
            <a:pPr marL="457200" indent="-457200" algn="just">
              <a:buFont typeface="+mj-lt"/>
              <a:buAutoNum type="arabicPeriod"/>
            </a:pPr>
            <a:r>
              <a:rPr lang="en-US" sz="2400" dirty="0" smtClean="0"/>
              <a:t>Wireless communication</a:t>
            </a:r>
          </a:p>
          <a:p>
            <a:pPr algn="just"/>
            <a:endParaRPr lang="th-TH" sz="2400"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5</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0">
            <a:schemeClr val="accent5"/>
          </a:lnRef>
          <a:fillRef idx="3">
            <a:schemeClr val="accent5"/>
          </a:fillRef>
          <a:effectRef idx="3">
            <a:schemeClr val="accent5"/>
          </a:effectRef>
          <a:fontRef idx="minor">
            <a:schemeClr val="lt1"/>
          </a:fontRef>
        </p:style>
        <p:txBody>
          <a:bodyPr>
            <a:normAutofit/>
          </a:bodyPr>
          <a:lstStyle/>
          <a:p>
            <a:pPr marL="514350" indent="-514350">
              <a:buFont typeface="+mj-lt"/>
              <a:buAutoNum type="arabicPeriod"/>
            </a:pPr>
            <a:r>
              <a:rPr lang="en-US" sz="2800" dirty="0" smtClean="0"/>
              <a:t>Antenna length</a:t>
            </a:r>
          </a:p>
          <a:p>
            <a:pPr marL="514350" indent="-514350" algn="just">
              <a:buNone/>
            </a:pPr>
            <a:r>
              <a:rPr lang="en-US" dirty="0" smtClean="0"/>
              <a:t>     </a:t>
            </a:r>
            <a:r>
              <a:rPr lang="en-US" sz="2600" dirty="0" smtClean="0"/>
              <a:t>In order to transmit a wave effectively, the length of the transmitting antenna should be approximately equal to the wavelength of the wave.</a:t>
            </a:r>
          </a:p>
          <a:p>
            <a:pPr marL="514350" indent="-514350" algn="just">
              <a:buAutoNum type="arabicPeriod" startAt="2"/>
            </a:pPr>
            <a:r>
              <a:rPr lang="en-US" sz="2800" dirty="0" smtClean="0"/>
              <a:t>Operating range</a:t>
            </a:r>
          </a:p>
          <a:p>
            <a:pPr marL="514350" indent="-514350" algn="just">
              <a:buNone/>
            </a:pPr>
            <a:r>
              <a:rPr lang="en-US" sz="2600" dirty="0" smtClean="0"/>
              <a:t>       The energy of the wave depends upon its frequency. The greater the frequency of the wave, the greater the energy possessed by it. Audio frequency are small they cannot be transmitted over long distances.</a:t>
            </a:r>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6</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0">
            <a:schemeClr val="accent5"/>
          </a:lnRef>
          <a:fillRef idx="3">
            <a:schemeClr val="accent5"/>
          </a:fillRef>
          <a:effectRef idx="3">
            <a:schemeClr val="accent5"/>
          </a:effectRef>
          <a:fontRef idx="minor">
            <a:schemeClr val="lt1"/>
          </a:fontRef>
        </p:style>
        <p:txBody>
          <a:bodyPr/>
          <a:lstStyle/>
          <a:p>
            <a:pPr marL="514350" indent="-514350">
              <a:buNone/>
            </a:pPr>
            <a:r>
              <a:rPr lang="en-US" dirty="0" smtClean="0"/>
              <a:t>3. </a:t>
            </a:r>
            <a:r>
              <a:rPr lang="en-US" sz="2800" dirty="0" smtClean="0"/>
              <a:t>Wireless communication</a:t>
            </a:r>
          </a:p>
          <a:p>
            <a:pPr marL="514350" indent="-514350" algn="just">
              <a:buNone/>
            </a:pPr>
            <a:r>
              <a:rPr lang="en-US" sz="2400" dirty="0" smtClean="0"/>
              <a:t>     To  modulate a high frequency carrier wave with the audio signal &amp; permit the transmission to occur at this high frequency.</a:t>
            </a:r>
            <a:endParaRPr lang="th-TH" sz="2400"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7</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sz="3200" dirty="0" smtClean="0"/>
              <a:t>Types of modulation</a:t>
            </a:r>
            <a:endParaRPr lang="th-TH" sz="3200" dirty="0"/>
          </a:p>
        </p:txBody>
      </p:sp>
      <p:sp>
        <p:nvSpPr>
          <p:cNvPr id="3" name="Content Placeholder 2"/>
          <p:cNvSpPr>
            <a:spLocks noGrp="1"/>
          </p:cNvSpPr>
          <p:nvPr>
            <p:ph idx="1"/>
          </p:nvPr>
        </p:nvSpPr>
        <p:spPr/>
        <p:style>
          <a:lnRef idx="0">
            <a:schemeClr val="accent5"/>
          </a:lnRef>
          <a:fillRef idx="3">
            <a:schemeClr val="accent5"/>
          </a:fillRef>
          <a:effectRef idx="3">
            <a:schemeClr val="accent5"/>
          </a:effectRef>
          <a:fontRef idx="minor">
            <a:schemeClr val="lt1"/>
          </a:fontRef>
        </p:style>
        <p:txBody>
          <a:bodyPr>
            <a:normAutofit fontScale="85000" lnSpcReduction="10000"/>
          </a:bodyPr>
          <a:lstStyle/>
          <a:p>
            <a:pPr marL="457200" indent="-457200">
              <a:buFont typeface="+mj-lt"/>
              <a:buAutoNum type="arabicPeriod"/>
            </a:pPr>
            <a:r>
              <a:rPr lang="en-US" sz="2800" dirty="0" smtClean="0"/>
              <a:t>Amplitude modulation(AM)</a:t>
            </a:r>
          </a:p>
          <a:p>
            <a:pPr marL="457200" indent="-457200">
              <a:buNone/>
            </a:pPr>
            <a:r>
              <a:rPr lang="en-US" sz="2800" dirty="0" smtClean="0"/>
              <a:t>       When the amplitude of high frequency wave is changed in accordance with the intensity of signal is called amplitude modulation. It describes the depth of modulation.</a:t>
            </a:r>
          </a:p>
          <a:p>
            <a:pPr marL="457200" indent="-457200">
              <a:buAutoNum type="arabicPeriod" startAt="2"/>
            </a:pPr>
            <a:r>
              <a:rPr lang="en-US" sz="2800" dirty="0" smtClean="0"/>
              <a:t>Frequency modulation(FM)</a:t>
            </a:r>
          </a:p>
          <a:p>
            <a:pPr marL="457200" indent="-457200" algn="just">
              <a:buNone/>
            </a:pPr>
            <a:r>
              <a:rPr lang="en-US" sz="2800" dirty="0" smtClean="0"/>
              <a:t>       When the  frequency of the wave is changed in accordance with the intensity of the signal it is called the F.M.F.M. changes only frequency.</a:t>
            </a:r>
          </a:p>
          <a:p>
            <a:pPr marL="457200" indent="-457200" algn="just">
              <a:buAutoNum type="arabicPeriod" startAt="3"/>
            </a:pPr>
            <a:r>
              <a:rPr lang="en-US" sz="2800" dirty="0" smtClean="0"/>
              <a:t>Phase modulation(PM)</a:t>
            </a:r>
          </a:p>
          <a:p>
            <a:pPr marL="457200" indent="-457200" algn="just">
              <a:buNone/>
            </a:pPr>
            <a:r>
              <a:rPr lang="en-US" sz="2800" dirty="0" smtClean="0"/>
              <a:t>      PM is a change in the carrier phase angle. The phase angle cannot change without affecting a change in frequency.</a:t>
            </a:r>
            <a:endParaRPr lang="th-TH" sz="2800" dirty="0" smtClean="0"/>
          </a:p>
          <a:p>
            <a:pPr marL="457200" indent="-457200" algn="just">
              <a:buNone/>
            </a:pPr>
            <a:r>
              <a:rPr lang="en-US" sz="2800" dirty="0" smtClean="0"/>
              <a:t>  </a:t>
            </a:r>
          </a:p>
          <a:p>
            <a:pPr marL="457200" indent="-457200" algn="just">
              <a:buAutoNum type="arabicPeriod" startAt="2"/>
            </a:pPr>
            <a:endParaRPr lang="en-US" sz="2400" dirty="0" smtClean="0"/>
          </a:p>
          <a:p>
            <a:pPr marL="457200" indent="-457200">
              <a:buNone/>
            </a:pPr>
            <a:endParaRPr lang="en-US" sz="2400" dirty="0" smtClean="0"/>
          </a:p>
          <a:p>
            <a:pPr marL="457200" indent="-457200">
              <a:buFont typeface="+mj-lt"/>
              <a:buAutoNum type="arabicPeriod"/>
            </a:pPr>
            <a:endParaRPr lang="th-TH" sz="2400"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8</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sz="3200" dirty="0" smtClean="0"/>
              <a:t>Modem</a:t>
            </a:r>
            <a:endParaRPr lang="th-TH" sz="3200" dirty="0"/>
          </a:p>
        </p:txBody>
      </p:sp>
      <p:sp>
        <p:nvSpPr>
          <p:cNvPr id="3" name="Content Placeholder 2"/>
          <p:cNvSpPr>
            <a:spLocks noGrp="1"/>
          </p:cNvSpPr>
          <p:nvPr>
            <p:ph idx="1"/>
          </p:nvPr>
        </p:nvSpPr>
        <p:spPr/>
        <p:style>
          <a:lnRef idx="0">
            <a:schemeClr val="accent5"/>
          </a:lnRef>
          <a:fillRef idx="3">
            <a:schemeClr val="accent5"/>
          </a:fillRef>
          <a:effectRef idx="3">
            <a:schemeClr val="accent5"/>
          </a:effectRef>
          <a:fontRef idx="minor">
            <a:schemeClr val="lt1"/>
          </a:fontRef>
        </p:style>
        <p:txBody>
          <a:bodyPr>
            <a:normAutofit/>
          </a:bodyPr>
          <a:lstStyle/>
          <a:p>
            <a:pPr algn="just">
              <a:buNone/>
            </a:pPr>
            <a:r>
              <a:rPr lang="en-US" sz="2400" dirty="0" smtClean="0"/>
              <a:t>    The modem stands for modulator/demodulator. A modem is a device which translates data from digital or binary code(0 or 1) to analog data that can be transmitted over the telephone network.</a:t>
            </a:r>
          </a:p>
          <a:p>
            <a:pPr algn="just"/>
            <a:r>
              <a:rPr lang="en-US" sz="2400" dirty="0" smtClean="0"/>
              <a:t>Transfer speeds</a:t>
            </a:r>
          </a:p>
          <a:p>
            <a:pPr algn="just"/>
            <a:r>
              <a:rPr lang="en-US" sz="2400" dirty="0" smtClean="0"/>
              <a:t>The speed at which the modems can transfer data is measured in bits per second (bps).Internet transfer rates range 14.4kbps, 28.8kbps, 33.6kbps &amp; 56 kbps etc are available.</a:t>
            </a:r>
            <a:endParaRPr lang="th-TH" sz="2400" dirty="0"/>
          </a:p>
        </p:txBody>
      </p:sp>
      <p:sp>
        <p:nvSpPr>
          <p:cNvPr id="4" name="Footer Placeholder 3"/>
          <p:cNvSpPr>
            <a:spLocks noGrp="1"/>
          </p:cNvSpPr>
          <p:nvPr>
            <p:ph type="ftr" sz="quarter" idx="11"/>
          </p:nvPr>
        </p:nvSpPr>
        <p:spPr/>
        <p:txBody>
          <a:bodyPr/>
          <a:lstStyle/>
          <a:p>
            <a:r>
              <a:rPr lang="en-US" smtClean="0"/>
              <a:t>Prepared by SKM</a:t>
            </a:r>
            <a:endParaRPr lang="th-TH"/>
          </a:p>
        </p:txBody>
      </p:sp>
      <p:sp>
        <p:nvSpPr>
          <p:cNvPr id="5" name="Slide Number Placeholder 4"/>
          <p:cNvSpPr>
            <a:spLocks noGrp="1"/>
          </p:cNvSpPr>
          <p:nvPr>
            <p:ph type="sldNum" sz="quarter" idx="12"/>
          </p:nvPr>
        </p:nvSpPr>
        <p:spPr/>
        <p:txBody>
          <a:bodyPr/>
          <a:lstStyle/>
          <a:p>
            <a:fld id="{A0585F0F-654C-4E13-BACA-B5CAB6BAC7DF}" type="slidenum">
              <a:rPr lang="th-TH" smtClean="0"/>
              <a:pPr/>
              <a:t>9</a:t>
            </a:fld>
            <a:endParaRPr lang="th-TH"/>
          </a:p>
        </p:txBody>
      </p:sp>
      <p:sp>
        <p:nvSpPr>
          <p:cNvPr id="6" name="Date Placeholder 5"/>
          <p:cNvSpPr>
            <a:spLocks noGrp="1"/>
          </p:cNvSpPr>
          <p:nvPr>
            <p:ph type="dt" sz="half" idx="10"/>
          </p:nvPr>
        </p:nvSpPr>
        <p:spPr/>
        <p:txBody>
          <a:bodyPr/>
          <a:lstStyle/>
          <a:p>
            <a:r>
              <a:rPr lang="th-TH" smtClean="0"/>
              <a:t>14/02/2017</a:t>
            </a:r>
            <a:endParaRPr lang="th-TH"/>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895</TotalTime>
  <Words>2646</Words>
  <Application>Microsoft Office PowerPoint</Application>
  <PresentationFormat>On-screen Show (4:3)</PresentationFormat>
  <Paragraphs>328</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Unit - 4 Telecommunications and Network</vt:lpstr>
      <vt:lpstr>Advantages </vt:lpstr>
      <vt:lpstr>Disadvantages</vt:lpstr>
      <vt:lpstr>Analog &amp; digital signals</vt:lpstr>
      <vt:lpstr>Modulation</vt:lpstr>
      <vt:lpstr>Slide 6</vt:lpstr>
      <vt:lpstr>Slide 7</vt:lpstr>
      <vt:lpstr>Types of modulation</vt:lpstr>
      <vt:lpstr>Modem</vt:lpstr>
      <vt:lpstr>Computer connecting media or devices are</vt:lpstr>
      <vt:lpstr>Slide 11</vt:lpstr>
      <vt:lpstr>Slide 12</vt:lpstr>
      <vt:lpstr>Slide 13</vt:lpstr>
      <vt:lpstr>Slide 14</vt:lpstr>
      <vt:lpstr>Slide 15</vt:lpstr>
      <vt:lpstr>2. On the basis of its geographical locations</vt:lpstr>
      <vt:lpstr>3. On the basis of its architecture</vt:lpstr>
      <vt:lpstr>Communication  media</vt:lpstr>
      <vt:lpstr>Slide 19</vt:lpstr>
      <vt:lpstr>Slide 20</vt:lpstr>
      <vt:lpstr>Slide 21</vt:lpstr>
      <vt:lpstr>Slide 22</vt:lpstr>
      <vt:lpstr>Slide 23</vt:lpstr>
      <vt:lpstr>Functions of telecommunications software</vt:lpstr>
      <vt:lpstr>Network Topology</vt:lpstr>
      <vt:lpstr>Slide 26</vt:lpstr>
      <vt:lpstr>Slide 27</vt:lpstr>
      <vt:lpstr>Slide 28</vt:lpstr>
      <vt:lpstr>Slide 29</vt:lpstr>
      <vt:lpstr>Slide 30</vt:lpstr>
      <vt:lpstr>Slide 31</vt:lpstr>
      <vt:lpstr>Slide 32</vt:lpstr>
      <vt:lpstr>Slide 33</vt:lpstr>
      <vt:lpstr>Slide 34</vt:lpstr>
      <vt:lpstr>Communication systems</vt:lpstr>
      <vt:lpstr>ISDN(Integrated Services Digital Network)</vt:lpstr>
      <vt:lpstr>Satellite</vt:lpstr>
      <vt:lpstr>Distributed systems</vt:lpstr>
      <vt:lpstr>Advantages</vt:lpstr>
      <vt:lpstr>Disadvantages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Management Information System</dc:title>
  <dc:creator>shiv</dc:creator>
  <cp:lastModifiedBy>SERVER</cp:lastModifiedBy>
  <cp:revision>244</cp:revision>
  <dcterms:created xsi:type="dcterms:W3CDTF">2002-12-31T18:36:37Z</dcterms:created>
  <dcterms:modified xsi:type="dcterms:W3CDTF">2017-12-15T09:15:39Z</dcterms:modified>
</cp:coreProperties>
</file>