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6"/>
  </p:notesMasterIdLst>
  <p:sldIdLst>
    <p:sldId id="256" r:id="rId2"/>
    <p:sldId id="257" r:id="rId3"/>
    <p:sldId id="258" r:id="rId4"/>
    <p:sldId id="262" r:id="rId5"/>
  </p:sldIdLst>
  <p:sldSz cx="9144000" cy="5143500" type="screen16x9"/>
  <p:notesSz cx="6858000" cy="9144000"/>
  <p:embeddedFontLst>
    <p:embeddedFont>
      <p:font typeface="Alfa Slab One" pitchFamily="2" charset="77"/>
      <p:regular r:id="rId7"/>
    </p:embeddedFont>
    <p:embeddedFont>
      <p:font typeface="Calibri" panose="020F0502020204030204" pitchFamily="34" charset="0"/>
      <p:regular r:id="rId8"/>
      <p:bold r:id="rId9"/>
      <p:italic r:id="rId10"/>
      <p:boldItalic r:id="rId11"/>
    </p:embeddedFont>
    <p:embeddedFont>
      <p:font typeface="Proxima Nova" panose="02000506030000020004" pitchFamily="2" charset="0"/>
      <p:regular r:id="rId12"/>
      <p:bold r:id="rId13"/>
      <p:italic r:id="rId14"/>
      <p:boldItalic r:id="rId15"/>
    </p:embeddedFont>
    <p:embeddedFont>
      <p:font typeface="Roboto Light" panose="020F0302020204030204" pitchFamily="34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37"/>
  </p:normalViewPr>
  <p:slideViewPr>
    <p:cSldViewPr snapToGrid="0">
      <p:cViewPr varScale="1">
        <p:scale>
          <a:sx n="138" d="100"/>
          <a:sy n="138" d="100"/>
        </p:scale>
        <p:origin x="304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font" Target="fonts/font11.fntdata"/><Relationship Id="rId2" Type="http://schemas.openxmlformats.org/officeDocument/2006/relationships/slide" Target="slides/slide1.xml"/><Relationship Id="rId16" Type="http://schemas.openxmlformats.org/officeDocument/2006/relationships/font" Target="fonts/font10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font" Target="fonts/font9.fntdata"/><Relationship Id="rId23" Type="http://schemas.openxmlformats.org/officeDocument/2006/relationships/tableStyles" Target="tableStyles.xml"/><Relationship Id="rId10" Type="http://schemas.openxmlformats.org/officeDocument/2006/relationships/font" Target="fonts/font4.fntdata"/><Relationship Id="rId19" Type="http://schemas.openxmlformats.org/officeDocument/2006/relationships/font" Target="fonts/font13.fntdata"/><Relationship Id="rId4" Type="http://schemas.openxmlformats.org/officeDocument/2006/relationships/slide" Target="slides/slide3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407f336b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407f336b4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898dce7d8b_0_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898dce7d8b_0_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984bcbf8e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984bcbf8e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128b59c4202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128b59c4202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w="7620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Font typeface="Calibri"/>
              <a:buNone/>
              <a:defRPr sz="5400">
                <a:latin typeface="Calibri"/>
                <a:ea typeface="Calibri"/>
                <a:cs typeface="Calibri"/>
                <a:sym typeface="Calibr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2400"/>
              <a:buNone/>
              <a:defRPr sz="2400">
                <a:solidFill>
                  <a:srgbClr val="351C7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11"/>
          <p:cNvSpPr txBox="1">
            <a:spLocks noGrp="1"/>
          </p:cNvSpPr>
          <p:nvPr>
            <p:ph type="body" idx="1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>
            <a:endParaRPr/>
          </a:p>
        </p:txBody>
      </p:sp>
      <p:sp>
        <p:nvSpPr>
          <p:cNvPr id="49" name="Google Shape;4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>
            <a:spLocks noGrp="1"/>
          </p:cNvSpPr>
          <p:nvPr>
            <p:ph type="title" hasCustomPrompt="1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" name="Google Shape;52;p12"/>
          <p:cNvSpPr txBox="1">
            <a:spLocks noGrp="1"/>
          </p:cNvSpPr>
          <p:nvPr>
            <p:ph type="body" idx="1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dk1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800"/>
              <a:buChar char="●"/>
              <a:defRPr>
                <a:solidFill>
                  <a:srgbClr val="351C75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>
                <a:solidFill>
                  <a:srgbClr val="351C75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400"/>
              <a:buChar char="○"/>
              <a:defRPr>
                <a:solidFill>
                  <a:srgbClr val="351C75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400"/>
              <a:buChar char="■"/>
              <a:defRPr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" name="Google Shape;24;p5"/>
          <p:cNvSpPr txBox="1"/>
          <p:nvPr/>
        </p:nvSpPr>
        <p:spPr>
          <a:xfrm>
            <a:off x="3085650" y="1783550"/>
            <a:ext cx="2972700" cy="1738500"/>
          </a:xfrm>
          <a:prstGeom prst="rect">
            <a:avLst/>
          </a:prstGeom>
          <a:solidFill>
            <a:srgbClr val="FFFBF0"/>
          </a:solidFill>
          <a:ln w="9525" cap="flat" cmpd="sng">
            <a:solidFill>
              <a:srgbClr val="FCE5C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 Light"/>
                <a:ea typeface="Roboto Light"/>
                <a:cs typeface="Roboto Light"/>
                <a:sym typeface="Roboto Light"/>
              </a:rPr>
              <a:t>var color = “blue”	// OK</a:t>
            </a:r>
            <a:endParaRPr sz="1200">
              <a:latin typeface="Roboto Light"/>
              <a:ea typeface="Roboto Light"/>
              <a:cs typeface="Roboto Light"/>
              <a:sym typeface="Roboto Light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400"/>
              <a:buChar char="●"/>
              <a:defRPr sz="14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●"/>
              <a:defRPr sz="1200">
                <a:solidFill>
                  <a:srgbClr val="351C75"/>
                </a:solidFill>
              </a:defRPr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Clr>
                <a:srgbClr val="351C75"/>
              </a:buClr>
              <a:buSzPts val="1200"/>
              <a:buChar char="○"/>
              <a:defRPr sz="1200">
                <a:solidFill>
                  <a:srgbClr val="351C75"/>
                </a:solidFill>
              </a:defRPr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Clr>
                <a:srgbClr val="351C75"/>
              </a:buClr>
              <a:buSzPts val="1200"/>
              <a:buChar char="■"/>
              <a:defRPr sz="1200">
                <a:solidFill>
                  <a:srgbClr val="351C75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2" name="Google Shape;42;p10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3" name="Google Shape;43;p10"/>
          <p:cNvSpPr txBox="1">
            <a:spLocks noGrp="1"/>
          </p:cNvSpPr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ubTitle" idx="1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gameday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</a:t>
            </a:r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ubTitle" idx="1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80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</a:t>
            </a:r>
            <a:endParaRPr/>
          </a:p>
        </p:txBody>
      </p:sp>
      <p:sp>
        <p:nvSpPr>
          <p:cNvPr id="67" name="Google Shape;67;p15"/>
          <p:cNvSpPr/>
          <p:nvPr/>
        </p:nvSpPr>
        <p:spPr>
          <a:xfrm>
            <a:off x="3981300" y="1518925"/>
            <a:ext cx="1181400" cy="49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ShapeColor</a:t>
            </a:r>
            <a:endParaRPr/>
          </a:p>
        </p:txBody>
      </p:sp>
      <p:sp>
        <p:nvSpPr>
          <p:cNvPr id="68" name="Google Shape;68;p15"/>
          <p:cNvSpPr/>
          <p:nvPr/>
        </p:nvSpPr>
        <p:spPr>
          <a:xfrm>
            <a:off x="1466700" y="2822675"/>
            <a:ext cx="1181400" cy="49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RedCircle</a:t>
            </a:r>
            <a:endParaRPr/>
          </a:p>
        </p:txBody>
      </p:sp>
      <p:sp>
        <p:nvSpPr>
          <p:cNvPr id="69" name="Google Shape;69;p15"/>
          <p:cNvSpPr/>
          <p:nvPr/>
        </p:nvSpPr>
        <p:spPr>
          <a:xfrm>
            <a:off x="3143100" y="2822675"/>
            <a:ext cx="1181400" cy="49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BlueCircle</a:t>
            </a:r>
            <a:endParaRPr/>
          </a:p>
        </p:txBody>
      </p:sp>
      <p:sp>
        <p:nvSpPr>
          <p:cNvPr id="70" name="Google Shape;70;p15"/>
          <p:cNvSpPr/>
          <p:nvPr/>
        </p:nvSpPr>
        <p:spPr>
          <a:xfrm>
            <a:off x="4819500" y="2822675"/>
            <a:ext cx="1181400" cy="49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RedSquare</a:t>
            </a:r>
            <a:endParaRPr/>
          </a:p>
        </p:txBody>
      </p:sp>
      <p:sp>
        <p:nvSpPr>
          <p:cNvPr id="71" name="Google Shape;71;p15"/>
          <p:cNvSpPr/>
          <p:nvPr/>
        </p:nvSpPr>
        <p:spPr>
          <a:xfrm>
            <a:off x="6495900" y="2822675"/>
            <a:ext cx="1181400" cy="49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BlueSquare</a:t>
            </a:r>
            <a:endParaRPr/>
          </a:p>
        </p:txBody>
      </p:sp>
      <p:cxnSp>
        <p:nvCxnSpPr>
          <p:cNvPr id="72" name="Google Shape;72;p15"/>
          <p:cNvCxnSpPr>
            <a:stCxn id="67" idx="2"/>
            <a:endCxn id="68" idx="0"/>
          </p:cNvCxnSpPr>
          <p:nvPr/>
        </p:nvCxnSpPr>
        <p:spPr>
          <a:xfrm rot="5400000">
            <a:off x="2907900" y="1158625"/>
            <a:ext cx="813600" cy="2514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3" name="Google Shape;73;p15"/>
          <p:cNvCxnSpPr>
            <a:stCxn id="67" idx="2"/>
            <a:endCxn id="69" idx="0"/>
          </p:cNvCxnSpPr>
          <p:nvPr/>
        </p:nvCxnSpPr>
        <p:spPr>
          <a:xfrm rot="5400000">
            <a:off x="3746100" y="1996825"/>
            <a:ext cx="813600" cy="8382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4" name="Google Shape;74;p15"/>
          <p:cNvCxnSpPr>
            <a:stCxn id="67" idx="2"/>
            <a:endCxn id="70" idx="0"/>
          </p:cNvCxnSpPr>
          <p:nvPr/>
        </p:nvCxnSpPr>
        <p:spPr>
          <a:xfrm rot="-5400000" flipH="1">
            <a:off x="4584300" y="1996825"/>
            <a:ext cx="813600" cy="8382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5" name="Google Shape;75;p15"/>
          <p:cNvCxnSpPr>
            <a:stCxn id="67" idx="2"/>
            <a:endCxn id="71" idx="0"/>
          </p:cNvCxnSpPr>
          <p:nvPr/>
        </p:nvCxnSpPr>
        <p:spPr>
          <a:xfrm rot="-5400000" flipH="1">
            <a:off x="5422500" y="1158625"/>
            <a:ext cx="813600" cy="25146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</a:t>
            </a:r>
            <a:endParaRPr/>
          </a:p>
        </p:txBody>
      </p:sp>
      <p:sp>
        <p:nvSpPr>
          <p:cNvPr id="81" name="Google Shape;81;p16"/>
          <p:cNvSpPr/>
          <p:nvPr/>
        </p:nvSpPr>
        <p:spPr>
          <a:xfrm>
            <a:off x="2273650" y="1591250"/>
            <a:ext cx="1181400" cy="49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Shape</a:t>
            </a:r>
            <a:endParaRPr/>
          </a:p>
        </p:txBody>
      </p:sp>
      <p:sp>
        <p:nvSpPr>
          <p:cNvPr id="82" name="Google Shape;82;p16"/>
          <p:cNvSpPr/>
          <p:nvPr/>
        </p:nvSpPr>
        <p:spPr>
          <a:xfrm>
            <a:off x="1390500" y="2895000"/>
            <a:ext cx="1181400" cy="49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Circle</a:t>
            </a:r>
            <a:endParaRPr/>
          </a:p>
        </p:txBody>
      </p:sp>
      <p:sp>
        <p:nvSpPr>
          <p:cNvPr id="83" name="Google Shape;83;p16"/>
          <p:cNvSpPr/>
          <p:nvPr/>
        </p:nvSpPr>
        <p:spPr>
          <a:xfrm>
            <a:off x="3066900" y="2895000"/>
            <a:ext cx="1181400" cy="49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Square</a:t>
            </a:r>
            <a:endParaRPr/>
          </a:p>
        </p:txBody>
      </p:sp>
      <p:cxnSp>
        <p:nvCxnSpPr>
          <p:cNvPr id="84" name="Google Shape;84;p16"/>
          <p:cNvCxnSpPr>
            <a:stCxn id="81" idx="2"/>
            <a:endCxn id="82" idx="0"/>
          </p:cNvCxnSpPr>
          <p:nvPr/>
        </p:nvCxnSpPr>
        <p:spPr>
          <a:xfrm rot="5400000">
            <a:off x="2015950" y="2046650"/>
            <a:ext cx="813600" cy="8832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5" name="Google Shape;85;p16"/>
          <p:cNvCxnSpPr>
            <a:stCxn id="81" idx="2"/>
            <a:endCxn id="83" idx="0"/>
          </p:cNvCxnSpPr>
          <p:nvPr/>
        </p:nvCxnSpPr>
        <p:spPr>
          <a:xfrm rot="-5400000" flipH="1">
            <a:off x="2854150" y="2091650"/>
            <a:ext cx="813600" cy="7932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86" name="Google Shape;86;p16"/>
          <p:cNvSpPr/>
          <p:nvPr/>
        </p:nvSpPr>
        <p:spPr>
          <a:xfrm>
            <a:off x="5778850" y="1591250"/>
            <a:ext cx="1181400" cy="49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Color</a:t>
            </a:r>
            <a:endParaRPr/>
          </a:p>
        </p:txBody>
      </p:sp>
      <p:sp>
        <p:nvSpPr>
          <p:cNvPr id="87" name="Google Shape;87;p16"/>
          <p:cNvSpPr/>
          <p:nvPr/>
        </p:nvSpPr>
        <p:spPr>
          <a:xfrm>
            <a:off x="4895700" y="2895000"/>
            <a:ext cx="1181400" cy="49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</a:t>
            </a:r>
            <a:endParaRPr/>
          </a:p>
        </p:txBody>
      </p:sp>
      <p:sp>
        <p:nvSpPr>
          <p:cNvPr id="88" name="Google Shape;88;p16"/>
          <p:cNvSpPr/>
          <p:nvPr/>
        </p:nvSpPr>
        <p:spPr>
          <a:xfrm>
            <a:off x="6572100" y="2895000"/>
            <a:ext cx="1181400" cy="490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Blue</a:t>
            </a:r>
            <a:endParaRPr/>
          </a:p>
        </p:txBody>
      </p:sp>
      <p:cxnSp>
        <p:nvCxnSpPr>
          <p:cNvPr id="89" name="Google Shape;89;p16"/>
          <p:cNvCxnSpPr>
            <a:stCxn id="86" idx="2"/>
            <a:endCxn id="87" idx="0"/>
          </p:cNvCxnSpPr>
          <p:nvPr/>
        </p:nvCxnSpPr>
        <p:spPr>
          <a:xfrm rot="5400000">
            <a:off x="5521150" y="2046650"/>
            <a:ext cx="813600" cy="8832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90;p16"/>
          <p:cNvCxnSpPr>
            <a:stCxn id="86" idx="2"/>
            <a:endCxn id="88" idx="0"/>
          </p:cNvCxnSpPr>
          <p:nvPr/>
        </p:nvCxnSpPr>
        <p:spPr>
          <a:xfrm rot="-5400000" flipH="1">
            <a:off x="6359350" y="2091650"/>
            <a:ext cx="813600" cy="793200"/>
          </a:xfrm>
          <a:prstGeom prst="bentConnector3">
            <a:avLst>
              <a:gd name="adj1" fmla="val 4999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" name="Google Shape;91;p16"/>
          <p:cNvCxnSpPr>
            <a:stCxn id="81" idx="3"/>
            <a:endCxn id="86" idx="1"/>
          </p:cNvCxnSpPr>
          <p:nvPr/>
        </p:nvCxnSpPr>
        <p:spPr>
          <a:xfrm>
            <a:off x="3455050" y="1836350"/>
            <a:ext cx="23238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92" name="Google Shape;92;p16"/>
          <p:cNvSpPr txBox="1"/>
          <p:nvPr/>
        </p:nvSpPr>
        <p:spPr>
          <a:xfrm>
            <a:off x="3548650" y="1515075"/>
            <a:ext cx="1118400" cy="36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roxima Nova"/>
                <a:ea typeface="Proxima Nova"/>
                <a:cs typeface="Proxima Nova"/>
                <a:sym typeface="Proxima Nova"/>
              </a:rPr>
              <a:t>contains</a:t>
            </a: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Bridge</a:t>
            </a:r>
            <a:endParaRPr/>
          </a:p>
        </p:txBody>
      </p:sp>
      <p:sp>
        <p:nvSpPr>
          <p:cNvPr id="116" name="Google Shape;116;p20"/>
          <p:cNvSpPr txBox="1">
            <a:spLocks noGrp="1"/>
          </p:cNvSpPr>
          <p:nvPr>
            <p:ph type="body" idx="1"/>
          </p:nvPr>
        </p:nvSpPr>
        <p:spPr>
          <a:xfrm>
            <a:off x="908350" y="1152475"/>
            <a:ext cx="73173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Having classes with multiple orthogonal traits exponentially increases the size of the inheritance tree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Convert from inheritance to composition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"/>
              <a:t>Split into multiple interfaces / classes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en"/>
              <a:t>Associate them using a “bridge” reference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ndroid course theme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</Words>
  <Application>Microsoft Macintosh PowerPoint</Application>
  <PresentationFormat>On-screen Show (16:9)</PresentationFormat>
  <Paragraphs>20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Calibri</vt:lpstr>
      <vt:lpstr>Proxima Nova</vt:lpstr>
      <vt:lpstr>Alfa Slab One</vt:lpstr>
      <vt:lpstr>Arial</vt:lpstr>
      <vt:lpstr>Roboto Light</vt:lpstr>
      <vt:lpstr>Android course theme</vt:lpstr>
      <vt:lpstr>Bridge</vt:lpstr>
      <vt:lpstr>Bridge</vt:lpstr>
      <vt:lpstr>Bridge</vt:lpstr>
      <vt:lpstr>Bridge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Bridge</dc:title>
  <cp:lastModifiedBy>Amrit Bhuwania</cp:lastModifiedBy>
  <cp:revision>1</cp:revision>
  <dcterms:modified xsi:type="dcterms:W3CDTF">2023-06-06T17:54:39Z</dcterms:modified>
</cp:coreProperties>
</file>