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Montserrat Black"/>
      <p:regular r:id="rId15"/>
    </p:embeddedFont>
    <p:embeddedFont>
      <p:font typeface="Montserrat Black"/>
      <p:regular r:id="rId16"/>
    </p:embeddedFont>
    <p:embeddedFont>
      <p:font typeface="Inconsolata"/>
      <p:regular r:id="rId17"/>
    </p:embeddedFont>
    <p:embeddedFont>
      <p:font typeface="Inconsolata"/>
      <p:regular r:id="rId18"/>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000000"/>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00000">
              <a:alpha val="80000"/>
            </a:srgbClr>
          </a:solidFill>
          <a:ln/>
        </p:spPr>
      </p:sp>
      <p:sp>
        <p:nvSpPr>
          <p:cNvPr id="4" name="Text 1"/>
          <p:cNvSpPr/>
          <p:nvPr/>
        </p:nvSpPr>
        <p:spPr>
          <a:xfrm>
            <a:off x="864037" y="1972985"/>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FFFFFF"/>
                </a:solidFill>
                <a:latin typeface="Montserrat Black" pitchFamily="34" charset="0"/>
                <a:ea typeface="Montserrat Black" pitchFamily="34" charset="-122"/>
                <a:cs typeface="Montserrat Black" pitchFamily="34" charset="-120"/>
              </a:rPr>
              <a:t>Project Report: Fraudulent Transaction Detection</a:t>
            </a:r>
            <a:endParaRPr lang="en-US" sz="4850" dirty="0"/>
          </a:p>
        </p:txBody>
      </p:sp>
      <p:sp>
        <p:nvSpPr>
          <p:cNvPr id="5" name="Text 2"/>
          <p:cNvSpPr/>
          <p:nvPr/>
        </p:nvSpPr>
        <p:spPr>
          <a:xfrm>
            <a:off x="864037" y="3886319"/>
            <a:ext cx="12902327" cy="2370296"/>
          </a:xfrm>
          <a:prstGeom prst="rect">
            <a:avLst/>
          </a:prstGeom>
          <a:noFill/>
          <a:ln/>
        </p:spPr>
        <p:txBody>
          <a:bodyPr wrap="square" lIns="0" tIns="0" rIns="0" bIns="0" rtlCol="0" anchor="t"/>
          <a:lstStyle/>
          <a:p>
            <a:pPr algn="l" indent="0" marL="0">
              <a:lnSpc>
                <a:spcPts val="3100"/>
              </a:lnSpc>
              <a:buNone/>
            </a:pPr>
            <a:r>
              <a:rPr lang="en-US" sz="1900" dirty="0">
                <a:solidFill>
                  <a:srgbClr val="FFFFFF"/>
                </a:solidFill>
                <a:latin typeface="Inconsolata" pitchFamily="34" charset="0"/>
                <a:ea typeface="Inconsolata" pitchFamily="34" charset="-122"/>
                <a:cs typeface="Inconsolata" pitchFamily="34" charset="-120"/>
              </a:rPr>
              <a:t>This comprehensive project report presents the development of a model aimed at detecting fraudulent credit card transactions. The detection of fraud in financial transactions is paramount for protecting consumers and financial institutions. Using a highly imbalanced dataset with a very low proportion of fraud cases, this work endeavors to build an effective predictive system leveraging advanced machine learning techniques. The report covers data collection, cleaning, exploratory data analysis, model building, and detailed evaluation metrics with a special emphasis on handling class imbalance.</a:t>
            </a:r>
            <a:endParaRPr lang="en-US" sz="1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7" y="2692003"/>
            <a:ext cx="6172200" cy="771525"/>
          </a:xfrm>
          <a:prstGeom prst="rect">
            <a:avLst/>
          </a:prstGeom>
          <a:noFill/>
          <a:ln/>
        </p:spPr>
        <p:txBody>
          <a:bodyPr wrap="none" lIns="0" tIns="0" rIns="0" bIns="0" rtlCol="0" anchor="t"/>
          <a:lstStyle/>
          <a:p>
            <a:pPr algn="l" indent="0" marL="0">
              <a:lnSpc>
                <a:spcPts val="6050"/>
              </a:lnSpc>
              <a:buNone/>
            </a:pPr>
            <a:r>
              <a:rPr lang="en-US" sz="4850" b="1" dirty="0">
                <a:solidFill>
                  <a:srgbClr val="151617"/>
                </a:solidFill>
                <a:latin typeface="Montserrat Black" pitchFamily="34" charset="0"/>
                <a:ea typeface="Montserrat Black" pitchFamily="34" charset="-122"/>
                <a:cs typeface="Montserrat Black" pitchFamily="34" charset="-120"/>
              </a:rPr>
              <a:t>Abstract</a:t>
            </a:r>
            <a:endParaRPr lang="en-US" sz="4850" dirty="0"/>
          </a:p>
        </p:txBody>
      </p:sp>
      <p:sp>
        <p:nvSpPr>
          <p:cNvPr id="3" name="Text 1"/>
          <p:cNvSpPr/>
          <p:nvPr/>
        </p:nvSpPr>
        <p:spPr>
          <a:xfrm>
            <a:off x="864037" y="3957280"/>
            <a:ext cx="12902327" cy="1580198"/>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This project develops a reliable model to detect fraudulent credit card transactions within a highly imbalanced dataset. The goal is to accurately identify fraud while reducing false positives. Using data cleaning, exploratory analysis, and a Random Forest Classifier, the approach effectively handles imbalanced data for robust fraud detection.</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2889528"/>
            <a:ext cx="6539508" cy="771525"/>
          </a:xfrm>
          <a:prstGeom prst="rect">
            <a:avLst/>
          </a:prstGeom>
          <a:noFill/>
          <a:ln/>
        </p:spPr>
        <p:txBody>
          <a:bodyPr wrap="none" lIns="0" tIns="0" rIns="0" bIns="0" rtlCol="0" anchor="t"/>
          <a:lstStyle/>
          <a:p>
            <a:pPr algn="l" indent="0" marL="0">
              <a:lnSpc>
                <a:spcPts val="6050"/>
              </a:lnSpc>
              <a:buNone/>
            </a:pPr>
            <a:r>
              <a:rPr lang="en-US" sz="4850" b="1" dirty="0">
                <a:solidFill>
                  <a:srgbClr val="151617"/>
                </a:solidFill>
                <a:latin typeface="Montserrat Black" pitchFamily="34" charset="0"/>
                <a:ea typeface="Montserrat Black" pitchFamily="34" charset="-122"/>
                <a:cs typeface="Montserrat Black" pitchFamily="34" charset="-120"/>
              </a:rPr>
              <a:t>Problem Statement</a:t>
            </a:r>
            <a:endParaRPr lang="en-US" sz="4850" dirty="0"/>
          </a:p>
        </p:txBody>
      </p:sp>
      <p:sp>
        <p:nvSpPr>
          <p:cNvPr id="3" name="Text 1"/>
          <p:cNvSpPr/>
          <p:nvPr/>
        </p:nvSpPr>
        <p:spPr>
          <a:xfrm>
            <a:off x="864037" y="4154805"/>
            <a:ext cx="12902327" cy="1185148"/>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Detecting fraudulent transactions is a critical challenge for financial institutions, complicated by an extremely imbalanced dataset with less than 0.2% fraud cases. The goal is to build a predictive model that accurately identifies fraud while minimizing errors, ensuring both security and efficiency.</a:t>
            </a:r>
            <a:endParaRPr lang="en-US"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4037" y="1340406"/>
            <a:ext cx="6687026" cy="771525"/>
          </a:xfrm>
          <a:prstGeom prst="rect">
            <a:avLst/>
          </a:prstGeom>
          <a:noFill/>
          <a:ln/>
        </p:spPr>
        <p:txBody>
          <a:bodyPr wrap="none" lIns="0" tIns="0" rIns="0" bIns="0" rtlCol="0" anchor="t"/>
          <a:lstStyle/>
          <a:p>
            <a:pPr algn="l" indent="0" marL="0">
              <a:lnSpc>
                <a:spcPts val="6050"/>
              </a:lnSpc>
              <a:buNone/>
            </a:pPr>
            <a:r>
              <a:rPr lang="en-US" sz="4850" b="1" dirty="0">
                <a:solidFill>
                  <a:srgbClr val="151617"/>
                </a:solidFill>
                <a:latin typeface="Montserrat Black" pitchFamily="34" charset="0"/>
                <a:ea typeface="Montserrat Black" pitchFamily="34" charset="-122"/>
                <a:cs typeface="Montserrat Black" pitchFamily="34" charset="-120"/>
              </a:rPr>
              <a:t>Dataset Description</a:t>
            </a:r>
            <a:endParaRPr lang="en-US" sz="4850" dirty="0"/>
          </a:p>
        </p:txBody>
      </p:sp>
      <p:sp>
        <p:nvSpPr>
          <p:cNvPr id="3" name="Text 1"/>
          <p:cNvSpPr/>
          <p:nvPr/>
        </p:nvSpPr>
        <p:spPr>
          <a:xfrm>
            <a:off x="864037" y="2605683"/>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The dataset utilized is named creditcard.csv and contains 284,807 transaction records. It includes 30 features:</a:t>
            </a:r>
            <a:endParaRPr lang="en-US" sz="1900" dirty="0"/>
          </a:p>
        </p:txBody>
      </p:sp>
      <p:sp>
        <p:nvSpPr>
          <p:cNvPr id="4" name="Text 2"/>
          <p:cNvSpPr/>
          <p:nvPr/>
        </p:nvSpPr>
        <p:spPr>
          <a:xfrm>
            <a:off x="864037" y="3673435"/>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dirty="0">
                <a:solidFill>
                  <a:srgbClr val="151617"/>
                </a:solidFill>
                <a:latin typeface="Inconsolata" pitchFamily="34" charset="0"/>
                <a:ea typeface="Inconsolata" pitchFamily="34" charset="-122"/>
                <a:cs typeface="Inconsolata" pitchFamily="34" charset="-120"/>
              </a:rPr>
              <a:t>The 'Time' and 'Amount' features provide contextual information about each transaction.</a:t>
            </a:r>
            <a:endParaRPr lang="en-US" sz="1900" dirty="0"/>
          </a:p>
        </p:txBody>
      </p:sp>
      <p:sp>
        <p:nvSpPr>
          <p:cNvPr id="5" name="Text 3"/>
          <p:cNvSpPr/>
          <p:nvPr/>
        </p:nvSpPr>
        <p:spPr>
          <a:xfrm>
            <a:off x="864037" y="4154805"/>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151617"/>
                </a:solidFill>
                <a:latin typeface="Inconsolata" pitchFamily="34" charset="0"/>
                <a:ea typeface="Inconsolata" pitchFamily="34" charset="-122"/>
                <a:cs typeface="Inconsolata" pitchFamily="34" charset="-120"/>
              </a:rPr>
              <a:t>Features V1 through V28 represent anonymized principal components derived from the original data to protect privacy.</a:t>
            </a:r>
            <a:endParaRPr lang="en-US" sz="1900" dirty="0"/>
          </a:p>
        </p:txBody>
      </p:sp>
      <p:sp>
        <p:nvSpPr>
          <p:cNvPr id="6" name="Text 4"/>
          <p:cNvSpPr/>
          <p:nvPr/>
        </p:nvSpPr>
        <p:spPr>
          <a:xfrm>
            <a:off x="864037" y="5031224"/>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dirty="0">
                <a:solidFill>
                  <a:srgbClr val="151617"/>
                </a:solidFill>
                <a:latin typeface="Inconsolata" pitchFamily="34" charset="0"/>
                <a:ea typeface="Inconsolata" pitchFamily="34" charset="-122"/>
                <a:cs typeface="Inconsolata" pitchFamily="34" charset="-120"/>
              </a:rPr>
              <a:t>The target variable 'Class' is binary: 0 indicates non-fraudulent transactions, and 1 denotes fraudulent ones.</a:t>
            </a:r>
            <a:endParaRPr lang="en-US" sz="1900" dirty="0"/>
          </a:p>
        </p:txBody>
      </p:sp>
      <p:sp>
        <p:nvSpPr>
          <p:cNvPr id="7" name="Text 5"/>
          <p:cNvSpPr/>
          <p:nvPr/>
        </p:nvSpPr>
        <p:spPr>
          <a:xfrm>
            <a:off x="864037" y="6098977"/>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The dataset is highly imbalanced, with a minuscule proportion of fraudulent transactions, making it essential to apply appropriate analytical and modeling techniques tailored to skewed data distributions.</a:t>
            </a:r>
            <a:endParaRPr lang="en-US"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64037" y="954643"/>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151617"/>
                </a:solidFill>
                <a:latin typeface="Montserrat Black" pitchFamily="34" charset="0"/>
                <a:ea typeface="Montserrat Black" pitchFamily="34" charset="-122"/>
                <a:cs typeface="Montserrat Black" pitchFamily="34" charset="-120"/>
              </a:rPr>
              <a:t>Technologies Used and Data Collection</a:t>
            </a:r>
            <a:endParaRPr lang="en-US" sz="4850" dirty="0"/>
          </a:p>
        </p:txBody>
      </p:sp>
      <p:sp>
        <p:nvSpPr>
          <p:cNvPr id="3" name="Text 1"/>
          <p:cNvSpPr/>
          <p:nvPr/>
        </p:nvSpPr>
        <p:spPr>
          <a:xfrm>
            <a:off x="864037" y="2991445"/>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The project leverages the Python programming language, renowned for its versatility in data analysis and machine learning tasks. Key libraries employed include:</a:t>
            </a:r>
            <a:endParaRPr lang="en-US" sz="1900" dirty="0"/>
          </a:p>
        </p:txBody>
      </p:sp>
      <p:sp>
        <p:nvSpPr>
          <p:cNvPr id="4" name="Text 2"/>
          <p:cNvSpPr/>
          <p:nvPr/>
        </p:nvSpPr>
        <p:spPr>
          <a:xfrm>
            <a:off x="864037" y="4059198"/>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b="1" dirty="0">
                <a:solidFill>
                  <a:srgbClr val="151617"/>
                </a:solidFill>
                <a:latin typeface="Inconsolata" pitchFamily="34" charset="0"/>
                <a:ea typeface="Inconsolata" pitchFamily="34" charset="-122"/>
                <a:cs typeface="Inconsolata" pitchFamily="34" charset="-120"/>
              </a:rPr>
              <a:t>numpy</a:t>
            </a:r>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 and </a:t>
            </a:r>
            <a:pPr algn="l" indent="0" marL="0">
              <a:lnSpc>
                <a:spcPts val="3100"/>
              </a:lnSpc>
              <a:buNone/>
            </a:pPr>
            <a:r>
              <a:rPr lang="en-US" sz="1900" b="1" dirty="0">
                <a:solidFill>
                  <a:srgbClr val="151617"/>
                </a:solidFill>
                <a:latin typeface="Inconsolata" pitchFamily="34" charset="0"/>
                <a:ea typeface="Inconsolata" pitchFamily="34" charset="-122"/>
                <a:cs typeface="Inconsolata" pitchFamily="34" charset="-120"/>
              </a:rPr>
              <a:t>pandas</a:t>
            </a:r>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 for numerical computations and data manipulation.</a:t>
            </a:r>
            <a:endParaRPr lang="en-US" sz="1900" dirty="0"/>
          </a:p>
        </p:txBody>
      </p:sp>
      <p:sp>
        <p:nvSpPr>
          <p:cNvPr id="5" name="Text 3"/>
          <p:cNvSpPr/>
          <p:nvPr/>
        </p:nvSpPr>
        <p:spPr>
          <a:xfrm>
            <a:off x="864037" y="4540568"/>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b="1" dirty="0">
                <a:solidFill>
                  <a:srgbClr val="151617"/>
                </a:solidFill>
                <a:latin typeface="Inconsolata" pitchFamily="34" charset="0"/>
                <a:ea typeface="Inconsolata" pitchFamily="34" charset="-122"/>
                <a:cs typeface="Inconsolata" pitchFamily="34" charset="-120"/>
              </a:rPr>
              <a:t>matplotlib</a:t>
            </a:r>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 and </a:t>
            </a:r>
            <a:pPr algn="l" indent="0" marL="0">
              <a:lnSpc>
                <a:spcPts val="3100"/>
              </a:lnSpc>
              <a:buNone/>
            </a:pPr>
            <a:r>
              <a:rPr lang="en-US" sz="1900" b="1" dirty="0">
                <a:solidFill>
                  <a:srgbClr val="151617"/>
                </a:solidFill>
                <a:latin typeface="Inconsolata" pitchFamily="34" charset="0"/>
                <a:ea typeface="Inconsolata" pitchFamily="34" charset="-122"/>
                <a:cs typeface="Inconsolata" pitchFamily="34" charset="-120"/>
              </a:rPr>
              <a:t>seaborn</a:t>
            </a:r>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 for data visualization, facilitating exploratory data analysis.</a:t>
            </a:r>
            <a:endParaRPr lang="en-US" sz="1900" dirty="0"/>
          </a:p>
        </p:txBody>
      </p:sp>
      <p:sp>
        <p:nvSpPr>
          <p:cNvPr id="6" name="Text 4"/>
          <p:cNvSpPr/>
          <p:nvPr/>
        </p:nvSpPr>
        <p:spPr>
          <a:xfrm>
            <a:off x="864037" y="5021937"/>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b="1" dirty="0">
                <a:solidFill>
                  <a:srgbClr val="151617"/>
                </a:solidFill>
                <a:latin typeface="Inconsolata" pitchFamily="34" charset="0"/>
                <a:ea typeface="Inconsolata" pitchFamily="34" charset="-122"/>
                <a:cs typeface="Inconsolata" pitchFamily="34" charset="-120"/>
              </a:rPr>
              <a:t>scikit-learn</a:t>
            </a:r>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 a robust machine learning library, for model development and evaluation.</a:t>
            </a:r>
            <a:endParaRPr lang="en-US" sz="1900" dirty="0"/>
          </a:p>
        </p:txBody>
      </p:sp>
      <p:sp>
        <p:nvSpPr>
          <p:cNvPr id="7" name="Text 5"/>
          <p:cNvSpPr/>
          <p:nvPr/>
        </p:nvSpPr>
        <p:spPr>
          <a:xfrm>
            <a:off x="864037" y="5694640"/>
            <a:ext cx="12902327" cy="1580198"/>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Data collection involved importing the credit card transaction dataset into the Python environment using pandas. Initial data inspection utilized functions such as head() to view sample records, info() to assess data types and completeness, and describe() to obtain statistical summaries, providing foundational insights into the dataset's structure and contents.</a:t>
            </a:r>
            <a:endParaRPr lang="en-US"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64037" y="1377315"/>
            <a:ext cx="12902327" cy="1543050"/>
          </a:xfrm>
          <a:prstGeom prst="rect">
            <a:avLst/>
          </a:prstGeom>
          <a:noFill/>
          <a:ln/>
        </p:spPr>
        <p:txBody>
          <a:bodyPr wrap="square" lIns="0" tIns="0" rIns="0" bIns="0" rtlCol="0" anchor="t"/>
          <a:lstStyle/>
          <a:p>
            <a:pPr algn="l" indent="0" marL="0">
              <a:lnSpc>
                <a:spcPts val="6050"/>
              </a:lnSpc>
              <a:buNone/>
            </a:pPr>
            <a:r>
              <a:rPr lang="en-US" sz="4850" b="1" dirty="0">
                <a:solidFill>
                  <a:srgbClr val="151617"/>
                </a:solidFill>
                <a:latin typeface="Montserrat Black" pitchFamily="34" charset="0"/>
                <a:ea typeface="Montserrat Black" pitchFamily="34" charset="-122"/>
                <a:cs typeface="Montserrat Black" pitchFamily="34" charset="-120"/>
              </a:rPr>
              <a:t>Data Cleaning and Exploratory Data Analysis (EDA)</a:t>
            </a:r>
            <a:endParaRPr lang="en-US" sz="4850" dirty="0"/>
          </a:p>
        </p:txBody>
      </p:sp>
      <p:sp>
        <p:nvSpPr>
          <p:cNvPr id="3" name="Text 1"/>
          <p:cNvSpPr/>
          <p:nvPr/>
        </p:nvSpPr>
        <p:spPr>
          <a:xfrm>
            <a:off x="864037" y="3414117"/>
            <a:ext cx="12902327" cy="1185148"/>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Data quality assessment was performed by checking for missing values using isnull().sum(), confirming the dataset's integrity with no missing entries. This facilitated immediate progression to exploratory data analysis without imputation concerns.</a:t>
            </a:r>
            <a:endParaRPr lang="en-US" sz="1900" dirty="0"/>
          </a:p>
        </p:txBody>
      </p:sp>
      <p:sp>
        <p:nvSpPr>
          <p:cNvPr id="4" name="Text 2"/>
          <p:cNvSpPr/>
          <p:nvPr/>
        </p:nvSpPr>
        <p:spPr>
          <a:xfrm>
            <a:off x="864037" y="4876919"/>
            <a:ext cx="12902327" cy="1975247"/>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EDA investigated the distribution and characteristics of key features such as 'Amount' and 'Time,' comparing fraudulent and legitimate transactions. Scatter plots and other visualizations were created to identify behavioral patterns and discrepancies. The analysis revealed that fraudulent transactions displayed distinct temporal and monetary behavior compared to non-fraudulent ones, with the transaction amount distribution being heavily skewed, indicating that most frauds tended to involve smaller sums.</a:t>
            </a: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12840" y="639961"/>
            <a:ext cx="13004721" cy="1451610"/>
          </a:xfrm>
          <a:prstGeom prst="rect">
            <a:avLst/>
          </a:prstGeom>
          <a:noFill/>
          <a:ln/>
        </p:spPr>
        <p:txBody>
          <a:bodyPr wrap="square" lIns="0" tIns="0" rIns="0" bIns="0" rtlCol="0" anchor="t"/>
          <a:lstStyle/>
          <a:p>
            <a:pPr algn="l" indent="0" marL="0">
              <a:lnSpc>
                <a:spcPts val="5700"/>
              </a:lnSpc>
              <a:buNone/>
            </a:pPr>
            <a:r>
              <a:rPr lang="en-US" sz="4550" b="1" dirty="0">
                <a:solidFill>
                  <a:srgbClr val="151617"/>
                </a:solidFill>
                <a:latin typeface="Montserrat Black" pitchFamily="34" charset="0"/>
                <a:ea typeface="Montserrat Black" pitchFamily="34" charset="-122"/>
                <a:cs typeface="Montserrat Black" pitchFamily="34" charset="-120"/>
              </a:rPr>
              <a:t>Fraud vs Non-Fraud Analysis and Model Building</a:t>
            </a:r>
            <a:endParaRPr lang="en-US" sz="4550" dirty="0"/>
          </a:p>
        </p:txBody>
      </p:sp>
      <p:sp>
        <p:nvSpPr>
          <p:cNvPr id="3" name="Text 1"/>
          <p:cNvSpPr/>
          <p:nvPr/>
        </p:nvSpPr>
        <p:spPr>
          <a:xfrm>
            <a:off x="812840" y="2556034"/>
            <a:ext cx="13004721" cy="1114782"/>
          </a:xfrm>
          <a:prstGeom prst="rect">
            <a:avLst/>
          </a:prstGeom>
          <a:noFill/>
          <a:ln/>
        </p:spPr>
        <p:txBody>
          <a:bodyPr wrap="square" lIns="0" tIns="0" rIns="0" bIns="0" rtlCol="0" anchor="t"/>
          <a:lstStyle/>
          <a:p>
            <a:pPr algn="l" indent="0" marL="0">
              <a:lnSpc>
                <a:spcPts val="2900"/>
              </a:lnSpc>
              <a:buNone/>
            </a:pPr>
            <a:r>
              <a:rPr lang="en-US" sz="1800" dirty="0">
                <a:solidFill>
                  <a:srgbClr val="151617"/>
                </a:solidFill>
                <a:latin typeface="Inconsolata" pitchFamily="34" charset="0"/>
                <a:ea typeface="Inconsolata" pitchFamily="34" charset="-122"/>
                <a:cs typeface="Inconsolata" pitchFamily="34" charset="-120"/>
              </a:rPr>
              <a:t>The comparative analysis underscored the rarity of fraudulent transactions and highlighted their unique characteristics, such as smaller transaction amounts and distinctive temporal patterns. Identifying these subtle differences informs the modeling strategy and feature importance.</a:t>
            </a:r>
            <a:endParaRPr lang="en-US" sz="1800" dirty="0"/>
          </a:p>
        </p:txBody>
      </p:sp>
      <p:sp>
        <p:nvSpPr>
          <p:cNvPr id="4" name="Text 2"/>
          <p:cNvSpPr/>
          <p:nvPr/>
        </p:nvSpPr>
        <p:spPr>
          <a:xfrm>
            <a:off x="812840" y="3932039"/>
            <a:ext cx="13004721" cy="1114782"/>
          </a:xfrm>
          <a:prstGeom prst="rect">
            <a:avLst/>
          </a:prstGeom>
          <a:noFill/>
          <a:ln/>
        </p:spPr>
        <p:txBody>
          <a:bodyPr wrap="square" lIns="0" tIns="0" rIns="0" bIns="0" rtlCol="0" anchor="t"/>
          <a:lstStyle/>
          <a:p>
            <a:pPr algn="l" indent="0" marL="0">
              <a:lnSpc>
                <a:spcPts val="2900"/>
              </a:lnSpc>
              <a:buNone/>
            </a:pPr>
            <a:r>
              <a:rPr lang="en-US" sz="1800" dirty="0">
                <a:solidFill>
                  <a:srgbClr val="151617"/>
                </a:solidFill>
                <a:latin typeface="Inconsolata" pitchFamily="34" charset="0"/>
                <a:ea typeface="Inconsolata" pitchFamily="34" charset="-122"/>
                <a:cs typeface="Inconsolata" pitchFamily="34" charset="-120"/>
              </a:rPr>
              <a:t>A Random Forest Classifier was selected for model building due to its advantages in handling imbalanced datasets, ensemble learning that reduces overfitting, and inherent feature importance estimation. The modeling workflow included:</a:t>
            </a:r>
            <a:endParaRPr lang="en-US" sz="1800" dirty="0"/>
          </a:p>
        </p:txBody>
      </p:sp>
      <p:sp>
        <p:nvSpPr>
          <p:cNvPr id="5" name="Text 3"/>
          <p:cNvSpPr/>
          <p:nvPr/>
        </p:nvSpPr>
        <p:spPr>
          <a:xfrm>
            <a:off x="812840" y="5308044"/>
            <a:ext cx="13004721" cy="371594"/>
          </a:xfrm>
          <a:prstGeom prst="rect">
            <a:avLst/>
          </a:prstGeom>
          <a:noFill/>
          <a:ln/>
        </p:spPr>
        <p:txBody>
          <a:bodyPr wrap="none" lIns="0" tIns="0" rIns="0" bIns="0" rtlCol="0" anchor="t"/>
          <a:lstStyle/>
          <a:p>
            <a:pPr algn="l" marL="342900" indent="-342900">
              <a:lnSpc>
                <a:spcPts val="2900"/>
              </a:lnSpc>
              <a:buSzPct val="100000"/>
              <a:buFont typeface="+mj-lt"/>
              <a:buAutoNum type="arabicPeriod" startAt="1"/>
            </a:pPr>
            <a:r>
              <a:rPr lang="en-US" sz="1800" dirty="0">
                <a:solidFill>
                  <a:srgbClr val="151617"/>
                </a:solidFill>
                <a:latin typeface="Inconsolata" pitchFamily="34" charset="0"/>
                <a:ea typeface="Inconsolata" pitchFamily="34" charset="-122"/>
                <a:cs typeface="Inconsolata" pitchFamily="34" charset="-120"/>
              </a:rPr>
              <a:t>Splitting the dataset into training and testing sets to ensure unbiased evaluation.</a:t>
            </a:r>
            <a:endParaRPr lang="en-US" sz="1800" dirty="0"/>
          </a:p>
        </p:txBody>
      </p:sp>
      <p:sp>
        <p:nvSpPr>
          <p:cNvPr id="6" name="Text 4"/>
          <p:cNvSpPr/>
          <p:nvPr/>
        </p:nvSpPr>
        <p:spPr>
          <a:xfrm>
            <a:off x="812840" y="5760839"/>
            <a:ext cx="13004721" cy="371594"/>
          </a:xfrm>
          <a:prstGeom prst="rect">
            <a:avLst/>
          </a:prstGeom>
          <a:noFill/>
          <a:ln/>
        </p:spPr>
        <p:txBody>
          <a:bodyPr wrap="none" lIns="0" tIns="0" rIns="0" bIns="0" rtlCol="0" anchor="t"/>
          <a:lstStyle/>
          <a:p>
            <a:pPr algn="l" marL="342900" indent="-342900">
              <a:lnSpc>
                <a:spcPts val="2900"/>
              </a:lnSpc>
              <a:buSzPct val="100000"/>
              <a:buFont typeface="+mj-lt"/>
              <a:buAutoNum type="arabicPeriod" startAt="2"/>
            </a:pPr>
            <a:r>
              <a:rPr lang="en-US" sz="1800" dirty="0">
                <a:solidFill>
                  <a:srgbClr val="151617"/>
                </a:solidFill>
                <a:latin typeface="Inconsolata" pitchFamily="34" charset="0"/>
                <a:ea typeface="Inconsolata" pitchFamily="34" charset="-122"/>
                <a:cs typeface="Inconsolata" pitchFamily="34" charset="-120"/>
              </a:rPr>
              <a:t>Training the Random Forest model on the training subset.</a:t>
            </a:r>
            <a:endParaRPr lang="en-US" sz="1800" dirty="0"/>
          </a:p>
        </p:txBody>
      </p:sp>
      <p:sp>
        <p:nvSpPr>
          <p:cNvPr id="7" name="Text 5"/>
          <p:cNvSpPr/>
          <p:nvPr/>
        </p:nvSpPr>
        <p:spPr>
          <a:xfrm>
            <a:off x="812840" y="6213634"/>
            <a:ext cx="13004721" cy="371594"/>
          </a:xfrm>
          <a:prstGeom prst="rect">
            <a:avLst/>
          </a:prstGeom>
          <a:noFill/>
          <a:ln/>
        </p:spPr>
        <p:txBody>
          <a:bodyPr wrap="none" lIns="0" tIns="0" rIns="0" bIns="0" rtlCol="0" anchor="t"/>
          <a:lstStyle/>
          <a:p>
            <a:pPr algn="l" marL="342900" indent="-342900">
              <a:lnSpc>
                <a:spcPts val="2900"/>
              </a:lnSpc>
              <a:buSzPct val="100000"/>
              <a:buFont typeface="+mj-lt"/>
              <a:buAutoNum type="arabicPeriod" startAt="3"/>
            </a:pPr>
            <a:r>
              <a:rPr lang="en-US" sz="1800" dirty="0">
                <a:solidFill>
                  <a:srgbClr val="151617"/>
                </a:solidFill>
                <a:latin typeface="Inconsolata" pitchFamily="34" charset="0"/>
                <a:ea typeface="Inconsolata" pitchFamily="34" charset="-122"/>
                <a:cs typeface="Inconsolata" pitchFamily="34" charset="-120"/>
              </a:rPr>
              <a:t>Generating predictions on the reserved testing data to assess performance.</a:t>
            </a:r>
            <a:endParaRPr lang="en-US" sz="1800" dirty="0"/>
          </a:p>
        </p:txBody>
      </p:sp>
      <p:sp>
        <p:nvSpPr>
          <p:cNvPr id="8" name="Text 6"/>
          <p:cNvSpPr/>
          <p:nvPr/>
        </p:nvSpPr>
        <p:spPr>
          <a:xfrm>
            <a:off x="812840" y="6846451"/>
            <a:ext cx="13004721" cy="743188"/>
          </a:xfrm>
          <a:prstGeom prst="rect">
            <a:avLst/>
          </a:prstGeom>
          <a:noFill/>
          <a:ln/>
        </p:spPr>
        <p:txBody>
          <a:bodyPr wrap="square" lIns="0" tIns="0" rIns="0" bIns="0" rtlCol="0" anchor="t"/>
          <a:lstStyle/>
          <a:p>
            <a:pPr algn="l" indent="0" marL="0">
              <a:lnSpc>
                <a:spcPts val="2900"/>
              </a:lnSpc>
              <a:buNone/>
            </a:pPr>
            <a:r>
              <a:rPr lang="en-US" sz="1800" dirty="0">
                <a:solidFill>
                  <a:srgbClr val="151617"/>
                </a:solidFill>
                <a:latin typeface="Inconsolata" pitchFamily="34" charset="0"/>
                <a:ea typeface="Inconsolata" pitchFamily="34" charset="-122"/>
                <a:cs typeface="Inconsolata" pitchFamily="34" charset="-120"/>
              </a:rPr>
              <a:t>The choice of Random Forest aligns with best practices for fraud detection where model robustness and interpretability are essential.</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64037" y="902256"/>
            <a:ext cx="6172200" cy="771525"/>
          </a:xfrm>
          <a:prstGeom prst="rect">
            <a:avLst/>
          </a:prstGeom>
          <a:noFill/>
          <a:ln/>
        </p:spPr>
        <p:txBody>
          <a:bodyPr wrap="none" lIns="0" tIns="0" rIns="0" bIns="0" rtlCol="0" anchor="t"/>
          <a:lstStyle/>
          <a:p>
            <a:pPr algn="l" indent="0" marL="0">
              <a:lnSpc>
                <a:spcPts val="6050"/>
              </a:lnSpc>
              <a:buNone/>
            </a:pPr>
            <a:r>
              <a:rPr lang="en-US" sz="4850" b="1" dirty="0">
                <a:solidFill>
                  <a:srgbClr val="151617"/>
                </a:solidFill>
                <a:latin typeface="Montserrat Black" pitchFamily="34" charset="0"/>
                <a:ea typeface="Montserrat Black" pitchFamily="34" charset="-122"/>
                <a:cs typeface="Montserrat Black" pitchFamily="34" charset="-120"/>
              </a:rPr>
              <a:t>Model Evaluation</a:t>
            </a:r>
            <a:endParaRPr lang="en-US" sz="4850" dirty="0"/>
          </a:p>
        </p:txBody>
      </p:sp>
      <p:sp>
        <p:nvSpPr>
          <p:cNvPr id="3" name="Text 1"/>
          <p:cNvSpPr/>
          <p:nvPr/>
        </p:nvSpPr>
        <p:spPr>
          <a:xfrm>
            <a:off x="864037" y="2167533"/>
            <a:ext cx="12902327" cy="790099"/>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Model performance was measured using a variety of metrics to capture different aspects of classification effectiveness:</a:t>
            </a:r>
            <a:endParaRPr lang="en-US" sz="1900" dirty="0"/>
          </a:p>
        </p:txBody>
      </p:sp>
      <p:sp>
        <p:nvSpPr>
          <p:cNvPr id="4" name="Text 2"/>
          <p:cNvSpPr/>
          <p:nvPr/>
        </p:nvSpPr>
        <p:spPr>
          <a:xfrm>
            <a:off x="864037" y="3235285"/>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b="1" dirty="0">
                <a:solidFill>
                  <a:srgbClr val="151617"/>
                </a:solidFill>
                <a:latin typeface="Inconsolata" pitchFamily="34" charset="0"/>
                <a:ea typeface="Inconsolata" pitchFamily="34" charset="-122"/>
                <a:cs typeface="Inconsolata" pitchFamily="34" charset="-120"/>
              </a:rPr>
              <a:t>Accuracy:</a:t>
            </a:r>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 The overall proportion of correct classifications.</a:t>
            </a:r>
            <a:endParaRPr lang="en-US" sz="1900" dirty="0"/>
          </a:p>
        </p:txBody>
      </p:sp>
      <p:sp>
        <p:nvSpPr>
          <p:cNvPr id="5" name="Text 3"/>
          <p:cNvSpPr/>
          <p:nvPr/>
        </p:nvSpPr>
        <p:spPr>
          <a:xfrm>
            <a:off x="864037" y="3716655"/>
            <a:ext cx="12902327" cy="790099"/>
          </a:xfrm>
          <a:prstGeom prst="rect">
            <a:avLst/>
          </a:prstGeom>
          <a:noFill/>
          <a:ln/>
        </p:spPr>
        <p:txBody>
          <a:bodyPr wrap="square" lIns="0" tIns="0" rIns="0" bIns="0" rtlCol="0" anchor="t"/>
          <a:lstStyle/>
          <a:p>
            <a:pPr algn="l" marL="342900" indent="-342900">
              <a:lnSpc>
                <a:spcPts val="3100"/>
              </a:lnSpc>
              <a:buSzPct val="100000"/>
              <a:buChar char="•"/>
            </a:pPr>
            <a:r>
              <a:rPr lang="en-US" sz="1900" b="1" dirty="0">
                <a:solidFill>
                  <a:srgbClr val="151617"/>
                </a:solidFill>
                <a:latin typeface="Inconsolata" pitchFamily="34" charset="0"/>
                <a:ea typeface="Inconsolata" pitchFamily="34" charset="-122"/>
                <a:cs typeface="Inconsolata" pitchFamily="34" charset="-120"/>
              </a:rPr>
              <a:t>Precision:</a:t>
            </a:r>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 The ratio of correctly identified frauds among all transactions predicted as fraudulent, reflecting false alarm minimization.</a:t>
            </a:r>
            <a:endParaRPr lang="en-US" sz="1900" dirty="0"/>
          </a:p>
        </p:txBody>
      </p:sp>
      <p:sp>
        <p:nvSpPr>
          <p:cNvPr id="6" name="Text 4"/>
          <p:cNvSpPr/>
          <p:nvPr/>
        </p:nvSpPr>
        <p:spPr>
          <a:xfrm>
            <a:off x="864037" y="4593074"/>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b="1" dirty="0">
                <a:solidFill>
                  <a:srgbClr val="151617"/>
                </a:solidFill>
                <a:latin typeface="Inconsolata" pitchFamily="34" charset="0"/>
                <a:ea typeface="Inconsolata" pitchFamily="34" charset="-122"/>
                <a:cs typeface="Inconsolata" pitchFamily="34" charset="-120"/>
              </a:rPr>
              <a:t>Recall:</a:t>
            </a:r>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 The ability of the model to detect actual frauds, critical to minimizing missed fraud cases.</a:t>
            </a:r>
            <a:endParaRPr lang="en-US" sz="1900" dirty="0"/>
          </a:p>
        </p:txBody>
      </p:sp>
      <p:sp>
        <p:nvSpPr>
          <p:cNvPr id="7" name="Text 5"/>
          <p:cNvSpPr/>
          <p:nvPr/>
        </p:nvSpPr>
        <p:spPr>
          <a:xfrm>
            <a:off x="864037" y="5074444"/>
            <a:ext cx="12902327" cy="395049"/>
          </a:xfrm>
          <a:prstGeom prst="rect">
            <a:avLst/>
          </a:prstGeom>
          <a:noFill/>
          <a:ln/>
        </p:spPr>
        <p:txBody>
          <a:bodyPr wrap="none" lIns="0" tIns="0" rIns="0" bIns="0" rtlCol="0" anchor="t"/>
          <a:lstStyle/>
          <a:p>
            <a:pPr algn="l" marL="342900" indent="-342900">
              <a:lnSpc>
                <a:spcPts val="3100"/>
              </a:lnSpc>
              <a:buSzPct val="100000"/>
              <a:buChar char="•"/>
            </a:pPr>
            <a:r>
              <a:rPr lang="en-US" sz="1900" b="1" dirty="0">
                <a:solidFill>
                  <a:srgbClr val="151617"/>
                </a:solidFill>
                <a:latin typeface="Inconsolata" pitchFamily="34" charset="0"/>
                <a:ea typeface="Inconsolata" pitchFamily="34" charset="-122"/>
                <a:cs typeface="Inconsolata" pitchFamily="34" charset="-120"/>
              </a:rPr>
              <a:t>F1-Score:</a:t>
            </a:r>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 The harmonic mean of precision and recall, providing a balanced measure.</a:t>
            </a:r>
            <a:endParaRPr lang="en-US" sz="1900" dirty="0"/>
          </a:p>
        </p:txBody>
      </p:sp>
      <p:sp>
        <p:nvSpPr>
          <p:cNvPr id="8" name="Text 6"/>
          <p:cNvSpPr/>
          <p:nvPr/>
        </p:nvSpPr>
        <p:spPr>
          <a:xfrm>
            <a:off x="864037" y="5747147"/>
            <a:ext cx="12902327" cy="1580198"/>
          </a:xfrm>
          <a:prstGeom prst="rect">
            <a:avLst/>
          </a:prstGeom>
          <a:noFill/>
          <a:ln/>
        </p:spPr>
        <p:txBody>
          <a:bodyPr wrap="square" lIns="0" tIns="0" rIns="0" bIns="0" rtlCol="0" anchor="t"/>
          <a:lstStyle/>
          <a:p>
            <a:pPr algn="l" indent="0" marL="0">
              <a:lnSpc>
                <a:spcPts val="3100"/>
              </a:lnSpc>
              <a:buNone/>
            </a:pPr>
            <a:r>
              <a:rPr lang="en-US" sz="1900" dirty="0">
                <a:solidFill>
                  <a:srgbClr val="151617"/>
                </a:solidFill>
                <a:latin typeface="Inconsolata" pitchFamily="34" charset="0"/>
                <a:ea typeface="Inconsolata" pitchFamily="34" charset="-122"/>
                <a:cs typeface="Inconsolata" pitchFamily="34" charset="-120"/>
              </a:rPr>
              <a:t>Given the severe class imbalance, precision and recall were emphasized over accuracy, since a high accuracy can be misleading when the majority class dominates. Optimizing these metrics ensures the model reliably identifies frauds while controlling the incidence of false alerts, enhancing practical utility in real-world financial systems.</a:t>
            </a:r>
            <a:endParaRPr lang="en-US" sz="1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2025-04-26T12:05:18Z</dcterms:created>
  <dcterms:modified xsi:type="dcterms:W3CDTF">2025-04-26T12:05:18Z</dcterms:modified>
</cp:coreProperties>
</file>