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57" r:id="rId4"/>
    <p:sldId id="259" r:id="rId5"/>
    <p:sldId id="261" r:id="rId6"/>
    <p:sldId id="1243" r:id="rId7"/>
    <p:sldId id="260" r:id="rId8"/>
    <p:sldId id="266" r:id="rId9"/>
    <p:sldId id="268" r:id="rId10"/>
    <p:sldId id="269" r:id="rId11"/>
    <p:sldId id="270" r:id="rId12"/>
    <p:sldId id="271" r:id="rId13"/>
    <p:sldId id="272" r:id="rId14"/>
    <p:sldId id="263" r:id="rId15"/>
    <p:sldId id="264" r:id="rId16"/>
    <p:sldId id="1244" r:id="rId17"/>
    <p:sldId id="1245" r:id="rId18"/>
    <p:sldId id="1246" r:id="rId19"/>
    <p:sldId id="1252" r:id="rId20"/>
    <p:sldId id="1253" r:id="rId21"/>
    <p:sldId id="1247" r:id="rId22"/>
    <p:sldId id="1248" r:id="rId23"/>
    <p:sldId id="1249" r:id="rId24"/>
    <p:sldId id="1250" r:id="rId25"/>
    <p:sldId id="125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8C2DB-6305-4834-81D8-0053A9FF7731}" type="datetimeFigureOut">
              <a:rPr lang="en-IN" smtClean="0"/>
              <a:t>26-01-2025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48AA4-9822-49EE-BF98-4E9743627A68}" type="slidenum">
              <a:rPr lang="en-IN" smtClean="0"/>
              <a:t>‹#›</a:t>
            </a:fld>
            <a:endParaRPr lang="en-IN"/>
          </a:p>
        </p:txBody>
      </p:sp>
    </p:spTree>
    <p:extLst>
      <p:ext uri="{BB962C8B-B14F-4D97-AF65-F5344CB8AC3E}">
        <p14:creationId xmlns:p14="http://schemas.microsoft.com/office/powerpoint/2010/main" val="831186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048AA4-9822-49EE-BF98-4E9743627A68}" type="slidenum">
              <a:rPr lang="en-IN" smtClean="0"/>
              <a:t>1</a:t>
            </a:fld>
            <a:endParaRPr lang="en-IN"/>
          </a:p>
        </p:txBody>
      </p:sp>
    </p:spTree>
    <p:extLst>
      <p:ext uri="{BB962C8B-B14F-4D97-AF65-F5344CB8AC3E}">
        <p14:creationId xmlns:p14="http://schemas.microsoft.com/office/powerpoint/2010/main" val="405409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048AA4-9822-49EE-BF98-4E9743627A68}" type="slidenum">
              <a:rPr lang="en-IN" smtClean="0"/>
              <a:t>8</a:t>
            </a:fld>
            <a:endParaRPr lang="en-IN"/>
          </a:p>
        </p:txBody>
      </p:sp>
    </p:spTree>
    <p:extLst>
      <p:ext uri="{BB962C8B-B14F-4D97-AF65-F5344CB8AC3E}">
        <p14:creationId xmlns:p14="http://schemas.microsoft.com/office/powerpoint/2010/main" val="25571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048AA4-9822-49EE-BF98-4E9743627A68}" type="slidenum">
              <a:rPr lang="en-IN" smtClean="0"/>
              <a:t>24</a:t>
            </a:fld>
            <a:endParaRPr lang="en-IN"/>
          </a:p>
        </p:txBody>
      </p:sp>
    </p:spTree>
    <p:extLst>
      <p:ext uri="{BB962C8B-B14F-4D97-AF65-F5344CB8AC3E}">
        <p14:creationId xmlns:p14="http://schemas.microsoft.com/office/powerpoint/2010/main" val="243497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3785-14D4-6ED6-245B-11FABA6774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B91A2E-988E-905F-4AF4-62B805169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8E138E-9889-8076-7A63-35A81F99ECFD}"/>
              </a:ext>
            </a:extLst>
          </p:cNvPr>
          <p:cNvSpPr>
            <a:spLocks noGrp="1"/>
          </p:cNvSpPr>
          <p:nvPr>
            <p:ph type="dt" sz="half" idx="10"/>
          </p:nvPr>
        </p:nvSpPr>
        <p:spPr/>
        <p:txBody>
          <a:bodyPr/>
          <a:lstStyle/>
          <a:p>
            <a:fld id="{03A3CE17-19F8-44A8-B70D-5386BD995DD4}" type="datetimeFigureOut">
              <a:rPr lang="en-IN" smtClean="0"/>
              <a:t>26-01-2025</a:t>
            </a:fld>
            <a:endParaRPr lang="en-IN"/>
          </a:p>
        </p:txBody>
      </p:sp>
      <p:sp>
        <p:nvSpPr>
          <p:cNvPr id="5" name="Footer Placeholder 4">
            <a:extLst>
              <a:ext uri="{FF2B5EF4-FFF2-40B4-BE49-F238E27FC236}">
                <a16:creationId xmlns:a16="http://schemas.microsoft.com/office/drawing/2014/main" id="{E23F9EDF-3856-D456-AC7F-B2C0087AA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BD04D3-13F2-1412-3EFF-3192C5B9C433}"/>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82096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DE71-5098-ED75-5AD7-DDC021395F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D9C874-00E3-E0DC-6964-997D8E7682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B4FB1-7B8C-6264-00A5-71EBA9853FD9}"/>
              </a:ext>
            </a:extLst>
          </p:cNvPr>
          <p:cNvSpPr>
            <a:spLocks noGrp="1"/>
          </p:cNvSpPr>
          <p:nvPr>
            <p:ph type="dt" sz="half" idx="10"/>
          </p:nvPr>
        </p:nvSpPr>
        <p:spPr/>
        <p:txBody>
          <a:bodyPr/>
          <a:lstStyle/>
          <a:p>
            <a:fld id="{03A3CE17-19F8-44A8-B70D-5386BD995DD4}" type="datetimeFigureOut">
              <a:rPr lang="en-IN" smtClean="0"/>
              <a:t>26-01-2025</a:t>
            </a:fld>
            <a:endParaRPr lang="en-IN"/>
          </a:p>
        </p:txBody>
      </p:sp>
      <p:sp>
        <p:nvSpPr>
          <p:cNvPr id="5" name="Footer Placeholder 4">
            <a:extLst>
              <a:ext uri="{FF2B5EF4-FFF2-40B4-BE49-F238E27FC236}">
                <a16:creationId xmlns:a16="http://schemas.microsoft.com/office/drawing/2014/main" id="{EA06E64E-FDDC-A20D-DE7E-DBAA6D5913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CE2BD6-36E3-6189-8977-45B872090247}"/>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187851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5EDF29-4E8E-6E15-D306-F1A14BF133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D5E82E-A526-794D-9DE5-7040859402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A307BB-FE2A-07FE-7E3E-ADBD3409BC8F}"/>
              </a:ext>
            </a:extLst>
          </p:cNvPr>
          <p:cNvSpPr>
            <a:spLocks noGrp="1"/>
          </p:cNvSpPr>
          <p:nvPr>
            <p:ph type="dt" sz="half" idx="10"/>
          </p:nvPr>
        </p:nvSpPr>
        <p:spPr/>
        <p:txBody>
          <a:bodyPr/>
          <a:lstStyle/>
          <a:p>
            <a:fld id="{03A3CE17-19F8-44A8-B70D-5386BD995DD4}" type="datetimeFigureOut">
              <a:rPr lang="en-IN" smtClean="0"/>
              <a:t>26-01-2025</a:t>
            </a:fld>
            <a:endParaRPr lang="en-IN"/>
          </a:p>
        </p:txBody>
      </p:sp>
      <p:sp>
        <p:nvSpPr>
          <p:cNvPr id="5" name="Footer Placeholder 4">
            <a:extLst>
              <a:ext uri="{FF2B5EF4-FFF2-40B4-BE49-F238E27FC236}">
                <a16:creationId xmlns:a16="http://schemas.microsoft.com/office/drawing/2014/main" id="{7BD29DFA-5544-A833-56FB-B6EAEC3F8A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F6ABB-D789-9962-DA6D-FE763C5A79EC}"/>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204616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27AF-1E0E-3E89-7F53-C08448CE0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567A4B-61F2-F0A0-9EB0-1C7D36AA23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B4FF3-DA06-A6FD-5C0F-7D9229C90161}"/>
              </a:ext>
            </a:extLst>
          </p:cNvPr>
          <p:cNvSpPr>
            <a:spLocks noGrp="1"/>
          </p:cNvSpPr>
          <p:nvPr>
            <p:ph type="dt" sz="half" idx="10"/>
          </p:nvPr>
        </p:nvSpPr>
        <p:spPr/>
        <p:txBody>
          <a:bodyPr/>
          <a:lstStyle/>
          <a:p>
            <a:fld id="{03A3CE17-19F8-44A8-B70D-5386BD995DD4}" type="datetimeFigureOut">
              <a:rPr lang="en-IN" smtClean="0"/>
              <a:t>26-01-2025</a:t>
            </a:fld>
            <a:endParaRPr lang="en-IN"/>
          </a:p>
        </p:txBody>
      </p:sp>
      <p:sp>
        <p:nvSpPr>
          <p:cNvPr id="5" name="Footer Placeholder 4">
            <a:extLst>
              <a:ext uri="{FF2B5EF4-FFF2-40B4-BE49-F238E27FC236}">
                <a16:creationId xmlns:a16="http://schemas.microsoft.com/office/drawing/2014/main" id="{530B7F1C-0FAC-DEDE-0B55-13E82B386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E7807B-9F54-DA6D-57EC-30B1D72FAA77}"/>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2629716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CCD8-294D-C95A-9055-038242352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668C92-752E-8456-4457-08BB5E72F6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2B9070-DE44-11A4-5A4A-CEE019E6E505}"/>
              </a:ext>
            </a:extLst>
          </p:cNvPr>
          <p:cNvSpPr>
            <a:spLocks noGrp="1"/>
          </p:cNvSpPr>
          <p:nvPr>
            <p:ph type="dt" sz="half" idx="10"/>
          </p:nvPr>
        </p:nvSpPr>
        <p:spPr/>
        <p:txBody>
          <a:bodyPr/>
          <a:lstStyle/>
          <a:p>
            <a:fld id="{03A3CE17-19F8-44A8-B70D-5386BD995DD4}" type="datetimeFigureOut">
              <a:rPr lang="en-IN" smtClean="0"/>
              <a:t>26-01-2025</a:t>
            </a:fld>
            <a:endParaRPr lang="en-IN"/>
          </a:p>
        </p:txBody>
      </p:sp>
      <p:sp>
        <p:nvSpPr>
          <p:cNvPr id="5" name="Footer Placeholder 4">
            <a:extLst>
              <a:ext uri="{FF2B5EF4-FFF2-40B4-BE49-F238E27FC236}">
                <a16:creationId xmlns:a16="http://schemas.microsoft.com/office/drawing/2014/main" id="{8FE697C1-1301-8D0A-AA9E-D1F0BBAF7B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633160-21CE-D99F-0CFC-441FBDCC0EAB}"/>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104868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6200-116B-A114-48A2-72FCFCA6FD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3A61A6-A6E1-8958-8838-D0C457ECFA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DAD6C7-66D7-AC5C-E4B9-C214B68EE8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131C1C-8627-76AF-5328-3442E924BAA2}"/>
              </a:ext>
            </a:extLst>
          </p:cNvPr>
          <p:cNvSpPr>
            <a:spLocks noGrp="1"/>
          </p:cNvSpPr>
          <p:nvPr>
            <p:ph type="dt" sz="half" idx="10"/>
          </p:nvPr>
        </p:nvSpPr>
        <p:spPr/>
        <p:txBody>
          <a:bodyPr/>
          <a:lstStyle/>
          <a:p>
            <a:fld id="{03A3CE17-19F8-44A8-B70D-5386BD995DD4}" type="datetimeFigureOut">
              <a:rPr lang="en-IN" smtClean="0"/>
              <a:t>26-01-2025</a:t>
            </a:fld>
            <a:endParaRPr lang="en-IN"/>
          </a:p>
        </p:txBody>
      </p:sp>
      <p:sp>
        <p:nvSpPr>
          <p:cNvPr id="6" name="Footer Placeholder 5">
            <a:extLst>
              <a:ext uri="{FF2B5EF4-FFF2-40B4-BE49-F238E27FC236}">
                <a16:creationId xmlns:a16="http://schemas.microsoft.com/office/drawing/2014/main" id="{B495276C-A071-B662-FF94-27574C6F8D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61BECD-316C-8A07-D1BF-774C1BDCFAA8}"/>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154536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4139-B824-A39D-4965-5DB0B591CD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A04A4-7583-2845-D022-40FF62ADC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B0EFE5-60D2-DD7E-5B4E-2701EA895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F1856A-4457-3C50-FC64-B9D1F8A5AF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4EDF5-F5A8-89DE-D155-72668C5149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D1632D-82CF-8F66-A9A6-9065DCFF7391}"/>
              </a:ext>
            </a:extLst>
          </p:cNvPr>
          <p:cNvSpPr>
            <a:spLocks noGrp="1"/>
          </p:cNvSpPr>
          <p:nvPr>
            <p:ph type="dt" sz="half" idx="10"/>
          </p:nvPr>
        </p:nvSpPr>
        <p:spPr/>
        <p:txBody>
          <a:bodyPr/>
          <a:lstStyle/>
          <a:p>
            <a:fld id="{03A3CE17-19F8-44A8-B70D-5386BD995DD4}" type="datetimeFigureOut">
              <a:rPr lang="en-IN" smtClean="0"/>
              <a:t>26-01-2025</a:t>
            </a:fld>
            <a:endParaRPr lang="en-IN"/>
          </a:p>
        </p:txBody>
      </p:sp>
      <p:sp>
        <p:nvSpPr>
          <p:cNvPr id="8" name="Footer Placeholder 7">
            <a:extLst>
              <a:ext uri="{FF2B5EF4-FFF2-40B4-BE49-F238E27FC236}">
                <a16:creationId xmlns:a16="http://schemas.microsoft.com/office/drawing/2014/main" id="{9D493BFA-DDAD-42F8-CFB9-C7FE3249A0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BF9008-4C9D-154A-BFD9-51590E52EEFB}"/>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401744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6F39-5916-0B90-1B2C-14D992CE0A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F81B05-EA2B-0C83-0225-FDED5FB9DF7F}"/>
              </a:ext>
            </a:extLst>
          </p:cNvPr>
          <p:cNvSpPr>
            <a:spLocks noGrp="1"/>
          </p:cNvSpPr>
          <p:nvPr>
            <p:ph type="dt" sz="half" idx="10"/>
          </p:nvPr>
        </p:nvSpPr>
        <p:spPr/>
        <p:txBody>
          <a:bodyPr/>
          <a:lstStyle/>
          <a:p>
            <a:fld id="{03A3CE17-19F8-44A8-B70D-5386BD995DD4}" type="datetimeFigureOut">
              <a:rPr lang="en-IN" smtClean="0"/>
              <a:t>26-01-2025</a:t>
            </a:fld>
            <a:endParaRPr lang="en-IN"/>
          </a:p>
        </p:txBody>
      </p:sp>
      <p:sp>
        <p:nvSpPr>
          <p:cNvPr id="4" name="Footer Placeholder 3">
            <a:extLst>
              <a:ext uri="{FF2B5EF4-FFF2-40B4-BE49-F238E27FC236}">
                <a16:creationId xmlns:a16="http://schemas.microsoft.com/office/drawing/2014/main" id="{5C22539D-1747-7881-DAEC-BE68ADEB6A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7B4107-A153-8565-92BB-5F032A3D7BF7}"/>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251376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F0DB45-77EA-95CF-B91D-B5B16FCB3D41}"/>
              </a:ext>
            </a:extLst>
          </p:cNvPr>
          <p:cNvSpPr>
            <a:spLocks noGrp="1"/>
          </p:cNvSpPr>
          <p:nvPr>
            <p:ph type="dt" sz="half" idx="10"/>
          </p:nvPr>
        </p:nvSpPr>
        <p:spPr/>
        <p:txBody>
          <a:bodyPr/>
          <a:lstStyle/>
          <a:p>
            <a:fld id="{03A3CE17-19F8-44A8-B70D-5386BD995DD4}" type="datetimeFigureOut">
              <a:rPr lang="en-IN" smtClean="0"/>
              <a:t>26-01-2025</a:t>
            </a:fld>
            <a:endParaRPr lang="en-IN"/>
          </a:p>
        </p:txBody>
      </p:sp>
      <p:sp>
        <p:nvSpPr>
          <p:cNvPr id="3" name="Footer Placeholder 2">
            <a:extLst>
              <a:ext uri="{FF2B5EF4-FFF2-40B4-BE49-F238E27FC236}">
                <a16:creationId xmlns:a16="http://schemas.microsoft.com/office/drawing/2014/main" id="{AB98D7EB-F070-0636-BE7D-DCE68AA771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713B90-B424-81E7-B026-8785A25B5E68}"/>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79802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71C4-9FF6-4CFB-3A83-A5FDAB45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B1850B-1AD6-B7CF-9D89-3F3FB0136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46AD90-17BA-DF11-4B37-F5B56A08F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1F026-8B8C-B075-05D6-5679CF5464C1}"/>
              </a:ext>
            </a:extLst>
          </p:cNvPr>
          <p:cNvSpPr>
            <a:spLocks noGrp="1"/>
          </p:cNvSpPr>
          <p:nvPr>
            <p:ph type="dt" sz="half" idx="10"/>
          </p:nvPr>
        </p:nvSpPr>
        <p:spPr/>
        <p:txBody>
          <a:bodyPr/>
          <a:lstStyle/>
          <a:p>
            <a:fld id="{03A3CE17-19F8-44A8-B70D-5386BD995DD4}" type="datetimeFigureOut">
              <a:rPr lang="en-IN" smtClean="0"/>
              <a:t>26-01-2025</a:t>
            </a:fld>
            <a:endParaRPr lang="en-IN"/>
          </a:p>
        </p:txBody>
      </p:sp>
      <p:sp>
        <p:nvSpPr>
          <p:cNvPr id="6" name="Footer Placeholder 5">
            <a:extLst>
              <a:ext uri="{FF2B5EF4-FFF2-40B4-BE49-F238E27FC236}">
                <a16:creationId xmlns:a16="http://schemas.microsoft.com/office/drawing/2014/main" id="{91FE860C-AC0B-13D4-CDCB-8A4C71F0E1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26CAEE-6EEE-6F12-3332-D5A55AECA830}"/>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414036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5DCE-BD1D-B672-4952-BE7FD4BF2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B8FCA4-1750-36E5-A8A9-A5E00AE7C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17612F-7F1B-0199-2D9D-D74D639B7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81B1B-F18E-98B2-D632-5B93C73C611D}"/>
              </a:ext>
            </a:extLst>
          </p:cNvPr>
          <p:cNvSpPr>
            <a:spLocks noGrp="1"/>
          </p:cNvSpPr>
          <p:nvPr>
            <p:ph type="dt" sz="half" idx="10"/>
          </p:nvPr>
        </p:nvSpPr>
        <p:spPr/>
        <p:txBody>
          <a:bodyPr/>
          <a:lstStyle/>
          <a:p>
            <a:fld id="{03A3CE17-19F8-44A8-B70D-5386BD995DD4}" type="datetimeFigureOut">
              <a:rPr lang="en-IN" smtClean="0"/>
              <a:t>26-01-2025</a:t>
            </a:fld>
            <a:endParaRPr lang="en-IN"/>
          </a:p>
        </p:txBody>
      </p:sp>
      <p:sp>
        <p:nvSpPr>
          <p:cNvPr id="6" name="Footer Placeholder 5">
            <a:extLst>
              <a:ext uri="{FF2B5EF4-FFF2-40B4-BE49-F238E27FC236}">
                <a16:creationId xmlns:a16="http://schemas.microsoft.com/office/drawing/2014/main" id="{57FB0563-BD26-EF1E-BD7C-839E6DBC6C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130EF8-CB26-5FC2-C7A5-F69358981B57}"/>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228574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ABABA2-0B57-B959-BC85-B35DBE9087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F9F9E0-76DC-B3DB-FDEF-3E3DE5EFEF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AB3A45-A6D5-5EBB-1BA1-CE17420DB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A3CE17-19F8-44A8-B70D-5386BD995DD4}" type="datetimeFigureOut">
              <a:rPr lang="en-IN" smtClean="0"/>
              <a:t>26-01-2025</a:t>
            </a:fld>
            <a:endParaRPr lang="en-IN"/>
          </a:p>
        </p:txBody>
      </p:sp>
      <p:sp>
        <p:nvSpPr>
          <p:cNvPr id="5" name="Footer Placeholder 4">
            <a:extLst>
              <a:ext uri="{FF2B5EF4-FFF2-40B4-BE49-F238E27FC236}">
                <a16:creationId xmlns:a16="http://schemas.microsoft.com/office/drawing/2014/main" id="{8F488047-2917-2389-BB67-37230DA3B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6F2B6B6-F06A-876F-7AAF-D34EF934E2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FF7CCC-D010-42D8-B3FF-7835BDCFFD67}" type="slidenum">
              <a:rPr lang="en-IN" smtClean="0"/>
              <a:t>‹#›</a:t>
            </a:fld>
            <a:endParaRPr lang="en-IN"/>
          </a:p>
        </p:txBody>
      </p:sp>
    </p:spTree>
    <p:extLst>
      <p:ext uri="{BB962C8B-B14F-4D97-AF65-F5344CB8AC3E}">
        <p14:creationId xmlns:p14="http://schemas.microsoft.com/office/powerpoint/2010/main" val="3798109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B4C7-FCCA-6712-5D9D-FB9D0377B85B}"/>
              </a:ext>
            </a:extLst>
          </p:cNvPr>
          <p:cNvSpPr>
            <a:spLocks noGrp="1"/>
          </p:cNvSpPr>
          <p:nvPr>
            <p:ph type="ctrTitle"/>
          </p:nvPr>
        </p:nvSpPr>
        <p:spPr/>
        <p:txBody>
          <a:bodyPr/>
          <a:lstStyle/>
          <a:p>
            <a:r>
              <a:rPr lang="en-US" dirty="0"/>
              <a:t>Data Distribution</a:t>
            </a:r>
            <a:endParaRPr lang="en-IN" dirty="0"/>
          </a:p>
        </p:txBody>
      </p:sp>
      <p:sp>
        <p:nvSpPr>
          <p:cNvPr id="3" name="Subtitle 2">
            <a:extLst>
              <a:ext uri="{FF2B5EF4-FFF2-40B4-BE49-F238E27FC236}">
                <a16:creationId xmlns:a16="http://schemas.microsoft.com/office/drawing/2014/main" id="{630A9070-E351-A29C-78A1-6F9D6D04C63D}"/>
              </a:ext>
            </a:extLst>
          </p:cNvPr>
          <p:cNvSpPr>
            <a:spLocks noGrp="1"/>
          </p:cNvSpPr>
          <p:nvPr>
            <p:ph type="subTitle" idx="1"/>
          </p:nvPr>
        </p:nvSpPr>
        <p:spPr/>
        <p:txBody>
          <a:bodyPr/>
          <a:lstStyle/>
          <a:p>
            <a:r>
              <a:rPr lang="en-US" dirty="0"/>
              <a:t>“Probability Distribution”</a:t>
            </a:r>
            <a:endParaRPr lang="en-IN" dirty="0"/>
          </a:p>
        </p:txBody>
      </p:sp>
    </p:spTree>
    <p:extLst>
      <p:ext uri="{BB962C8B-B14F-4D97-AF65-F5344CB8AC3E}">
        <p14:creationId xmlns:p14="http://schemas.microsoft.com/office/powerpoint/2010/main" val="750045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5840"/>
            <a:ext cx="10515600" cy="710974"/>
          </a:xfrm>
        </p:spPr>
        <p:txBody>
          <a:bodyPr>
            <a:normAutofit fontScale="90000"/>
          </a:bodyPr>
          <a:lstStyle/>
          <a:p>
            <a:r>
              <a:rPr lang="en-IN" dirty="0"/>
              <a:t>Matplotlib Architecture</a:t>
            </a:r>
            <a:br>
              <a:rPr lang="en-IN" dirty="0"/>
            </a:b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algn="just"/>
            <a:r>
              <a:rPr lang="en-US" b="1" dirty="0"/>
              <a:t>Backend layer</a:t>
            </a:r>
            <a:endParaRPr lang="en-US" dirty="0"/>
          </a:p>
          <a:p>
            <a:pPr algn="just"/>
            <a:r>
              <a:rPr lang="en-US" dirty="0"/>
              <a:t>The backend layer is the bottom layer of the figure, which consists of the implementation of the various functions that are necessary for plotting. There are three essential classes from the backend layer </a:t>
            </a:r>
            <a:r>
              <a:rPr lang="en-US" b="1" dirty="0" err="1"/>
              <a:t>FigureCanvas</a:t>
            </a:r>
            <a:r>
              <a:rPr lang="en-US" dirty="0"/>
              <a:t>(The surface on which the figure will be drawn), </a:t>
            </a:r>
            <a:r>
              <a:rPr lang="en-US" b="1" dirty="0"/>
              <a:t>Renderer</a:t>
            </a:r>
            <a:r>
              <a:rPr lang="en-US" dirty="0"/>
              <a:t>(The class that takes care of the drawing on the surface), and </a:t>
            </a:r>
            <a:r>
              <a:rPr lang="en-US" b="1" dirty="0"/>
              <a:t>Event</a:t>
            </a:r>
            <a:r>
              <a:rPr lang="en-US" dirty="0"/>
              <a:t>(It handle the mouse and keyboard events).</a:t>
            </a:r>
          </a:p>
          <a:p>
            <a:pPr algn="just"/>
            <a:r>
              <a:rPr lang="en-US" b="1" dirty="0"/>
              <a:t>Artist Layer</a:t>
            </a:r>
            <a:endParaRPr lang="en-US" dirty="0"/>
          </a:p>
          <a:p>
            <a:pPr algn="just"/>
            <a:r>
              <a:rPr lang="en-US" dirty="0"/>
              <a:t>The artist layer is the second layer in the architecture. It is responsible for the various plotting functions, like axis, which coordinates on how to use the renderer on the figure canvas.</a:t>
            </a:r>
          </a:p>
          <a:p>
            <a:pPr algn="just"/>
            <a:r>
              <a:rPr lang="en-US" b="1" dirty="0"/>
              <a:t>Scripting layer</a:t>
            </a:r>
            <a:endParaRPr lang="en-US" dirty="0"/>
          </a:p>
          <a:p>
            <a:pPr algn="just"/>
            <a:r>
              <a:rPr lang="en-US" dirty="0"/>
              <a:t>The scripting layer is the topmost layer on which most of our code will run. The methods in the scripting layer, almost automatically take care of the other layers, and all we need to care about is the current state (figure &amp; subplot).</a:t>
            </a:r>
          </a:p>
          <a:p>
            <a:pPr algn="just"/>
            <a:endParaRPr lang="en-IN" dirty="0"/>
          </a:p>
        </p:txBody>
      </p:sp>
    </p:spTree>
    <p:extLst>
      <p:ext uri="{BB962C8B-B14F-4D97-AF65-F5344CB8AC3E}">
        <p14:creationId xmlns:p14="http://schemas.microsoft.com/office/powerpoint/2010/main" val="386088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143" y="278530"/>
            <a:ext cx="9517839" cy="6370463"/>
          </a:xfrm>
          <a:prstGeom prst="rect">
            <a:avLst/>
          </a:prstGeom>
        </p:spPr>
      </p:pic>
    </p:spTree>
    <p:extLst>
      <p:ext uri="{BB962C8B-B14F-4D97-AF65-F5344CB8AC3E}">
        <p14:creationId xmlns:p14="http://schemas.microsoft.com/office/powerpoint/2010/main" val="177212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subplot()</a:t>
            </a:r>
            <a:br>
              <a:rPr lang="en-US" dirty="0"/>
            </a:br>
            <a:endParaRPr lang="en-IN" dirty="0"/>
          </a:p>
        </p:txBody>
      </p:sp>
      <p:sp>
        <p:nvSpPr>
          <p:cNvPr id="3" name="Content Placeholder 2"/>
          <p:cNvSpPr>
            <a:spLocks noGrp="1"/>
          </p:cNvSpPr>
          <p:nvPr>
            <p:ph idx="1"/>
          </p:nvPr>
        </p:nvSpPr>
        <p:spPr/>
        <p:txBody>
          <a:bodyPr/>
          <a:lstStyle/>
          <a:p>
            <a:r>
              <a:rPr lang="en-US" dirty="0"/>
              <a:t>The </a:t>
            </a:r>
            <a:r>
              <a:rPr lang="en-US" dirty="0" err="1"/>
              <a:t>Matplotlib</a:t>
            </a:r>
            <a:r>
              <a:rPr lang="en-US" dirty="0"/>
              <a:t> </a:t>
            </a:r>
            <a:r>
              <a:rPr lang="en-US" b="1" dirty="0"/>
              <a:t>subplot()</a:t>
            </a:r>
            <a:r>
              <a:rPr lang="en-US" dirty="0"/>
              <a:t> function is defined as to plot two or more plots in one figure. We can use this method to separate two graphs which plotted in the same axis </a:t>
            </a:r>
            <a:r>
              <a:rPr lang="en-US" dirty="0" err="1"/>
              <a:t>Matplotlib</a:t>
            </a:r>
            <a:r>
              <a:rPr lang="en-US" dirty="0"/>
              <a:t> supports all kinds of subplots, including 2x1 vertical, 2x1 horizontal, or a 2x2 grid.</a:t>
            </a:r>
          </a:p>
          <a:p>
            <a:r>
              <a:rPr lang="en-US" dirty="0"/>
              <a:t>It accepts the three arguments: they are </a:t>
            </a:r>
            <a:r>
              <a:rPr lang="en-US" b="1" dirty="0" err="1"/>
              <a:t>nrows</a:t>
            </a:r>
            <a:r>
              <a:rPr lang="en-US" b="1" dirty="0"/>
              <a:t>, </a:t>
            </a:r>
            <a:r>
              <a:rPr lang="en-US" b="1" dirty="0" err="1"/>
              <a:t>ncols</a:t>
            </a:r>
            <a:r>
              <a:rPr lang="en-US" b="1" dirty="0"/>
              <a:t>, and index</a:t>
            </a:r>
            <a:r>
              <a:rPr lang="en-US" dirty="0"/>
              <a:t>. It denote the number of rows, number of columns and the index.</a:t>
            </a:r>
          </a:p>
          <a:p>
            <a:endParaRPr lang="en-IN" dirty="0"/>
          </a:p>
        </p:txBody>
      </p:sp>
    </p:spTree>
    <p:extLst>
      <p:ext uri="{BB962C8B-B14F-4D97-AF65-F5344CB8AC3E}">
        <p14:creationId xmlns:p14="http://schemas.microsoft.com/office/powerpoint/2010/main" val="69421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556" y="936978"/>
            <a:ext cx="9544754" cy="4772378"/>
          </a:xfrm>
          <a:prstGeom prst="rect">
            <a:avLst/>
          </a:prstGeom>
        </p:spPr>
      </p:pic>
    </p:spTree>
    <p:extLst>
      <p:ext uri="{BB962C8B-B14F-4D97-AF65-F5344CB8AC3E}">
        <p14:creationId xmlns:p14="http://schemas.microsoft.com/office/powerpoint/2010/main" val="2002522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D43A-21B2-F9F5-DCC4-5D9DB1429F9C}"/>
              </a:ext>
            </a:extLst>
          </p:cNvPr>
          <p:cNvSpPr>
            <a:spLocks noGrp="1"/>
          </p:cNvSpPr>
          <p:nvPr>
            <p:ph type="title"/>
          </p:nvPr>
        </p:nvSpPr>
        <p:spPr/>
        <p:txBody>
          <a:bodyPr/>
          <a:lstStyle/>
          <a:p>
            <a:r>
              <a:rPr lang="en-US" dirty="0"/>
              <a:t>Boxplot</a:t>
            </a:r>
            <a:endParaRPr lang="en-IN" dirty="0"/>
          </a:p>
        </p:txBody>
      </p:sp>
      <p:sp>
        <p:nvSpPr>
          <p:cNvPr id="3" name="Text Placeholder 2">
            <a:extLst>
              <a:ext uri="{FF2B5EF4-FFF2-40B4-BE49-F238E27FC236}">
                <a16:creationId xmlns:a16="http://schemas.microsoft.com/office/drawing/2014/main" id="{7FDF7AF2-3FC1-3EF0-1BCE-E155F196F00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64201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381356-5F24-CDD6-50A4-CF6C9A249CF5}"/>
              </a:ext>
            </a:extLst>
          </p:cNvPr>
          <p:cNvPicPr>
            <a:picLocks noChangeAspect="1"/>
          </p:cNvPicPr>
          <p:nvPr/>
        </p:nvPicPr>
        <p:blipFill>
          <a:blip r:embed="rId2"/>
          <a:stretch>
            <a:fillRect/>
          </a:stretch>
        </p:blipFill>
        <p:spPr>
          <a:xfrm>
            <a:off x="2667000" y="0"/>
            <a:ext cx="6858000" cy="6858000"/>
          </a:xfrm>
          <a:prstGeom prst="rect">
            <a:avLst/>
          </a:prstGeom>
        </p:spPr>
      </p:pic>
    </p:spTree>
    <p:extLst>
      <p:ext uri="{BB962C8B-B14F-4D97-AF65-F5344CB8AC3E}">
        <p14:creationId xmlns:p14="http://schemas.microsoft.com/office/powerpoint/2010/main" val="113811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604CA6-6A7A-CF17-2A46-ACF3F12FA092}"/>
              </a:ext>
            </a:extLst>
          </p:cNvPr>
          <p:cNvPicPr>
            <a:picLocks noChangeAspect="1"/>
          </p:cNvPicPr>
          <p:nvPr/>
        </p:nvPicPr>
        <p:blipFill>
          <a:blip r:embed="rId2"/>
          <a:stretch>
            <a:fillRect/>
          </a:stretch>
        </p:blipFill>
        <p:spPr>
          <a:xfrm>
            <a:off x="381000" y="214312"/>
            <a:ext cx="11430000" cy="6429375"/>
          </a:xfrm>
          <a:prstGeom prst="rect">
            <a:avLst/>
          </a:prstGeom>
        </p:spPr>
      </p:pic>
    </p:spTree>
    <p:extLst>
      <p:ext uri="{BB962C8B-B14F-4D97-AF65-F5344CB8AC3E}">
        <p14:creationId xmlns:p14="http://schemas.microsoft.com/office/powerpoint/2010/main" val="4210319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7CDA3B-59A9-5413-C561-FAB537B8FD7B}"/>
              </a:ext>
            </a:extLst>
          </p:cNvPr>
          <p:cNvPicPr>
            <a:picLocks noChangeAspect="1"/>
          </p:cNvPicPr>
          <p:nvPr/>
        </p:nvPicPr>
        <p:blipFill>
          <a:blip r:embed="rId2"/>
          <a:stretch>
            <a:fillRect/>
          </a:stretch>
        </p:blipFill>
        <p:spPr>
          <a:xfrm>
            <a:off x="1663908" y="339367"/>
            <a:ext cx="9009089" cy="6081449"/>
          </a:xfrm>
          <a:prstGeom prst="rect">
            <a:avLst/>
          </a:prstGeom>
        </p:spPr>
      </p:pic>
    </p:spTree>
    <p:extLst>
      <p:ext uri="{BB962C8B-B14F-4D97-AF65-F5344CB8AC3E}">
        <p14:creationId xmlns:p14="http://schemas.microsoft.com/office/powerpoint/2010/main" val="391405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73AB59-7840-51B6-BC78-F6F13DFEAA16}"/>
              </a:ext>
            </a:extLst>
          </p:cNvPr>
          <p:cNvPicPr>
            <a:picLocks noChangeAspect="1"/>
          </p:cNvPicPr>
          <p:nvPr/>
        </p:nvPicPr>
        <p:blipFill>
          <a:blip r:embed="rId2"/>
          <a:stretch>
            <a:fillRect/>
          </a:stretch>
        </p:blipFill>
        <p:spPr>
          <a:xfrm>
            <a:off x="1691538" y="690491"/>
            <a:ext cx="8546744" cy="5650348"/>
          </a:xfrm>
          <a:prstGeom prst="rect">
            <a:avLst/>
          </a:prstGeom>
        </p:spPr>
      </p:pic>
    </p:spTree>
    <p:extLst>
      <p:ext uri="{BB962C8B-B14F-4D97-AF65-F5344CB8AC3E}">
        <p14:creationId xmlns:p14="http://schemas.microsoft.com/office/powerpoint/2010/main" val="1039190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7F1-7227-3274-1E84-AE4BE89940FE}"/>
              </a:ext>
            </a:extLst>
          </p:cNvPr>
          <p:cNvSpPr>
            <a:spLocks noGrp="1"/>
          </p:cNvSpPr>
          <p:nvPr>
            <p:ph type="title"/>
          </p:nvPr>
        </p:nvSpPr>
        <p:spPr/>
        <p:txBody>
          <a:bodyPr/>
          <a:lstStyle/>
          <a:p>
            <a:r>
              <a:rPr lang="en-US" dirty="0"/>
              <a:t>KDE Plot</a:t>
            </a:r>
            <a:endParaRPr lang="en-IN" dirty="0"/>
          </a:p>
        </p:txBody>
      </p:sp>
      <p:sp>
        <p:nvSpPr>
          <p:cNvPr id="3" name="Text Placeholder 2">
            <a:extLst>
              <a:ext uri="{FF2B5EF4-FFF2-40B4-BE49-F238E27FC236}">
                <a16:creationId xmlns:a16="http://schemas.microsoft.com/office/drawing/2014/main" id="{64B31187-A86B-F837-F18A-E730EC8CB78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5449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0F9768-1116-5B85-12A6-BFE5FD7F43CF}"/>
              </a:ext>
            </a:extLst>
          </p:cNvPr>
          <p:cNvPicPr>
            <a:picLocks noChangeAspect="1"/>
          </p:cNvPicPr>
          <p:nvPr/>
        </p:nvPicPr>
        <p:blipFill>
          <a:blip r:embed="rId2"/>
          <a:stretch>
            <a:fillRect/>
          </a:stretch>
        </p:blipFill>
        <p:spPr>
          <a:xfrm>
            <a:off x="1333500" y="1047750"/>
            <a:ext cx="9525000" cy="4762500"/>
          </a:xfrm>
          <a:prstGeom prst="rect">
            <a:avLst/>
          </a:prstGeom>
        </p:spPr>
      </p:pic>
    </p:spTree>
    <p:extLst>
      <p:ext uri="{BB962C8B-B14F-4D97-AF65-F5344CB8AC3E}">
        <p14:creationId xmlns:p14="http://schemas.microsoft.com/office/powerpoint/2010/main" val="96449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9104-6C7D-22C9-87A5-0822AED5B613}"/>
              </a:ext>
            </a:extLst>
          </p:cNvPr>
          <p:cNvSpPr>
            <a:spLocks noGrp="1"/>
          </p:cNvSpPr>
          <p:nvPr>
            <p:ph type="title"/>
          </p:nvPr>
        </p:nvSpPr>
        <p:spPr/>
        <p:txBody>
          <a:bodyPr/>
          <a:lstStyle/>
          <a:p>
            <a:r>
              <a:rPr lang="en-US" dirty="0"/>
              <a:t>Kernel Density Estimate</a:t>
            </a:r>
            <a:endParaRPr lang="en-IN" dirty="0"/>
          </a:p>
        </p:txBody>
      </p:sp>
      <p:sp>
        <p:nvSpPr>
          <p:cNvPr id="3" name="Content Placeholder 2">
            <a:extLst>
              <a:ext uri="{FF2B5EF4-FFF2-40B4-BE49-F238E27FC236}">
                <a16:creationId xmlns:a16="http://schemas.microsoft.com/office/drawing/2014/main" id="{52DBDA45-6DCD-035C-96AC-145C2375A92B}"/>
              </a:ext>
            </a:extLst>
          </p:cNvPr>
          <p:cNvSpPr>
            <a:spLocks noGrp="1"/>
          </p:cNvSpPr>
          <p:nvPr>
            <p:ph idx="1"/>
          </p:nvPr>
        </p:nvSpPr>
        <p:spPr/>
        <p:txBody>
          <a:bodyPr/>
          <a:lstStyle/>
          <a:p>
            <a:r>
              <a:rPr lang="en-US" dirty="0"/>
              <a:t>KDE Plot is used for visualizing the Probability Density of a continuous variable. </a:t>
            </a:r>
          </a:p>
          <a:p>
            <a:r>
              <a:rPr lang="en-US" dirty="0"/>
              <a:t>It depicts the probability density at different values in a continuous variable. </a:t>
            </a:r>
          </a:p>
          <a:p>
            <a:r>
              <a:rPr lang="en-US" dirty="0"/>
              <a:t>We can also plot a single graph for multiple samples which helps in more efficient data visualization. </a:t>
            </a:r>
          </a:p>
          <a:p>
            <a:r>
              <a:rPr lang="en-US" dirty="0"/>
              <a:t>It provides a smoothed representation of the underlying distribution of a dataset.</a:t>
            </a:r>
          </a:p>
          <a:p>
            <a:endParaRPr lang="en-US" dirty="0"/>
          </a:p>
          <a:p>
            <a:endParaRPr lang="en-IN" dirty="0"/>
          </a:p>
        </p:txBody>
      </p:sp>
    </p:spTree>
    <p:extLst>
      <p:ext uri="{BB962C8B-B14F-4D97-AF65-F5344CB8AC3E}">
        <p14:creationId xmlns:p14="http://schemas.microsoft.com/office/powerpoint/2010/main" val="3742935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F65C5A-5ECE-34A6-558B-4F05D412D92A}"/>
              </a:ext>
            </a:extLst>
          </p:cNvPr>
          <p:cNvPicPr>
            <a:picLocks noChangeAspect="1"/>
          </p:cNvPicPr>
          <p:nvPr/>
        </p:nvPicPr>
        <p:blipFill>
          <a:blip r:embed="rId2"/>
          <a:stretch>
            <a:fillRect/>
          </a:stretch>
        </p:blipFill>
        <p:spPr>
          <a:xfrm>
            <a:off x="1319681" y="270447"/>
            <a:ext cx="10182225" cy="5867400"/>
          </a:xfrm>
          <a:prstGeom prst="rect">
            <a:avLst/>
          </a:prstGeom>
        </p:spPr>
      </p:pic>
    </p:spTree>
    <p:extLst>
      <p:ext uri="{BB962C8B-B14F-4D97-AF65-F5344CB8AC3E}">
        <p14:creationId xmlns:p14="http://schemas.microsoft.com/office/powerpoint/2010/main" val="422991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EA86F3-3D65-C0C0-E262-89EDFEADBA48}"/>
              </a:ext>
            </a:extLst>
          </p:cNvPr>
          <p:cNvSpPr txBox="1"/>
          <p:nvPr/>
        </p:nvSpPr>
        <p:spPr>
          <a:xfrm>
            <a:off x="3043003" y="1154243"/>
            <a:ext cx="7090348" cy="4031873"/>
          </a:xfrm>
          <a:prstGeom prst="rect">
            <a:avLst/>
          </a:prstGeom>
          <a:noFill/>
        </p:spPr>
        <p:txBody>
          <a:bodyPr wrap="square">
            <a:spAutoFit/>
          </a:bodyPr>
          <a:lstStyle/>
          <a:p>
            <a:r>
              <a:rPr lang="en-US" sz="3200" dirty="0"/>
              <a:t>Point out the correct combination with regards to kind keyword for graph plotting.</a:t>
            </a:r>
          </a:p>
          <a:p>
            <a:endParaRPr lang="en-US" sz="3200" dirty="0"/>
          </a:p>
          <a:p>
            <a:r>
              <a:rPr lang="en-US" sz="3200" dirty="0"/>
              <a:t>a) ‘hist’ for histogram</a:t>
            </a:r>
          </a:p>
          <a:p>
            <a:r>
              <a:rPr lang="en-US" sz="3200" dirty="0"/>
              <a:t>b) ‘box’ for boxplot</a:t>
            </a:r>
          </a:p>
          <a:p>
            <a:r>
              <a:rPr lang="en-US" sz="3200" dirty="0"/>
              <a:t>c) ‘area’ for area plots</a:t>
            </a:r>
          </a:p>
          <a:p>
            <a:r>
              <a:rPr lang="en-US" sz="3200" dirty="0"/>
              <a:t>d) all of the mentioned</a:t>
            </a:r>
            <a:endParaRPr lang="en-IN" sz="3200" dirty="0"/>
          </a:p>
        </p:txBody>
      </p:sp>
    </p:spTree>
    <p:extLst>
      <p:ext uri="{BB962C8B-B14F-4D97-AF65-F5344CB8AC3E}">
        <p14:creationId xmlns:p14="http://schemas.microsoft.com/office/powerpoint/2010/main" val="313840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5" end="5"/>
                                            </p:txEl>
                                          </p:spTgt>
                                        </p:tgtEl>
                                        <p:attrNameLst>
                                          <p:attrName>style.color</p:attrName>
                                        </p:attrNameLst>
                                      </p:cBhvr>
                                      <p:to>
                                        <a:schemeClr val="accent2"/>
                                      </p:to>
                                    </p:animClr>
                                    <p:animClr clrSpc="rgb" dir="cw">
                                      <p:cBhvr>
                                        <p:cTn id="7" dur="500" fill="hold"/>
                                        <p:tgtEl>
                                          <p:spTgt spid="3">
                                            <p:txEl>
                                              <p:pRg st="5" end="5"/>
                                            </p:txEl>
                                          </p:spTgt>
                                        </p:tgtEl>
                                        <p:attrNameLst>
                                          <p:attrName>fillcolor</p:attrName>
                                        </p:attrNameLst>
                                      </p:cBhvr>
                                      <p:to>
                                        <a:schemeClr val="accent2"/>
                                      </p:to>
                                    </p:animClr>
                                    <p:set>
                                      <p:cBhvr>
                                        <p:cTn id="8" dur="500" fill="hold"/>
                                        <p:tgtEl>
                                          <p:spTgt spid="3">
                                            <p:txEl>
                                              <p:pRg st="5" end="5"/>
                                            </p:txEl>
                                          </p:spTgt>
                                        </p:tgtEl>
                                        <p:attrNameLst>
                                          <p:attrName>fill.type</p:attrName>
                                        </p:attrNameLst>
                                      </p:cBhvr>
                                      <p:to>
                                        <p:strVal val="solid"/>
                                      </p:to>
                                    </p:set>
                                    <p:anim to="1.5" calcmode="lin" valueType="num">
                                      <p:cBhvr override="childStyle">
                                        <p:cTn id="9" dur="500" fill="hold"/>
                                        <p:tgtEl>
                                          <p:spTgt spid="3">
                                            <p:txEl>
                                              <p:pRg st="5" end="5"/>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70130B-5F33-FBC5-6148-89EE2FFAC3D1}"/>
              </a:ext>
            </a:extLst>
          </p:cNvPr>
          <p:cNvSpPr txBox="1"/>
          <p:nvPr/>
        </p:nvSpPr>
        <p:spPr>
          <a:xfrm>
            <a:off x="2173574" y="944380"/>
            <a:ext cx="8094687" cy="3046988"/>
          </a:xfrm>
          <a:prstGeom prst="rect">
            <a:avLst/>
          </a:prstGeom>
          <a:noFill/>
        </p:spPr>
        <p:txBody>
          <a:bodyPr wrap="square">
            <a:spAutoFit/>
          </a:bodyPr>
          <a:lstStyle/>
          <a:p>
            <a:r>
              <a:rPr lang="en-US" sz="3200" dirty="0"/>
              <a:t>The plot method in matplotlib is __________</a:t>
            </a:r>
          </a:p>
          <a:p>
            <a:endParaRPr lang="en-US" sz="3200" dirty="0"/>
          </a:p>
          <a:p>
            <a:r>
              <a:rPr lang="en-US" sz="3200" dirty="0"/>
              <a:t>a) </a:t>
            </a:r>
            <a:r>
              <a:rPr lang="en-US" sz="3200" dirty="0" err="1"/>
              <a:t>gplt.plot</a:t>
            </a:r>
            <a:r>
              <a:rPr lang="en-US" sz="3200" dirty="0"/>
              <a:t>()</a:t>
            </a:r>
          </a:p>
          <a:p>
            <a:r>
              <a:rPr lang="en-US" sz="3200" dirty="0"/>
              <a:t>b) </a:t>
            </a:r>
            <a:r>
              <a:rPr lang="en-US" sz="3200" dirty="0" err="1"/>
              <a:t>plt.plot</a:t>
            </a:r>
            <a:r>
              <a:rPr lang="en-US" sz="3200" dirty="0"/>
              <a:t>()</a:t>
            </a:r>
          </a:p>
          <a:p>
            <a:r>
              <a:rPr lang="en-US" sz="3200" dirty="0"/>
              <a:t>c) </a:t>
            </a:r>
            <a:r>
              <a:rPr lang="en-US" sz="3200" dirty="0" err="1"/>
              <a:t>plt.plotgraph</a:t>
            </a:r>
            <a:r>
              <a:rPr lang="en-US" sz="3200" dirty="0"/>
              <a:t>()</a:t>
            </a:r>
          </a:p>
          <a:p>
            <a:r>
              <a:rPr lang="en-US" sz="3200" dirty="0"/>
              <a:t>d) none of the mentioned</a:t>
            </a:r>
            <a:endParaRPr lang="en-IN" sz="3200" dirty="0"/>
          </a:p>
        </p:txBody>
      </p:sp>
    </p:spTree>
    <p:extLst>
      <p:ext uri="{BB962C8B-B14F-4D97-AF65-F5344CB8AC3E}">
        <p14:creationId xmlns:p14="http://schemas.microsoft.com/office/powerpoint/2010/main" val="411957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5">
                                            <p:txEl>
                                              <p:pRg st="3" end="3"/>
                                            </p:txEl>
                                          </p:spTgt>
                                        </p:tgtEl>
                                        <p:attrNameLst>
                                          <p:attrName>style.color</p:attrName>
                                        </p:attrNameLst>
                                      </p:cBhvr>
                                      <p:to>
                                        <a:schemeClr val="accent2"/>
                                      </p:to>
                                    </p:animClr>
                                    <p:animClr clrSpc="rgb" dir="cw">
                                      <p:cBhvr>
                                        <p:cTn id="7" dur="500" fill="hold"/>
                                        <p:tgtEl>
                                          <p:spTgt spid="5">
                                            <p:txEl>
                                              <p:pRg st="3" end="3"/>
                                            </p:txEl>
                                          </p:spTgt>
                                        </p:tgtEl>
                                        <p:attrNameLst>
                                          <p:attrName>fillcolor</p:attrName>
                                        </p:attrNameLst>
                                      </p:cBhvr>
                                      <p:to>
                                        <a:schemeClr val="accent2"/>
                                      </p:to>
                                    </p:animClr>
                                    <p:set>
                                      <p:cBhvr>
                                        <p:cTn id="8" dur="500" fill="hold"/>
                                        <p:tgtEl>
                                          <p:spTgt spid="5">
                                            <p:txEl>
                                              <p:pRg st="3" end="3"/>
                                            </p:txEl>
                                          </p:spTgt>
                                        </p:tgtEl>
                                        <p:attrNameLst>
                                          <p:attrName>fill.type</p:attrName>
                                        </p:attrNameLst>
                                      </p:cBhvr>
                                      <p:to>
                                        <p:strVal val="solid"/>
                                      </p:to>
                                    </p:set>
                                    <p:anim to="1.5" calcmode="lin" valueType="num">
                                      <p:cBhvr override="childStyle">
                                        <p:cTn id="9" dur="500" fill="hold"/>
                                        <p:tgtEl>
                                          <p:spTgt spid="5">
                                            <p:txEl>
                                              <p:pRg st="3" end="3"/>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8E2CA7-DE20-6BFC-1DC4-ADC073A64A8E}"/>
              </a:ext>
            </a:extLst>
          </p:cNvPr>
          <p:cNvSpPr txBox="1"/>
          <p:nvPr/>
        </p:nvSpPr>
        <p:spPr>
          <a:xfrm>
            <a:off x="2818151" y="1379095"/>
            <a:ext cx="6970426" cy="4031873"/>
          </a:xfrm>
          <a:prstGeom prst="rect">
            <a:avLst/>
          </a:prstGeom>
          <a:noFill/>
        </p:spPr>
        <p:txBody>
          <a:bodyPr wrap="square">
            <a:spAutoFit/>
          </a:bodyPr>
          <a:lstStyle/>
          <a:p>
            <a:r>
              <a:rPr lang="en-US" sz="3200" dirty="0"/>
              <a:t>You can create a scatter plot matrix using the __________ method </a:t>
            </a:r>
          </a:p>
          <a:p>
            <a:endParaRPr lang="en-US" sz="3200" dirty="0"/>
          </a:p>
          <a:p>
            <a:endParaRPr lang="en-US" sz="3200" dirty="0"/>
          </a:p>
          <a:p>
            <a:r>
              <a:rPr lang="en-US" sz="3200" dirty="0"/>
              <a:t>a) </a:t>
            </a:r>
            <a:r>
              <a:rPr lang="en-US" sz="3200" dirty="0" err="1"/>
              <a:t>sca_matrix</a:t>
            </a:r>
            <a:endParaRPr lang="en-US" sz="3200" dirty="0"/>
          </a:p>
          <a:p>
            <a:r>
              <a:rPr lang="en-US" sz="3200" dirty="0"/>
              <a:t>b) </a:t>
            </a:r>
            <a:r>
              <a:rPr lang="en-US" sz="3200" dirty="0" err="1"/>
              <a:t>scatter_matrix</a:t>
            </a:r>
            <a:endParaRPr lang="en-US" sz="3200" dirty="0"/>
          </a:p>
          <a:p>
            <a:r>
              <a:rPr lang="en-US" sz="3200" dirty="0"/>
              <a:t>c) </a:t>
            </a:r>
            <a:r>
              <a:rPr lang="en-US" sz="3200" dirty="0" err="1"/>
              <a:t>DataFrame.plot</a:t>
            </a:r>
            <a:endParaRPr lang="en-US" sz="3200" dirty="0"/>
          </a:p>
          <a:p>
            <a:r>
              <a:rPr lang="en-US" sz="3200" dirty="0"/>
              <a:t>d) all of the mentioned</a:t>
            </a:r>
            <a:endParaRPr lang="en-IN" sz="3200" dirty="0"/>
          </a:p>
        </p:txBody>
      </p:sp>
    </p:spTree>
    <p:extLst>
      <p:ext uri="{BB962C8B-B14F-4D97-AF65-F5344CB8AC3E}">
        <p14:creationId xmlns:p14="http://schemas.microsoft.com/office/powerpoint/2010/main" val="258886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anim to="1.5" calcmode="lin" valueType="num">
                                      <p:cBhvr override="childStyle">
                                        <p:cTn id="9" dur="500" fill="hold"/>
                                        <p:tgtEl>
                                          <p:spTgt spid="3">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F9D125-78AC-FFC9-B52B-146045AB3B97}"/>
              </a:ext>
            </a:extLst>
          </p:cNvPr>
          <p:cNvSpPr txBox="1"/>
          <p:nvPr/>
        </p:nvSpPr>
        <p:spPr>
          <a:xfrm>
            <a:off x="2698230" y="989351"/>
            <a:ext cx="7929796" cy="3539430"/>
          </a:xfrm>
          <a:prstGeom prst="rect">
            <a:avLst/>
          </a:prstGeom>
          <a:noFill/>
        </p:spPr>
        <p:txBody>
          <a:bodyPr wrap="square">
            <a:spAutoFit/>
          </a:bodyPr>
          <a:lstStyle/>
          <a:p>
            <a:r>
              <a:rPr lang="en-US" sz="3200" dirty="0"/>
              <a:t>Which of the following graph can be used for simple summarization of data?</a:t>
            </a:r>
          </a:p>
          <a:p>
            <a:endParaRPr lang="en-US" sz="3200" dirty="0"/>
          </a:p>
          <a:p>
            <a:r>
              <a:rPr lang="en-US" sz="3200" dirty="0"/>
              <a:t>a) Scatterplot</a:t>
            </a:r>
          </a:p>
          <a:p>
            <a:r>
              <a:rPr lang="en-US" sz="3200" dirty="0"/>
              <a:t>b) Overlaying</a:t>
            </a:r>
          </a:p>
          <a:p>
            <a:r>
              <a:rPr lang="en-US" sz="3200" dirty="0"/>
              <a:t>c) </a:t>
            </a:r>
            <a:r>
              <a:rPr lang="en-US" sz="3200" dirty="0" err="1"/>
              <a:t>Barplot</a:t>
            </a:r>
            <a:endParaRPr lang="en-US" sz="3200" dirty="0"/>
          </a:p>
          <a:p>
            <a:r>
              <a:rPr lang="en-US" sz="3200" dirty="0"/>
              <a:t>d) All of the mentioned</a:t>
            </a:r>
            <a:endParaRPr lang="en-IN" sz="3200" dirty="0"/>
          </a:p>
        </p:txBody>
      </p:sp>
    </p:spTree>
    <p:extLst>
      <p:ext uri="{BB962C8B-B14F-4D97-AF65-F5344CB8AC3E}">
        <p14:creationId xmlns:p14="http://schemas.microsoft.com/office/powerpoint/2010/main" val="361022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anim to="1.5" calcmode="lin" valueType="num">
                                      <p:cBhvr override="childStyle">
                                        <p:cTn id="9" dur="500" fill="hold"/>
                                        <p:tgtEl>
                                          <p:spTgt spid="3">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BBB521-B11F-576C-B5D2-11A1E6C2CB8D}"/>
              </a:ext>
            </a:extLst>
          </p:cNvPr>
          <p:cNvSpPr>
            <a:spLocks noGrp="1"/>
          </p:cNvSpPr>
          <p:nvPr>
            <p:ph idx="1"/>
          </p:nvPr>
        </p:nvSpPr>
        <p:spPr>
          <a:xfrm>
            <a:off x="704538" y="434716"/>
            <a:ext cx="10649262" cy="5742248"/>
          </a:xfrm>
        </p:spPr>
        <p:txBody>
          <a:bodyPr/>
          <a:lstStyle/>
          <a:p>
            <a:r>
              <a:rPr lang="en-US" dirty="0"/>
              <a:t>Statistical data distributions describe how data points are spread out across different values in a dataset.</a:t>
            </a:r>
          </a:p>
          <a:p>
            <a:r>
              <a:rPr lang="en-US" dirty="0"/>
              <a:t> Understanding these distributions helps in </a:t>
            </a:r>
          </a:p>
          <a:p>
            <a:pPr lvl="2"/>
            <a:r>
              <a:rPr lang="en-US" dirty="0"/>
              <a:t>analyzing and interpreting data</a:t>
            </a:r>
          </a:p>
          <a:p>
            <a:pPr lvl="2"/>
            <a:r>
              <a:rPr lang="en-US" dirty="0"/>
              <a:t>revealing patterns</a:t>
            </a:r>
          </a:p>
          <a:p>
            <a:pPr lvl="2"/>
            <a:r>
              <a:rPr lang="en-US" dirty="0"/>
              <a:t>trends </a:t>
            </a:r>
          </a:p>
          <a:p>
            <a:pPr lvl="2"/>
            <a:r>
              <a:rPr lang="en-US" dirty="0"/>
              <a:t>underlying structures.</a:t>
            </a:r>
          </a:p>
          <a:p>
            <a:pPr lvl="2"/>
            <a:endParaRPr lang="en-US" dirty="0"/>
          </a:p>
          <a:p>
            <a:pPr marL="914400" lvl="2" indent="0">
              <a:buNone/>
            </a:pPr>
            <a:endParaRPr lang="en-IN" dirty="0"/>
          </a:p>
          <a:p>
            <a:pPr marL="914400" lvl="2" indent="0">
              <a:buNone/>
            </a:pPr>
            <a:endParaRPr lang="en-IN" dirty="0"/>
          </a:p>
          <a:p>
            <a:pPr marL="914400" lvl="2" indent="0">
              <a:buNone/>
            </a:pPr>
            <a:endParaRPr lang="en-IN" dirty="0"/>
          </a:p>
          <a:p>
            <a:pPr marL="914400" lvl="2" indent="0">
              <a:buNone/>
            </a:pPr>
            <a:endParaRPr lang="en-US" dirty="0"/>
          </a:p>
        </p:txBody>
      </p:sp>
    </p:spTree>
    <p:extLst>
      <p:ext uri="{BB962C8B-B14F-4D97-AF65-F5344CB8AC3E}">
        <p14:creationId xmlns:p14="http://schemas.microsoft.com/office/powerpoint/2010/main" val="1951636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08A44F-6F6C-A00E-B3A8-805562B7405B}"/>
              </a:ext>
            </a:extLst>
          </p:cNvPr>
          <p:cNvPicPr>
            <a:picLocks noChangeAspect="1"/>
          </p:cNvPicPr>
          <p:nvPr/>
        </p:nvPicPr>
        <p:blipFill>
          <a:blip r:embed="rId2"/>
          <a:stretch>
            <a:fillRect/>
          </a:stretch>
        </p:blipFill>
        <p:spPr>
          <a:xfrm>
            <a:off x="2923081" y="734518"/>
            <a:ext cx="6795608" cy="5062728"/>
          </a:xfrm>
          <a:prstGeom prst="rect">
            <a:avLst/>
          </a:prstGeom>
        </p:spPr>
      </p:pic>
      <p:sp>
        <p:nvSpPr>
          <p:cNvPr id="4" name="TextBox 3">
            <a:extLst>
              <a:ext uri="{FF2B5EF4-FFF2-40B4-BE49-F238E27FC236}">
                <a16:creationId xmlns:a16="http://schemas.microsoft.com/office/drawing/2014/main" id="{2E1F6C33-3213-4583-0575-82B516351302}"/>
              </a:ext>
            </a:extLst>
          </p:cNvPr>
          <p:cNvSpPr txBox="1"/>
          <p:nvPr/>
        </p:nvSpPr>
        <p:spPr>
          <a:xfrm>
            <a:off x="3049250" y="5515462"/>
            <a:ext cx="6093500" cy="923330"/>
          </a:xfrm>
          <a:prstGeom prst="rect">
            <a:avLst/>
          </a:prstGeom>
          <a:noFill/>
        </p:spPr>
        <p:txBody>
          <a:bodyPr wrap="square">
            <a:spAutoFit/>
          </a:bodyPr>
          <a:lstStyle/>
          <a:p>
            <a:r>
              <a:rPr lang="en-US" dirty="0"/>
              <a:t>A histogram visualizing the distribution associated to rolling a die. The probability of rolling each of the six possible numbers is 1/6=0.166.</a:t>
            </a:r>
            <a:endParaRPr lang="en-IN" dirty="0"/>
          </a:p>
        </p:txBody>
      </p:sp>
    </p:spTree>
    <p:extLst>
      <p:ext uri="{BB962C8B-B14F-4D97-AF65-F5344CB8AC3E}">
        <p14:creationId xmlns:p14="http://schemas.microsoft.com/office/powerpoint/2010/main" val="3114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0525EA-EE42-517E-B6C3-C440F3977325}"/>
              </a:ext>
            </a:extLst>
          </p:cNvPr>
          <p:cNvPicPr>
            <a:picLocks noChangeAspect="1"/>
          </p:cNvPicPr>
          <p:nvPr/>
        </p:nvPicPr>
        <p:blipFill>
          <a:blip r:embed="rId2"/>
          <a:stretch>
            <a:fillRect/>
          </a:stretch>
        </p:blipFill>
        <p:spPr>
          <a:xfrm>
            <a:off x="1863777" y="321378"/>
            <a:ext cx="9079043" cy="6215243"/>
          </a:xfrm>
          <a:prstGeom prst="rect">
            <a:avLst/>
          </a:prstGeom>
        </p:spPr>
      </p:pic>
    </p:spTree>
    <p:extLst>
      <p:ext uri="{BB962C8B-B14F-4D97-AF65-F5344CB8AC3E}">
        <p14:creationId xmlns:p14="http://schemas.microsoft.com/office/powerpoint/2010/main" val="359904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4B1589-136E-16E0-93A8-534107FFC446}"/>
              </a:ext>
            </a:extLst>
          </p:cNvPr>
          <p:cNvPicPr>
            <a:picLocks noChangeAspect="1"/>
          </p:cNvPicPr>
          <p:nvPr/>
        </p:nvPicPr>
        <p:blipFill>
          <a:blip r:embed="rId2"/>
          <a:stretch>
            <a:fillRect/>
          </a:stretch>
        </p:blipFill>
        <p:spPr>
          <a:xfrm>
            <a:off x="518410" y="640205"/>
            <a:ext cx="11155180" cy="5577590"/>
          </a:xfrm>
          <a:prstGeom prst="rect">
            <a:avLst/>
          </a:prstGeom>
        </p:spPr>
      </p:pic>
    </p:spTree>
    <p:extLst>
      <p:ext uri="{BB962C8B-B14F-4D97-AF65-F5344CB8AC3E}">
        <p14:creationId xmlns:p14="http://schemas.microsoft.com/office/powerpoint/2010/main" val="85402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492A-805D-52AF-8B05-43F88178B262}"/>
              </a:ext>
            </a:extLst>
          </p:cNvPr>
          <p:cNvSpPr>
            <a:spLocks noGrp="1"/>
          </p:cNvSpPr>
          <p:nvPr>
            <p:ph type="title"/>
          </p:nvPr>
        </p:nvSpPr>
        <p:spPr/>
        <p:txBody>
          <a:bodyPr/>
          <a:lstStyle/>
          <a:p>
            <a:r>
              <a:rPr lang="en-US" dirty="0"/>
              <a:t>Data Visualizations</a:t>
            </a:r>
            <a:endParaRPr lang="en-IN" dirty="0"/>
          </a:p>
        </p:txBody>
      </p:sp>
      <p:sp>
        <p:nvSpPr>
          <p:cNvPr id="3" name="Text Placeholder 2">
            <a:extLst>
              <a:ext uri="{FF2B5EF4-FFF2-40B4-BE49-F238E27FC236}">
                <a16:creationId xmlns:a16="http://schemas.microsoft.com/office/drawing/2014/main" id="{06607A9A-CB62-27A8-4084-BFFD827E5F70}"/>
              </a:ext>
            </a:extLst>
          </p:cNvPr>
          <p:cNvSpPr>
            <a:spLocks noGrp="1"/>
          </p:cNvSpPr>
          <p:nvPr>
            <p:ph type="body" idx="1"/>
          </p:nvPr>
        </p:nvSpPr>
        <p:spPr/>
        <p:txBody>
          <a:bodyPr/>
          <a:lstStyle/>
          <a:p>
            <a:r>
              <a:rPr lang="en-US" dirty="0"/>
              <a:t>“</a:t>
            </a:r>
            <a:r>
              <a:rPr lang="en-US" b="0" i="0" dirty="0">
                <a:solidFill>
                  <a:srgbClr val="333333"/>
                </a:solidFill>
                <a:effectLst/>
                <a:latin typeface="Helvetica Neue"/>
              </a:rPr>
              <a:t>Visualizing the distribution of our variables is an important step in exploring and analyzing data”</a:t>
            </a:r>
            <a:endParaRPr lang="en-IN" dirty="0"/>
          </a:p>
        </p:txBody>
      </p:sp>
    </p:spTree>
    <p:extLst>
      <p:ext uri="{BB962C8B-B14F-4D97-AF65-F5344CB8AC3E}">
        <p14:creationId xmlns:p14="http://schemas.microsoft.com/office/powerpoint/2010/main" val="222068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901" y="358345"/>
            <a:ext cx="7789818" cy="22383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468" y="2899954"/>
            <a:ext cx="3244590" cy="3102639"/>
          </a:xfrm>
          <a:prstGeom prst="rect">
            <a:avLst/>
          </a:prstGeom>
        </p:spPr>
      </p:pic>
      <p:sp>
        <p:nvSpPr>
          <p:cNvPr id="8" name="TextBox 7"/>
          <p:cNvSpPr txBox="1"/>
          <p:nvPr/>
        </p:nvSpPr>
        <p:spPr>
          <a:xfrm>
            <a:off x="4813412" y="5726348"/>
            <a:ext cx="6810898" cy="954107"/>
          </a:xfrm>
          <a:prstGeom prst="rect">
            <a:avLst/>
          </a:prstGeom>
          <a:noFill/>
        </p:spPr>
        <p:txBody>
          <a:bodyPr wrap="square" rtlCol="0">
            <a:spAutoFit/>
          </a:bodyPr>
          <a:lstStyle/>
          <a:p>
            <a:r>
              <a:rPr lang="en-IN" sz="2800" b="1" dirty="0"/>
              <a:t>John D. Hunter – Developed in 2003</a:t>
            </a:r>
          </a:p>
          <a:p>
            <a:r>
              <a:rPr lang="en-IN" sz="2800" b="1" dirty="0"/>
              <a:t>(1968-2012)</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6810" y="2899954"/>
            <a:ext cx="6667500" cy="2238375"/>
          </a:xfrm>
          <a:prstGeom prst="rect">
            <a:avLst/>
          </a:prstGeom>
        </p:spPr>
      </p:pic>
      <p:sp>
        <p:nvSpPr>
          <p:cNvPr id="3" name="TextBox 2">
            <a:extLst>
              <a:ext uri="{FF2B5EF4-FFF2-40B4-BE49-F238E27FC236}">
                <a16:creationId xmlns:a16="http://schemas.microsoft.com/office/drawing/2014/main" id="{9AB5B38F-5099-E968-46C4-C7CC785331FB}"/>
              </a:ext>
            </a:extLst>
          </p:cNvPr>
          <p:cNvSpPr txBox="1"/>
          <p:nvPr/>
        </p:nvSpPr>
        <p:spPr>
          <a:xfrm>
            <a:off x="6490741" y="2227388"/>
            <a:ext cx="4913620" cy="523220"/>
          </a:xfrm>
          <a:prstGeom prst="rect">
            <a:avLst/>
          </a:prstGeom>
          <a:noFill/>
        </p:spPr>
        <p:txBody>
          <a:bodyPr wrap="square">
            <a:spAutoFit/>
          </a:bodyPr>
          <a:lstStyle/>
          <a:p>
            <a:r>
              <a:rPr lang="en-IN" sz="2800" dirty="0"/>
              <a:t>https://matplotlib.org/</a:t>
            </a:r>
          </a:p>
        </p:txBody>
      </p:sp>
    </p:spTree>
    <p:extLst>
      <p:ext uri="{BB962C8B-B14F-4D97-AF65-F5344CB8AC3E}">
        <p14:creationId xmlns:p14="http://schemas.microsoft.com/office/powerpoint/2010/main" val="2444511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6C5A4E-AAA7-E216-BDDF-EA3BC557E8A7}"/>
              </a:ext>
            </a:extLst>
          </p:cNvPr>
          <p:cNvPicPr>
            <a:picLocks noChangeAspect="1"/>
          </p:cNvPicPr>
          <p:nvPr/>
        </p:nvPicPr>
        <p:blipFill>
          <a:blip r:embed="rId2"/>
          <a:stretch>
            <a:fillRect/>
          </a:stretch>
        </p:blipFill>
        <p:spPr>
          <a:xfrm>
            <a:off x="985837" y="323850"/>
            <a:ext cx="10220325" cy="6210300"/>
          </a:xfrm>
          <a:prstGeom prst="rect">
            <a:avLst/>
          </a:prstGeom>
        </p:spPr>
      </p:pic>
    </p:spTree>
    <p:extLst>
      <p:ext uri="{BB962C8B-B14F-4D97-AF65-F5344CB8AC3E}">
        <p14:creationId xmlns:p14="http://schemas.microsoft.com/office/powerpoint/2010/main" val="1096790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TotalTime>
  <Words>552</Words>
  <Application>Microsoft Office PowerPoint</Application>
  <PresentationFormat>Widescreen</PresentationFormat>
  <Paragraphs>62</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Helvetica Neue</vt:lpstr>
      <vt:lpstr>Office Theme</vt:lpstr>
      <vt:lpstr>Data Distribution</vt:lpstr>
      <vt:lpstr>PowerPoint Presentation</vt:lpstr>
      <vt:lpstr>PowerPoint Presentation</vt:lpstr>
      <vt:lpstr>PowerPoint Presentation</vt:lpstr>
      <vt:lpstr>PowerPoint Presentation</vt:lpstr>
      <vt:lpstr>PowerPoint Presentation</vt:lpstr>
      <vt:lpstr>Data Visualizations</vt:lpstr>
      <vt:lpstr>PowerPoint Presentation</vt:lpstr>
      <vt:lpstr>PowerPoint Presentation</vt:lpstr>
      <vt:lpstr>Matplotlib Architecture  </vt:lpstr>
      <vt:lpstr>PowerPoint Presentation</vt:lpstr>
      <vt:lpstr>What is subplot() </vt:lpstr>
      <vt:lpstr>PowerPoint Presentation</vt:lpstr>
      <vt:lpstr>Boxplot</vt:lpstr>
      <vt:lpstr>PowerPoint Presentation</vt:lpstr>
      <vt:lpstr>PowerPoint Presentation</vt:lpstr>
      <vt:lpstr>PowerPoint Presentation</vt:lpstr>
      <vt:lpstr>PowerPoint Presentation</vt:lpstr>
      <vt:lpstr>KDE Plot</vt:lpstr>
      <vt:lpstr>Kernel Density Estimate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Mallika Gandhi</dc:creator>
  <cp:lastModifiedBy>Mallika Gandhi</cp:lastModifiedBy>
  <cp:revision>12</cp:revision>
  <dcterms:created xsi:type="dcterms:W3CDTF">2025-01-22T10:57:30Z</dcterms:created>
  <dcterms:modified xsi:type="dcterms:W3CDTF">2025-01-26T14:24:35Z</dcterms:modified>
</cp:coreProperties>
</file>