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70" r:id="rId8"/>
    <p:sldId id="265" r:id="rId9"/>
    <p:sldId id="266" r:id="rId10"/>
    <p:sldId id="271" r:id="rId11"/>
    <p:sldId id="264" r:id="rId12"/>
    <p:sldId id="272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496E-8386-3006-7874-C430A586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0274-8064-A7DC-C623-29B444B4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51F5-B791-AFBE-4141-4EC79C6A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EAAC-EABF-1D2B-D7A0-4AB704AE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AA8B-4517-0F75-F29E-BE633A03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6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E22-A5C5-51EF-330B-2D24263B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DA60B-3CCC-BD46-561A-0954DB85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352C-D218-172D-839F-10D698AB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9E94B-1667-2540-561D-C53BF9DF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70E19-F9D1-EF91-6C6A-259B031A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961CB-4356-7A34-38D5-5E0E1B27A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68053-FD7E-8E0D-C793-070BE907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0C3A-C622-377E-A1FA-46810441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757F-2A10-CF08-685F-F9300638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0097-31DD-5934-FA22-F02436E2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2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BC6F-CE23-2B55-B9DB-767365C3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6287-D5A9-C1FE-AA48-35FA32D4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954A-64AE-F1D9-BEB3-B9BEF5E8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646B-FF93-F018-AF3B-80370384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DFED-63F5-8B62-3BFC-7E467131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FDE3-69A2-D411-25BE-A060471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38B4A-8E4A-D195-E045-353E9B10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BF84-16D3-6859-A4AB-180BB10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32E3-B389-802E-C960-2DAED351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49A1-2684-3E2C-5876-D34684C9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64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DA7-9633-CBF7-7B06-27004C38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2A47-137E-B3C3-EE8A-561FC7741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F2BCA-4C08-74CE-EDEE-6A927D20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890BB-3235-E05A-4368-FA964B3E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8A38E-7BD8-A39D-BA1E-A55912E9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8608-8E43-92E6-B261-520F5840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1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1F84-99AE-A818-02C6-98F57285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B476-4EF0-573C-9420-926572165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695A-1A93-35BA-393D-E395C19D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8C000-ED89-FFE9-0CB4-3EEAA58B1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2BDE7-D727-4244-BA00-B46F30E52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CFC0E-D73D-DAAE-02C2-931FDE05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19B2F-2392-1F2E-86DA-E68D0F21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E13C4-AE3A-58C9-F359-3278B1C8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5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5A09-9C3F-E2E8-2EC5-3A001C99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B2E20-AB7B-1E14-AE23-640F3FB0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F4357-36AE-4947-2277-F3E5F59F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AE24C-98CD-0DEF-09AA-2FD5FD2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75EBE-6BA9-27EB-FD90-67DB57F8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8C3A4-4989-8B25-AD01-1CB6F453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B57D5-A380-E2B0-D950-B1F677B9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BF67-2A18-5169-0DCE-32C0BB8F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7474-68F0-7F23-6D56-ECFED51D2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AAF7C-193C-AF83-10B8-1578BA47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1AA8-C945-037C-F132-EE38CF53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F0FBC-E924-943A-F25C-60C1D357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50587-1BE6-5AD4-882C-2AF2673D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D0DA-5AA9-4B73-6BF1-2B046669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D0262-411B-8A11-22D2-42D43977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9103-05B8-AB8B-819D-D5A0C934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95C33-5A5C-912E-E70C-468B4390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6A81-F1E2-E9ED-99B1-AE9521EC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C80D-20FF-B2EE-BA21-CC207C61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2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CCA92-BBB0-2798-712D-BAA0803F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10F8E-C3F7-CB72-BBC1-E6ADB03F5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FFCB-F37D-A2FD-E48F-BADB36906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CAC1-93FD-4CC5-8804-C9222AB832F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9195-397E-60EE-4A8C-E3726F152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725A-46F1-036A-C1D8-AF54E5C3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359E-4A1F-49A0-BDFF-2647F0E5E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4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929578-0794-9B46-83F7-BC255DF681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874" b="32408"/>
          <a:stretch/>
        </p:blipFill>
        <p:spPr>
          <a:xfrm>
            <a:off x="0" y="-5"/>
            <a:ext cx="12188952" cy="6857999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0BF83B-7455-FC29-8177-FCA22AB051B8}"/>
              </a:ext>
            </a:extLst>
          </p:cNvPr>
          <p:cNvSpPr txBox="1"/>
          <p:nvPr/>
        </p:nvSpPr>
        <p:spPr>
          <a:xfrm>
            <a:off x="1966393" y="1438413"/>
            <a:ext cx="910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Work Sans" pitchFamily="2" charset="0"/>
                <a:cs typeface="Arial" panose="020B0604020202020204" pitchFamily="34" charset="0"/>
              </a:rPr>
              <a:t>Practice School II (PS-II) ORIENTATION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AB8E3-72A4-ED4A-F0AF-7D09EADFF247}"/>
              </a:ext>
            </a:extLst>
          </p:cNvPr>
          <p:cNvSpPr txBox="1"/>
          <p:nvPr/>
        </p:nvSpPr>
        <p:spPr>
          <a:xfrm>
            <a:off x="158250" y="4269062"/>
            <a:ext cx="1234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FFC000"/>
                </a:solidFill>
                <a:latin typeface="Work Sans" pitchFamily="2" charset="0"/>
                <a:ea typeface="Calibri" charset="0"/>
                <a:cs typeface="Calibri" charset="0"/>
              </a:rPr>
              <a:t>PS Team</a:t>
            </a:r>
          </a:p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Work Sans" pitchFamily="2" charset="0"/>
                <a:ea typeface="Calibri" charset="0"/>
                <a:cs typeface="Calibri" charset="0"/>
              </a:rPr>
              <a:t>School of Engineering &amp; Technology, </a:t>
            </a:r>
          </a:p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latin typeface="Work Sans" pitchFamily="2" charset="0"/>
                <a:ea typeface="Calibri" charset="0"/>
                <a:cs typeface="Calibri" charset="0"/>
              </a:rPr>
              <a:t>BML Munjal University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Work Sans" pitchFamily="2" charset="0"/>
                <a:ea typeface="Calibri" charset="0"/>
                <a:cs typeface="Calibri" charset="0"/>
              </a:rPr>
              <a:t> Gurgaon (Sidhrawali)-122413 Haryana (India)</a:t>
            </a:r>
          </a:p>
        </p:txBody>
      </p:sp>
      <p:pic>
        <p:nvPicPr>
          <p:cNvPr id="2" name="Picture 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2017786E-17CF-4E20-6304-1F42C4B2B1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196" y="0"/>
            <a:ext cx="2458105" cy="11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7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65CBE25C-D6C5-6E16-0A0D-26F270F74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F16B3B-AEA4-556C-EFEF-105D3252E343}"/>
              </a:ext>
            </a:extLst>
          </p:cNvPr>
          <p:cNvSpPr/>
          <p:nvPr/>
        </p:nvSpPr>
        <p:spPr>
          <a:xfrm>
            <a:off x="1" y="2330246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ROLE OF FACULTY MENTOR</a:t>
            </a:r>
            <a:endParaRPr lang="en-US" sz="3600" b="1" dirty="0">
              <a:solidFill>
                <a:srgbClr val="FFFF00"/>
              </a:solidFill>
              <a:ea typeface="MS Mincho" charset="-128"/>
              <a:cs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B58F-DCE3-306F-110B-B9FDF9F180A8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</p:spTree>
    <p:extLst>
      <p:ext uri="{BB962C8B-B14F-4D97-AF65-F5344CB8AC3E}">
        <p14:creationId xmlns:p14="http://schemas.microsoft.com/office/powerpoint/2010/main" val="360677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783C0-7176-ABFD-A8DD-3AA0CC7AC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08982E33-9FC3-1506-1529-D639FB576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45A281-DCAF-93B6-EBF4-EF16D66889D5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ROLE OF FACULTY MENTOR</a:t>
            </a:r>
            <a:endParaRPr lang="en-US" sz="3600" b="1" dirty="0">
              <a:solidFill>
                <a:srgbClr val="FFFF00"/>
              </a:solidFill>
              <a:ea typeface="MS Mincho" charset="-128"/>
              <a:cs typeface="Calibri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0FACEF-31B8-823C-D26F-132CF5E2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3" y="837473"/>
            <a:ext cx="11791950" cy="558504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announcements that would be made from time to time through emails by PS Team.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Track the progress of students by regular communication </a:t>
            </a:r>
            <a:r>
              <a:rPr lang="en-US" sz="1800" dirty="0"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and timely assessments.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Connect with the Industry mentor to assess the progress and performance of students.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Help students in overcoming various challenges they encounter during their internship.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If the internship is not technical in nature, provide students with opportunities to engage in technical work, as PS-II is designed as a Technical Program.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Ensure the submission of Completion certificates, Plagiarism check and Project report in time.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Ensure the timely communication of student's internal marks to the students before submitting it to PS team.</a:t>
            </a:r>
            <a:endParaRPr lang="en-US" sz="1800" dirty="0">
              <a:effectLst/>
              <a:latin typeface="Work San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7CA18-E4CB-B01F-6C08-AF415570E633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</p:spTree>
    <p:extLst>
      <p:ext uri="{BB962C8B-B14F-4D97-AF65-F5344CB8AC3E}">
        <p14:creationId xmlns:p14="http://schemas.microsoft.com/office/powerpoint/2010/main" val="356430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65CBE25C-D6C5-6E16-0A0D-26F270F74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F16B3B-AEA4-556C-EFEF-105D3252E343}"/>
              </a:ext>
            </a:extLst>
          </p:cNvPr>
          <p:cNvSpPr/>
          <p:nvPr/>
        </p:nvSpPr>
        <p:spPr>
          <a:xfrm>
            <a:off x="1" y="2330246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ROLE OF INDUSTRY MENTOR</a:t>
            </a:r>
            <a:endParaRPr lang="en-US" sz="3600" b="1" dirty="0">
              <a:solidFill>
                <a:srgbClr val="FFFF00"/>
              </a:solidFill>
              <a:ea typeface="MS Mincho" charset="-128"/>
              <a:cs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B58F-DCE3-306F-110B-B9FDF9F180A8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</p:spTree>
    <p:extLst>
      <p:ext uri="{BB962C8B-B14F-4D97-AF65-F5344CB8AC3E}">
        <p14:creationId xmlns:p14="http://schemas.microsoft.com/office/powerpoint/2010/main" val="11269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B7A39-88F3-1B0E-EE88-01C57A3B9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6FAAB49F-559F-7791-8B3A-E075D803C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EF599A-C550-3C28-C172-891997FD2749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ROLE OF INDUSTRY MENTOR</a:t>
            </a:r>
            <a:endParaRPr lang="en-US" sz="3600" b="1" dirty="0">
              <a:solidFill>
                <a:srgbClr val="FFFF00"/>
              </a:solidFill>
              <a:ea typeface="MS Mincho" charset="-128"/>
              <a:cs typeface="Calibri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EAEA7C-B78C-B050-C2E5-6FA61BCA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26" y="1212439"/>
            <a:ext cx="11249947" cy="487864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Mentor and track the progress of students throughout their PS-II internship.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Help students in overcoming various challenges they encounter during their internship.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Support the faculty mentor in all evaluations in accordance with the guidelines outlined in the course handout.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Provide technical guidance to the student to solve the industrial problem.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Approve the contents of the PS-II report to be submitted at BML Munjal university on completion of the PS-II internship.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the marks (10%) for each mentee allocated.</a:t>
            </a: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ADC59-F2A7-866B-CA7C-1EBC49291182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</p:spTree>
    <p:extLst>
      <p:ext uri="{BB962C8B-B14F-4D97-AF65-F5344CB8AC3E}">
        <p14:creationId xmlns:p14="http://schemas.microsoft.com/office/powerpoint/2010/main" val="234131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54F98-0ADC-64CF-807E-B98D6141B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E2E8EDA1-00D5-DEA8-AE5B-045B2681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C949F8-CDA9-A44B-BE27-3E0EBE765F61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n-US" sz="3600" b="1" dirty="0">
              <a:solidFill>
                <a:srgbClr val="FFFF00"/>
              </a:solidFill>
              <a:ea typeface="MS Mincho" charset="-128"/>
              <a:cs typeface="Calibri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ADD39B-069D-9F96-2197-183C5E0E2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3" y="1064188"/>
            <a:ext cx="10953750" cy="105958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>
                <a:solidFill>
                  <a:srgbClr val="002060"/>
                </a:solidFill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 to course handout for more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61358-1DE6-4944-8921-36D2720123F5}"/>
              </a:ext>
            </a:extLst>
          </p:cNvPr>
          <p:cNvSpPr txBox="1"/>
          <p:nvPr/>
        </p:nvSpPr>
        <p:spPr>
          <a:xfrm>
            <a:off x="1543048" y="2489345"/>
            <a:ext cx="91059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FFC000"/>
                </a:solidFill>
                <a:latin typeface="Work Sans" pitchFamily="2" charset="0"/>
                <a:cs typeface="Arial" panose="020B0604020202020204" pitchFamily="34" charset="0"/>
              </a:rPr>
              <a:t>THANKS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64095-7761-BFAA-0920-04C3E3A83541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</p:spTree>
    <p:extLst>
      <p:ext uri="{BB962C8B-B14F-4D97-AF65-F5344CB8AC3E}">
        <p14:creationId xmlns:p14="http://schemas.microsoft.com/office/powerpoint/2010/main" val="159189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65CBE25C-D6C5-6E16-0A0D-26F270F74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F16B3B-AEA4-556C-EFEF-105D3252E343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INTRODUCTION TO THE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B58F-DCE3-306F-110B-B9FDF9F180A8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03A11F-9660-3EE9-B75A-3F853DCC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48096"/>
            <a:ext cx="11506200" cy="45529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Course Code			: </a:t>
            </a:r>
            <a:r>
              <a:rPr lang="en-US" sz="24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PSI2501</a:t>
            </a:r>
            <a:r>
              <a:rPr lang="en-US" sz="2400" b="1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Course Name			: </a:t>
            </a:r>
            <a:r>
              <a:rPr lang="en-US" sz="2400" dirty="0">
                <a:solidFill>
                  <a:srgbClr val="002060"/>
                </a:solidFill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 School-II</a:t>
            </a:r>
            <a:endParaRPr lang="en-US" sz="2400" b="1" dirty="0">
              <a:solidFill>
                <a:srgbClr val="002060"/>
              </a:solidFill>
              <a:latin typeface="Work San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Credits				: </a:t>
            </a:r>
            <a:r>
              <a:rPr lang="en-US" sz="24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4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Contact hours per week		: </a:t>
            </a:r>
            <a:r>
              <a:rPr lang="en-US" sz="2400" dirty="0">
                <a:solidFill>
                  <a:srgbClr val="002060"/>
                </a:solidFill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As per regulations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  </a:t>
            </a:r>
            <a:r>
              <a:rPr lang="en-US" sz="2400" dirty="0">
                <a:solidFill>
                  <a:srgbClr val="002060"/>
                </a:solidFill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(for details, refer course handout)</a:t>
            </a:r>
            <a:endParaRPr lang="en-US" sz="2400" b="1" dirty="0">
              <a:solidFill>
                <a:srgbClr val="002060"/>
              </a:solidFill>
              <a:latin typeface="Work San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Faculty-in-charge		:  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Dr Anubhav Agrawal 		            		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                                      Dr Ranbir Singh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					  Dr Atul Mishra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                      Dr Kiran </a:t>
            </a:r>
            <a:r>
              <a:rPr lang="en-IN" sz="2400" dirty="0" err="1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Khatter</a:t>
            </a:r>
            <a:endParaRPr lang="en-IN" sz="2400" dirty="0">
              <a:effectLst/>
              <a:latin typeface="Work San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9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3C03-3534-BFB7-3CF6-7D3C06A0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47222D66-B792-D0FD-8F3E-AA3B76DD6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6DE5A5-767A-F0A2-0E8E-A8C6EAD7AADD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AIM OF THE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11E6A-638C-7CD8-7D80-05971ED5146D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89D883-1A19-D7B2-8756-B471ABCA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8" y="1920418"/>
            <a:ext cx="10744200" cy="341915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The Practice School-II (PS-II) course provides students with an opportunity to intern in the professional setting of a company for 6-8 weeks and help develop their abilities as an industry professional. PS-II is a course with four (04) credit units and all Academic Regulations that apply to on-campus courses are also applicable to PS-II.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400" b="1" dirty="0">
              <a:solidFill>
                <a:srgbClr val="002060"/>
              </a:solidFill>
              <a:effectLst/>
              <a:latin typeface="Work San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8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6F9D-6D1D-AAFE-843E-6CF662040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E90FAF07-2BD9-E81F-846F-E738A9A97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9B1871-AAB0-CB4E-E998-BDA45E86B0C0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OBJECTIVES OF THE COURSE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9E9CAD-D3A3-65BE-486E-8080CCE5A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3" y="1115395"/>
            <a:ext cx="11182350" cy="5029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Objectives of the PS-II course are:</a:t>
            </a:r>
          </a:p>
          <a:p>
            <a:pPr marL="723900" indent="-7239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Equip the students with critical thinking and </a:t>
            </a: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observation &amp; communication skills.</a:t>
            </a:r>
          </a:p>
          <a:p>
            <a:pPr marL="723900" indent="-7239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Enable the students to </a:t>
            </a:r>
            <a:r>
              <a:rPr lang="en-US" sz="2000" dirty="0"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cquire the work experience through advance self-learning (in terms of depth, complexity, and engagement) in an industrial environment.</a:t>
            </a:r>
          </a:p>
          <a:p>
            <a:pPr marL="723900" indent="-7239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Mentor the students to apply, extend and test the knowledge gained from classroom experience to understand and mitigate complex issues and address real industry challenges.  </a:t>
            </a:r>
          </a:p>
          <a:p>
            <a:pPr marL="723900" indent="-7239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Help them to assimilate technical and administrative or managerial skills from his/her interactions with a variety of individuals, systems, and practices.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3F7C1-9F61-43E6-3AF7-C8049D98C858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</p:spTree>
    <p:extLst>
      <p:ext uri="{BB962C8B-B14F-4D97-AF65-F5344CB8AC3E}">
        <p14:creationId xmlns:p14="http://schemas.microsoft.com/office/powerpoint/2010/main" val="15711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925FD-339E-24B4-19BA-188B9E39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9D4FFD92-7900-7294-121F-C6C8930BB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DB0A49-076C-553E-A505-A2ECD953E527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ASSESSMENT PATTERN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9A9C8-4680-C37C-F59F-A5D897FF8F89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E6663A-A152-C09A-8553-5AE091878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06249"/>
              </p:ext>
            </p:extLst>
          </p:nvPr>
        </p:nvGraphicFramePr>
        <p:xfrm>
          <a:off x="176547" y="1054915"/>
          <a:ext cx="11838901" cy="499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5101">
                  <a:extLst>
                    <a:ext uri="{9D8B030D-6E8A-4147-A177-3AD203B41FA5}">
                      <a16:colId xmlns:a16="http://schemas.microsoft.com/office/drawing/2014/main" val="127489924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827780193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892852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0" marR="46990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Evaluation Component 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1750" indent="-6350" algn="ctr">
                        <a:lnSpc>
                          <a:spcPct val="100000"/>
                        </a:lnSpc>
                        <a:spcAft>
                          <a:spcPts val="35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Weightage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6365" marR="31750" indent="-2794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Timelines   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26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6510" marR="31750" lvl="0" indent="-6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First Diary Presentation (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Formalize title, Background, Objectives</a:t>
                      </a:r>
                      <a:r>
                        <a:rPr lang="en-IN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b="0" dirty="0">
                        <a:solidFill>
                          <a:sysClr val="windowText" lastClr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5715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10 %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43180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IN" sz="1800" b="0" baseline="3000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 - 27</a:t>
                      </a:r>
                      <a:r>
                        <a:rPr lang="en-IN" sz="1800" b="0" baseline="3000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th </a:t>
                      </a: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June 2025 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6510" marR="31750" indent="-6350" algn="l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Mid Sem Seminar Presentation (Faculty Mentor in consultation with Industry Mentor)</a:t>
                      </a:r>
                      <a:endParaRPr lang="en-IN" sz="1800" b="0" dirty="0">
                        <a:solidFill>
                          <a:sysClr val="windowText" lastClr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5715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20 %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43180" indent="-635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800" b="0" kern="1200" baseline="300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 - 11</a:t>
                      </a:r>
                      <a:r>
                        <a:rPr lang="en-US" sz="1800" b="0" kern="1200" baseline="300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 July </a:t>
                      </a:r>
                    </a:p>
                    <a:p>
                      <a:pPr marL="6350" marR="43180" indent="-635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2025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Work Sans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15580"/>
                  </a:ext>
                </a:extLst>
              </a:tr>
              <a:tr h="327842">
                <a:tc>
                  <a:txBody>
                    <a:bodyPr/>
                    <a:lstStyle/>
                    <a:p>
                      <a:pPr marL="16510" marR="31750" lvl="0" indent="-6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Second Diary Presentation 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Project completion with result &amp; discussion)</a:t>
                      </a:r>
                      <a:endParaRPr lang="en-IN" sz="1800" b="0" dirty="0">
                        <a:solidFill>
                          <a:sysClr val="windowText" lastClr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41275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10 %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43180" indent="-635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1800" b="0" kern="1200" baseline="300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 - 25</a:t>
                      </a:r>
                      <a:r>
                        <a:rPr lang="en-US" sz="1800" b="0" kern="1200" baseline="300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 July 2025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Work Sans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82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6510" marR="31750" indent="-6350" algn="l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End Sem Project/ Thesis Report Submission to the Faculty Mentor</a:t>
                      </a:r>
                      <a:endParaRPr lang="en-IN" sz="1800" b="0" dirty="0">
                        <a:solidFill>
                          <a:sysClr val="windowText" lastClr="000000"/>
                        </a:solidFill>
                        <a:effectLst/>
                        <a:latin typeface="Work Sans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43815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43180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IN" sz="1800" b="0" baseline="3000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 August 2025 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89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6510" marR="31750" lvl="0" indent="-6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Industry Mentor to provide marks to the PS-II Team</a:t>
                      </a:r>
                      <a:endParaRPr lang="en-IN" sz="1800" b="0" dirty="0">
                        <a:solidFill>
                          <a:sysClr val="windowText" lastClr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41275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10 %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5080" lvl="0" indent="-6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IN" sz="1800" b="0" baseline="3000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 August 2025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43872"/>
                  </a:ext>
                </a:extLst>
              </a:tr>
              <a:tr h="268629">
                <a:tc>
                  <a:txBody>
                    <a:bodyPr/>
                    <a:lstStyle/>
                    <a:p>
                      <a:pPr marL="16510" marR="31750" indent="-63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Faculty Mentor to provide marks to the PS-II Team </a:t>
                      </a:r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ea typeface="+mn-ea"/>
                          <a:cs typeface="Times New Roman" panose="02020603050405020304" pitchFamily="18" charset="0"/>
                        </a:rPr>
                        <a:t>(After showing to students)</a:t>
                      </a:r>
                      <a:endParaRPr lang="en-IN" sz="1800" b="1" kern="1200" dirty="0">
                        <a:solidFill>
                          <a:sysClr val="windowText" lastClr="000000"/>
                        </a:solidFill>
                        <a:effectLst/>
                        <a:latin typeface="Work Sans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41275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Total Internal Marks (50%) 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5080" lvl="0" indent="-6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en-IN" sz="1800" b="0" baseline="3000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800" b="0" dirty="0"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 August 2025 </a:t>
                      </a:r>
                      <a:endParaRPr lang="en-IN" sz="1800" b="0" dirty="0"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475"/>
                  </a:ext>
                </a:extLst>
              </a:tr>
              <a:tr h="268629">
                <a:tc>
                  <a:txBody>
                    <a:bodyPr/>
                    <a:lstStyle/>
                    <a:p>
                      <a:pPr marL="16510" marR="31750" indent="-6350" algn="l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 Sem </a:t>
                      </a:r>
                      <a:r>
                        <a:rPr lang="en-IN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cs typeface="Times New Roman" panose="02020603050405020304" pitchFamily="18" charset="0"/>
                        </a:rPr>
                        <a:t>Seminar</a:t>
                      </a:r>
                      <a:r>
                        <a:rPr lang="en-IN" sz="1800" b="0" dirty="0">
                          <a:solidFill>
                            <a:sysClr val="windowText" lastClr="000000"/>
                          </a:solidFill>
                          <a:effectLst/>
                          <a:latin typeface="Work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Presentation (to the Panel)</a:t>
                      </a: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41275" indent="-6350" algn="ctr">
                        <a:lnSpc>
                          <a:spcPct val="100000"/>
                        </a:lnSpc>
                        <a:spcAft>
                          <a:spcPts val="20"/>
                        </a:spcAft>
                      </a:pP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5080" lvl="0" indent="-6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be decided</a:t>
                      </a:r>
                    </a:p>
                  </a:txBody>
                  <a:tcPr marL="40397" marR="37441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276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25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ADFA8-B1C4-14B8-8054-C9F7DA3B5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F362A3C4-36FA-5F6A-D704-082197706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8C1A8E-95A2-7091-D76D-0E45E1FE0BE6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COURSE OUTCOMES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59A19-18B4-4139-E881-E2CB1BCB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62050"/>
            <a:ext cx="10744200" cy="485775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Course Outcomes: At the end of the course the students should be able to: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CO1: Demonstrate critical thinking, keen observation, and effective communication skills.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CO2: Attain advanced self-directed learning experiences characterized by depth, complexity, and active engagement within an industrial setting.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CO3: Analyze, evaluate, and critically assess existing solutions and strategies to address real case problems encountered during the internship.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 b="1" dirty="0">
              <a:effectLst/>
              <a:latin typeface="Work San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715C9-917A-6637-C6E4-5F9F3D492B94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</p:spTree>
    <p:extLst>
      <p:ext uri="{BB962C8B-B14F-4D97-AF65-F5344CB8AC3E}">
        <p14:creationId xmlns:p14="http://schemas.microsoft.com/office/powerpoint/2010/main" val="17149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65CBE25C-D6C5-6E16-0A0D-26F270F74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F16B3B-AEA4-556C-EFEF-105D3252E343}"/>
              </a:ext>
            </a:extLst>
          </p:cNvPr>
          <p:cNvSpPr/>
          <p:nvPr/>
        </p:nvSpPr>
        <p:spPr>
          <a:xfrm>
            <a:off x="1" y="2330246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STUDENT RESPONSIBILITIES</a:t>
            </a:r>
            <a:endParaRPr lang="en-US" sz="3600" b="1" dirty="0">
              <a:solidFill>
                <a:srgbClr val="FFFF00"/>
              </a:solidFill>
              <a:ea typeface="MS Mincho" charset="-128"/>
              <a:cs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B58F-DCE3-306F-110B-B9FDF9F180A8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</p:spTree>
    <p:extLst>
      <p:ext uri="{BB962C8B-B14F-4D97-AF65-F5344CB8AC3E}">
        <p14:creationId xmlns:p14="http://schemas.microsoft.com/office/powerpoint/2010/main" val="238299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C416F-B8DB-FA73-5935-6CA43E4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B8B8144E-6342-0C6A-D48F-C6144F4B5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932D28-14D5-650D-FE77-D2C66BCCD856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STUDENT RESPONSIBILITIES</a:t>
            </a:r>
            <a:endParaRPr lang="en-US" sz="3600" b="1" dirty="0">
              <a:solidFill>
                <a:srgbClr val="FFFF00"/>
              </a:solidFill>
              <a:ea typeface="MS Mincho" charset="-128"/>
              <a:cs typeface="Calibri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1CB438-4F60-9D51-EC2D-B5121B65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219200"/>
            <a:ext cx="11791950" cy="501015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announcements that would be made from time to time through emails.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Participation is mandated in </a:t>
            </a:r>
            <a:r>
              <a:rPr lang="en-US" sz="2000" dirty="0"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meetings with Faculty &amp; Industry Mentor (online/ offline)</a:t>
            </a:r>
            <a:endParaRPr lang="en-US" sz="2000" dirty="0">
              <a:effectLst/>
              <a:latin typeface="Work San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You will have to be productive when you work in a flexible environment such as remote internship. Scheduling of activities and proper time management is expected from all.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While reporting to Industry Mentor/Faculty Mentor, it is your responsibility to effectively and efficiently communicate to meet the timelines set by him/her.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Work closely with your mentors to establish proper meeting schedule and expectation.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Non-attendance in scheduled meetings with your Mentors would be construed as an act of indiscipline.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6930E-DB53-A493-2F00-1A0F17E5A286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</p:spTree>
    <p:extLst>
      <p:ext uri="{BB962C8B-B14F-4D97-AF65-F5344CB8AC3E}">
        <p14:creationId xmlns:p14="http://schemas.microsoft.com/office/powerpoint/2010/main" val="334963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6388E-981E-511A-1030-06409FA8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76C04975-6049-1753-E81D-EA17F0F72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0" y="6422518"/>
            <a:ext cx="12192000" cy="43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42EAF3-0872-A20E-2E57-1F9996BA9F00}"/>
              </a:ext>
            </a:extLst>
          </p:cNvPr>
          <p:cNvSpPr/>
          <p:nvPr/>
        </p:nvSpPr>
        <p:spPr>
          <a:xfrm>
            <a:off x="-1" y="0"/>
            <a:ext cx="12191999" cy="8374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a typeface="MS Mincho" charset="-128"/>
                <a:cs typeface="Calibri" charset="0"/>
              </a:rPr>
              <a:t>STUDENT RESPONSIBILITIES</a:t>
            </a:r>
            <a:endParaRPr lang="en-US" sz="3600" b="1" dirty="0">
              <a:solidFill>
                <a:srgbClr val="FFFF00"/>
              </a:solidFill>
              <a:ea typeface="MS Mincho" charset="-128"/>
              <a:cs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64D83-C705-BFBC-6B8D-697A2470AE32}"/>
              </a:ext>
            </a:extLst>
          </p:cNvPr>
          <p:cNvSpPr txBox="1"/>
          <p:nvPr/>
        </p:nvSpPr>
        <p:spPr>
          <a:xfrm>
            <a:off x="1" y="642251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Work Sans" pitchFamily="2" charset="0"/>
                <a:ea typeface="Calibri" charset="0"/>
                <a:cs typeface="Calibri" charset="0"/>
              </a:rPr>
              <a:t>PS-II ORIENTATION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538819-CFA0-9B87-C015-4F79DF09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933450"/>
            <a:ext cx="11791950" cy="5453696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Complete all the evaluation within the timeline.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Regularly, check your marks from your Faculty Mentor and make sure they are up to date.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The final project/thesis reports must be submitted after proper plagiarism check. The maximum acceptable similarity index is up to </a:t>
            </a:r>
            <a:r>
              <a:rPr lang="en-US" sz="2000" b="1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10%</a:t>
            </a: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A student once enrolled into a PS-II Company/Thesis project with faculty will not be allowed to change his company/thesis project midway.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Work Sans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Internships in two or more organization is not allowed.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effectLst/>
              <a:latin typeface="Work Sans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2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938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Mincho</vt:lpstr>
      <vt:lpstr>Arial</vt:lpstr>
      <vt:lpstr>Calibri</vt:lpstr>
      <vt:lpstr>Calibri Light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Agrawal</dc:creator>
  <cp:lastModifiedBy>ANUBHAV AGRAWAL</cp:lastModifiedBy>
  <cp:revision>25</cp:revision>
  <dcterms:created xsi:type="dcterms:W3CDTF">2023-11-03T05:58:34Z</dcterms:created>
  <dcterms:modified xsi:type="dcterms:W3CDTF">2025-06-08T06:12:53Z</dcterms:modified>
</cp:coreProperties>
</file>