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5" r:id="rId3"/>
    <p:sldId id="276" r:id="rId4"/>
    <p:sldId id="277" r:id="rId5"/>
    <p:sldId id="258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E7846-973A-4DEC-A4DA-FCE45BA8FA9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6788A1-6B27-4C91-915E-F31E3D50D2F6}">
      <dgm:prSet/>
      <dgm:spPr/>
      <dgm:t>
        <a:bodyPr/>
        <a:lstStyle/>
        <a:p>
          <a:r>
            <a:rPr lang="en-IN"/>
            <a:t>Detecting and visualising outliers using box plots</a:t>
          </a:r>
          <a:endParaRPr lang="en-US"/>
        </a:p>
      </dgm:t>
    </dgm:pt>
    <dgm:pt modelId="{66614F9F-2CD3-4EA6-94A6-FB5D6F96963E}" type="parTrans" cxnId="{0749945B-A3C6-4E7B-A061-663C87D1FCEB}">
      <dgm:prSet/>
      <dgm:spPr/>
      <dgm:t>
        <a:bodyPr/>
        <a:lstStyle/>
        <a:p>
          <a:endParaRPr lang="en-US"/>
        </a:p>
      </dgm:t>
    </dgm:pt>
    <dgm:pt modelId="{22D3D529-AAA4-4125-842F-737B1F145D3A}" type="sibTrans" cxnId="{0749945B-A3C6-4E7B-A061-663C87D1FCE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9656423-25FF-4970-B168-62AD104D8973}">
      <dgm:prSet/>
      <dgm:spPr/>
      <dgm:t>
        <a:bodyPr/>
        <a:lstStyle/>
        <a:p>
          <a:r>
            <a:rPr lang="en-IN"/>
            <a:t>Removing outliers by doing calculations on IQR</a:t>
          </a:r>
          <a:endParaRPr lang="en-US"/>
        </a:p>
      </dgm:t>
    </dgm:pt>
    <dgm:pt modelId="{DC0C05BC-A4C5-49A2-BB70-CC13E1B187E7}" type="parTrans" cxnId="{97A82490-53E7-4DD9-9D47-E7DB4131E86C}">
      <dgm:prSet/>
      <dgm:spPr/>
      <dgm:t>
        <a:bodyPr/>
        <a:lstStyle/>
        <a:p>
          <a:endParaRPr lang="en-US"/>
        </a:p>
      </dgm:t>
    </dgm:pt>
    <dgm:pt modelId="{F014F6B7-0A8E-494A-9107-0E07E7B93F64}" type="sibTrans" cxnId="{97A82490-53E7-4DD9-9D47-E7DB4131E8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197CCD4-C0C3-4F78-995B-CCF222E1F50F}" type="pres">
      <dgm:prSet presAssocID="{EAAE7846-973A-4DEC-A4DA-FCE45BA8FA94}" presName="Name0" presStyleCnt="0">
        <dgm:presLayoutVars>
          <dgm:animLvl val="lvl"/>
          <dgm:resizeHandles val="exact"/>
        </dgm:presLayoutVars>
      </dgm:prSet>
      <dgm:spPr/>
    </dgm:pt>
    <dgm:pt modelId="{78821EEC-4F04-4D00-8C79-50239EB12C83}" type="pres">
      <dgm:prSet presAssocID="{D86788A1-6B27-4C91-915E-F31E3D50D2F6}" presName="compositeNode" presStyleCnt="0">
        <dgm:presLayoutVars>
          <dgm:bulletEnabled val="1"/>
        </dgm:presLayoutVars>
      </dgm:prSet>
      <dgm:spPr/>
    </dgm:pt>
    <dgm:pt modelId="{95084179-B8BA-422A-A8DB-5787DB059AD9}" type="pres">
      <dgm:prSet presAssocID="{D86788A1-6B27-4C91-915E-F31E3D50D2F6}" presName="bgRect" presStyleLbl="alignNode1" presStyleIdx="0" presStyleCnt="2"/>
      <dgm:spPr/>
    </dgm:pt>
    <dgm:pt modelId="{7E970A76-5983-4CC2-9765-FD13CBD7732D}" type="pres">
      <dgm:prSet presAssocID="{22D3D529-AAA4-4125-842F-737B1F145D3A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BB723F-A05D-4624-A039-7E11836371CA}" type="pres">
      <dgm:prSet presAssocID="{D86788A1-6B27-4C91-915E-F31E3D50D2F6}" presName="nodeRect" presStyleLbl="alignNode1" presStyleIdx="0" presStyleCnt="2">
        <dgm:presLayoutVars>
          <dgm:bulletEnabled val="1"/>
        </dgm:presLayoutVars>
      </dgm:prSet>
      <dgm:spPr/>
    </dgm:pt>
    <dgm:pt modelId="{12E9C6CE-A0BE-44C7-9D73-94EC376594C7}" type="pres">
      <dgm:prSet presAssocID="{22D3D529-AAA4-4125-842F-737B1F145D3A}" presName="sibTrans" presStyleCnt="0"/>
      <dgm:spPr/>
    </dgm:pt>
    <dgm:pt modelId="{13208222-A0CA-4C92-A60F-C3DCEFCF640B}" type="pres">
      <dgm:prSet presAssocID="{19656423-25FF-4970-B168-62AD104D8973}" presName="compositeNode" presStyleCnt="0">
        <dgm:presLayoutVars>
          <dgm:bulletEnabled val="1"/>
        </dgm:presLayoutVars>
      </dgm:prSet>
      <dgm:spPr/>
    </dgm:pt>
    <dgm:pt modelId="{6A0BB9DB-61E9-430E-8847-932674A1C4FA}" type="pres">
      <dgm:prSet presAssocID="{19656423-25FF-4970-B168-62AD104D8973}" presName="bgRect" presStyleLbl="alignNode1" presStyleIdx="1" presStyleCnt="2"/>
      <dgm:spPr/>
    </dgm:pt>
    <dgm:pt modelId="{81602038-4067-4467-A14B-F8353457E5F0}" type="pres">
      <dgm:prSet presAssocID="{F014F6B7-0A8E-494A-9107-0E07E7B93F6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36C4711D-E713-48A1-A87B-66F54778CB85}" type="pres">
      <dgm:prSet presAssocID="{19656423-25FF-4970-B168-62AD104D897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B91EAD05-B8B5-40D8-A693-9F6B37DBFBB5}" type="presOf" srcId="{F014F6B7-0A8E-494A-9107-0E07E7B93F64}" destId="{81602038-4067-4467-A14B-F8353457E5F0}" srcOrd="0" destOrd="0" presId="urn:microsoft.com/office/officeart/2016/7/layout/LinearBlockProcessNumbered"/>
    <dgm:cxn modelId="{8A6C7F0D-44F5-4E64-8781-323AD3BFEBE7}" type="presOf" srcId="{19656423-25FF-4970-B168-62AD104D8973}" destId="{6A0BB9DB-61E9-430E-8847-932674A1C4FA}" srcOrd="0" destOrd="0" presId="urn:microsoft.com/office/officeart/2016/7/layout/LinearBlockProcessNumbered"/>
    <dgm:cxn modelId="{82620325-4289-47F7-9DA2-EBB63FFA063A}" type="presOf" srcId="{19656423-25FF-4970-B168-62AD104D8973}" destId="{36C4711D-E713-48A1-A87B-66F54778CB85}" srcOrd="1" destOrd="0" presId="urn:microsoft.com/office/officeart/2016/7/layout/LinearBlockProcessNumbered"/>
    <dgm:cxn modelId="{F7DF3F34-519F-4AD0-AF0E-312199D4BF3C}" type="presOf" srcId="{D86788A1-6B27-4C91-915E-F31E3D50D2F6}" destId="{5FBB723F-A05D-4624-A039-7E11836371CA}" srcOrd="1" destOrd="0" presId="urn:microsoft.com/office/officeart/2016/7/layout/LinearBlockProcessNumbered"/>
    <dgm:cxn modelId="{0749945B-A3C6-4E7B-A061-663C87D1FCEB}" srcId="{EAAE7846-973A-4DEC-A4DA-FCE45BA8FA94}" destId="{D86788A1-6B27-4C91-915E-F31E3D50D2F6}" srcOrd="0" destOrd="0" parTransId="{66614F9F-2CD3-4EA6-94A6-FB5D6F96963E}" sibTransId="{22D3D529-AAA4-4125-842F-737B1F145D3A}"/>
    <dgm:cxn modelId="{516FB766-6D5F-4A61-9B73-8130461E65F4}" type="presOf" srcId="{EAAE7846-973A-4DEC-A4DA-FCE45BA8FA94}" destId="{3197CCD4-C0C3-4F78-995B-CCF222E1F50F}" srcOrd="0" destOrd="0" presId="urn:microsoft.com/office/officeart/2016/7/layout/LinearBlockProcessNumbered"/>
    <dgm:cxn modelId="{97A82490-53E7-4DD9-9D47-E7DB4131E86C}" srcId="{EAAE7846-973A-4DEC-A4DA-FCE45BA8FA94}" destId="{19656423-25FF-4970-B168-62AD104D8973}" srcOrd="1" destOrd="0" parTransId="{DC0C05BC-A4C5-49A2-BB70-CC13E1B187E7}" sibTransId="{F014F6B7-0A8E-494A-9107-0E07E7B93F64}"/>
    <dgm:cxn modelId="{F7EFDDB1-0ADB-4666-A8A7-6C2F5BA1B334}" type="presOf" srcId="{22D3D529-AAA4-4125-842F-737B1F145D3A}" destId="{7E970A76-5983-4CC2-9765-FD13CBD7732D}" srcOrd="0" destOrd="0" presId="urn:microsoft.com/office/officeart/2016/7/layout/LinearBlockProcessNumbered"/>
    <dgm:cxn modelId="{51268DF0-10AD-494D-BF64-3DE22965121D}" type="presOf" srcId="{D86788A1-6B27-4C91-915E-F31E3D50D2F6}" destId="{95084179-B8BA-422A-A8DB-5787DB059AD9}" srcOrd="0" destOrd="0" presId="urn:microsoft.com/office/officeart/2016/7/layout/LinearBlockProcessNumbered"/>
    <dgm:cxn modelId="{CE9351F8-6241-428C-A45F-071423D66DD9}" type="presParOf" srcId="{3197CCD4-C0C3-4F78-995B-CCF222E1F50F}" destId="{78821EEC-4F04-4D00-8C79-50239EB12C83}" srcOrd="0" destOrd="0" presId="urn:microsoft.com/office/officeart/2016/7/layout/LinearBlockProcessNumbered"/>
    <dgm:cxn modelId="{F403450C-6136-4569-995A-6CFB736855DC}" type="presParOf" srcId="{78821EEC-4F04-4D00-8C79-50239EB12C83}" destId="{95084179-B8BA-422A-A8DB-5787DB059AD9}" srcOrd="0" destOrd="0" presId="urn:microsoft.com/office/officeart/2016/7/layout/LinearBlockProcessNumbered"/>
    <dgm:cxn modelId="{89917C0E-F65C-4306-AEA9-24142A159A90}" type="presParOf" srcId="{78821EEC-4F04-4D00-8C79-50239EB12C83}" destId="{7E970A76-5983-4CC2-9765-FD13CBD7732D}" srcOrd="1" destOrd="0" presId="urn:microsoft.com/office/officeart/2016/7/layout/LinearBlockProcessNumbered"/>
    <dgm:cxn modelId="{ADF289EB-8314-4357-A04C-F64BD82463AE}" type="presParOf" srcId="{78821EEC-4F04-4D00-8C79-50239EB12C83}" destId="{5FBB723F-A05D-4624-A039-7E11836371CA}" srcOrd="2" destOrd="0" presId="urn:microsoft.com/office/officeart/2016/7/layout/LinearBlockProcessNumbered"/>
    <dgm:cxn modelId="{5230D0F3-D5F1-4B07-B714-2A4DE89D3F91}" type="presParOf" srcId="{3197CCD4-C0C3-4F78-995B-CCF222E1F50F}" destId="{12E9C6CE-A0BE-44C7-9D73-94EC376594C7}" srcOrd="1" destOrd="0" presId="urn:microsoft.com/office/officeart/2016/7/layout/LinearBlockProcessNumbered"/>
    <dgm:cxn modelId="{B34C3E0A-9BD1-4570-BE03-B221FDFE0469}" type="presParOf" srcId="{3197CCD4-C0C3-4F78-995B-CCF222E1F50F}" destId="{13208222-A0CA-4C92-A60F-C3DCEFCF640B}" srcOrd="2" destOrd="0" presId="urn:microsoft.com/office/officeart/2016/7/layout/LinearBlockProcessNumbered"/>
    <dgm:cxn modelId="{245CA339-DE19-45F6-A90F-A64018F58D92}" type="presParOf" srcId="{13208222-A0CA-4C92-A60F-C3DCEFCF640B}" destId="{6A0BB9DB-61E9-430E-8847-932674A1C4FA}" srcOrd="0" destOrd="0" presId="urn:microsoft.com/office/officeart/2016/7/layout/LinearBlockProcessNumbered"/>
    <dgm:cxn modelId="{E89B2E5A-1609-4ACD-8FA9-D612B1792B73}" type="presParOf" srcId="{13208222-A0CA-4C92-A60F-C3DCEFCF640B}" destId="{81602038-4067-4467-A14B-F8353457E5F0}" srcOrd="1" destOrd="0" presId="urn:microsoft.com/office/officeart/2016/7/layout/LinearBlockProcessNumbered"/>
    <dgm:cxn modelId="{8A1277F7-21B6-440F-BC22-D5181DEF3E58}" type="presParOf" srcId="{13208222-A0CA-4C92-A60F-C3DCEFCF640B}" destId="{36C4711D-E713-48A1-A87B-66F54778CB8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84179-B8BA-422A-A8DB-5787DB059AD9}">
      <dsp:nvSpPr>
        <dsp:cNvPr id="0" name=""/>
        <dsp:cNvSpPr/>
      </dsp:nvSpPr>
      <dsp:spPr>
        <a:xfrm>
          <a:off x="3209" y="0"/>
          <a:ext cx="4935259" cy="32023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494" tIns="0" rIns="48749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Detecting and visualising outliers using box plots</a:t>
          </a:r>
          <a:endParaRPr lang="en-US" sz="2600" kern="1200"/>
        </a:p>
      </dsp:txBody>
      <dsp:txXfrm>
        <a:off x="3209" y="1280938"/>
        <a:ext cx="4935259" cy="1921407"/>
      </dsp:txXfrm>
    </dsp:sp>
    <dsp:sp modelId="{7E970A76-5983-4CC2-9765-FD13CBD7732D}">
      <dsp:nvSpPr>
        <dsp:cNvPr id="0" name=""/>
        <dsp:cNvSpPr/>
      </dsp:nvSpPr>
      <dsp:spPr>
        <a:xfrm>
          <a:off x="3209" y="0"/>
          <a:ext cx="4935259" cy="128093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494" tIns="165100" rIns="48749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09" y="0"/>
        <a:ext cx="4935259" cy="1280938"/>
      </dsp:txXfrm>
    </dsp:sp>
    <dsp:sp modelId="{6A0BB9DB-61E9-430E-8847-932674A1C4FA}">
      <dsp:nvSpPr>
        <dsp:cNvPr id="0" name=""/>
        <dsp:cNvSpPr/>
      </dsp:nvSpPr>
      <dsp:spPr>
        <a:xfrm>
          <a:off x="5333290" y="0"/>
          <a:ext cx="4935259" cy="3202346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494" tIns="0" rIns="48749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Removing outliers by doing calculations on IQR</a:t>
          </a:r>
          <a:endParaRPr lang="en-US" sz="2600" kern="1200"/>
        </a:p>
      </dsp:txBody>
      <dsp:txXfrm>
        <a:off x="5333290" y="1280938"/>
        <a:ext cx="4935259" cy="1921407"/>
      </dsp:txXfrm>
    </dsp:sp>
    <dsp:sp modelId="{81602038-4067-4467-A14B-F8353457E5F0}">
      <dsp:nvSpPr>
        <dsp:cNvPr id="0" name=""/>
        <dsp:cNvSpPr/>
      </dsp:nvSpPr>
      <dsp:spPr>
        <a:xfrm>
          <a:off x="5333290" y="0"/>
          <a:ext cx="4935259" cy="128093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494" tIns="165100" rIns="48749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33290" y="0"/>
        <a:ext cx="4935259" cy="1280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Data Preprocessing and EDA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Review 1</a:t>
            </a:r>
          </a:p>
          <a:p>
            <a:r>
              <a:rPr lang="en-IN" dirty="0"/>
              <a:t>Digital Enigma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C6B8D-9F74-475F-BDE8-6411C83E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491CD-FFB4-FC60-8DBD-EBC75595AE3A}"/>
              </a:ext>
            </a:extLst>
          </p:cNvPr>
          <p:cNvSpPr/>
          <p:nvPr/>
        </p:nvSpPr>
        <p:spPr>
          <a:xfrm>
            <a:off x="1541350" y="5993939"/>
            <a:ext cx="95143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Relationship between price and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F2A5-61C4-7B2E-8257-C14790E8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55" y="0"/>
            <a:ext cx="8962086" cy="59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2ED83-B1BC-F9ED-05DA-4EB5FA72B24C}"/>
              </a:ext>
            </a:extLst>
          </p:cNvPr>
          <p:cNvSpPr txBox="1"/>
          <p:nvPr/>
        </p:nvSpPr>
        <p:spPr>
          <a:xfrm>
            <a:off x="643467" y="1379728"/>
            <a:ext cx="368507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6BBB5-A42F-9954-4AD8-76ADA203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25" b="-2"/>
          <a:stretch>
            <a:fillRect/>
          </a:stretch>
        </p:blipFill>
        <p:spPr>
          <a:xfrm>
            <a:off x="4642229" y="359076"/>
            <a:ext cx="7165721" cy="59991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59B3-D311-D981-19A9-941763D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6F63-D8DE-6CE3-16B8-83BB7DEC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completing EDA, the features to focus on are:</a:t>
            </a:r>
          </a:p>
          <a:p>
            <a:r>
              <a:rPr lang="en-IN" dirty="0"/>
              <a:t>No. of rooms</a:t>
            </a:r>
          </a:p>
          <a:p>
            <a:r>
              <a:rPr lang="en-IN" dirty="0"/>
              <a:t>Type of house</a:t>
            </a:r>
          </a:p>
          <a:p>
            <a:r>
              <a:rPr lang="en-IN" dirty="0"/>
              <a:t>Scraped no. of bedrooms</a:t>
            </a:r>
          </a:p>
          <a:p>
            <a:r>
              <a:rPr lang="en-IN" dirty="0"/>
              <a:t>Building size</a:t>
            </a:r>
          </a:p>
        </p:txBody>
      </p:sp>
    </p:spTree>
    <p:extLst>
      <p:ext uri="{BB962C8B-B14F-4D97-AF65-F5344CB8AC3E}">
        <p14:creationId xmlns:p14="http://schemas.microsoft.com/office/powerpoint/2010/main" val="435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62F94B-C508-EE92-46E9-6D0354C468D7}"/>
              </a:ext>
            </a:extLst>
          </p:cNvPr>
          <p:cNvSpPr/>
          <p:nvPr/>
        </p:nvSpPr>
        <p:spPr>
          <a:xfrm>
            <a:off x="4415894" y="2967335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492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BC9FB-CBAA-993F-2FE3-4ABDA1C3EED6}"/>
              </a:ext>
            </a:extLst>
          </p:cNvPr>
          <p:cNvSpPr/>
          <p:nvPr/>
        </p:nvSpPr>
        <p:spPr>
          <a:xfrm>
            <a:off x="3221658" y="2967335"/>
            <a:ext cx="5748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43612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9269-102B-E958-A200-00FEABA4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0E4A-BE5F-227B-5887-F42150C5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Dropping columns that are obvious like address, seller, date which do not contribute to price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Dropping rows which have NA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Convert non-numerical values (like suburb, region and type) into integers for numerical analysis</a:t>
            </a:r>
          </a:p>
        </p:txBody>
      </p:sp>
    </p:spTree>
    <p:extLst>
      <p:ext uri="{BB962C8B-B14F-4D97-AF65-F5344CB8AC3E}">
        <p14:creationId xmlns:p14="http://schemas.microsoft.com/office/powerpoint/2010/main" val="4512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20A07-9B26-6C7F-C0E9-2ECB3DE88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8A3BF4-FF16-6CEA-7E3F-CFB63690702A}"/>
              </a:ext>
            </a:extLst>
          </p:cNvPr>
          <p:cNvSpPr/>
          <p:nvPr/>
        </p:nvSpPr>
        <p:spPr>
          <a:xfrm>
            <a:off x="2340012" y="2967335"/>
            <a:ext cx="7511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107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Overview of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77ED3-FB99-9279-4CCC-692AB3A0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150862"/>
            <a:ext cx="11412727" cy="208282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FF6FBD-1F6D-52E4-3859-D2F29EDC91C7}"/>
              </a:ext>
            </a:extLst>
          </p:cNvPr>
          <p:cNvSpPr/>
          <p:nvPr/>
        </p:nvSpPr>
        <p:spPr>
          <a:xfrm>
            <a:off x="14902543" y="3673929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340A4-D0B6-BB90-307F-63509F8B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Analyzing price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B2649-E806-DCAC-622D-0EA57569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33729"/>
            <a:ext cx="6367271" cy="49823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017BE-31FC-8198-09C7-20CC2CD3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44" y="0"/>
            <a:ext cx="9230530" cy="61061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4D959F-42AD-74A6-C7C0-8317274E22BD}"/>
              </a:ext>
            </a:extLst>
          </p:cNvPr>
          <p:cNvSpPr/>
          <p:nvPr/>
        </p:nvSpPr>
        <p:spPr>
          <a:xfrm>
            <a:off x="3932316" y="5993939"/>
            <a:ext cx="47323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of features</a:t>
            </a:r>
          </a:p>
        </p:txBody>
      </p:sp>
    </p:spTree>
    <p:extLst>
      <p:ext uri="{BB962C8B-B14F-4D97-AF65-F5344CB8AC3E}">
        <p14:creationId xmlns:p14="http://schemas.microsoft.com/office/powerpoint/2010/main" val="282886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49483-A895-3127-DB80-FC1E6FD5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IN" sz="4400">
                <a:solidFill>
                  <a:schemeClr val="bg1"/>
                </a:solidFill>
              </a:rPr>
              <a:t>Handling outliers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8B05AE-03EC-803E-AABF-36B7C7750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46822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0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0563-EB2F-8C0B-F085-2BBD290E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2863-E331-E1C5-FA96-47ADD3194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Detecting and visualising outliers using box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46C2-1556-72FB-0D7B-E18E3029DD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Removing outliers by doing calculations on IQR</a:t>
            </a:r>
          </a:p>
        </p:txBody>
      </p:sp>
    </p:spTree>
    <p:extLst>
      <p:ext uri="{BB962C8B-B14F-4D97-AF65-F5344CB8AC3E}">
        <p14:creationId xmlns:p14="http://schemas.microsoft.com/office/powerpoint/2010/main" val="11036596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91</TotalTime>
  <Words>135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Data Preprocessing and EDA </vt:lpstr>
      <vt:lpstr>PowerPoint Presentation</vt:lpstr>
      <vt:lpstr>Data preparation</vt:lpstr>
      <vt:lpstr>PowerPoint Presentation</vt:lpstr>
      <vt:lpstr>Overview of data</vt:lpstr>
      <vt:lpstr>Analyzing price distribution</vt:lpstr>
      <vt:lpstr>PowerPoint Presentation</vt:lpstr>
      <vt:lpstr>Handling outliers</vt:lpstr>
      <vt:lpstr>Handling outliers</vt:lpstr>
      <vt:lpstr>PowerPoint Presentation</vt:lpstr>
      <vt:lpstr>PowerPoint Presentation</vt:lpstr>
      <vt:lpstr>Relevant features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Swati Dev</dc:creator>
  <cp:keywords/>
  <dc:description>generated using python-pptx</dc:description>
  <cp:lastModifiedBy>amrits14@student.ubc.ca</cp:lastModifiedBy>
  <cp:revision>3</cp:revision>
  <dcterms:created xsi:type="dcterms:W3CDTF">2013-01-27T09:14:16Z</dcterms:created>
  <dcterms:modified xsi:type="dcterms:W3CDTF">2025-05-25T18:28:22Z</dcterms:modified>
  <cp:category/>
</cp:coreProperties>
</file>