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88" d="100"/>
          <a:sy n="88" d="100"/>
        </p:scale>
        <p:origin x="4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6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8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0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8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3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2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3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5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0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4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824ED-9BAA-4B55-A54E-FE857B5B1A9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E656-1BDC-4C24-9D13-FC32ABFC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09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EFCC-5B3C-C3AD-51CF-D3D8B9AC4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D08B8-BAAA-9ACC-07DA-5D6FB1451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NYSE delisting analysis</a:t>
            </a:r>
          </a:p>
        </p:txBody>
      </p:sp>
    </p:spTree>
    <p:extLst>
      <p:ext uri="{BB962C8B-B14F-4D97-AF65-F5344CB8AC3E}">
        <p14:creationId xmlns:p14="http://schemas.microsoft.com/office/powerpoint/2010/main" val="401588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C2AA-E263-AA37-CE1A-F680A326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30-day returns at the $5 price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9CA8-0B45-D462-7DEA-EBF4B03E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4169" cy="4351338"/>
          </a:xfrm>
        </p:spPr>
        <p:txBody>
          <a:bodyPr/>
          <a:lstStyle/>
          <a:p>
            <a:r>
              <a:rPr lang="en-US" dirty="0"/>
              <a:t>Monotonically increasing except for stocks with more than 80 percent institutional ownership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64838-F77E-B282-7163-84481A76BC5D}"/>
              </a:ext>
            </a:extLst>
          </p:cNvPr>
          <p:cNvSpPr txBox="1"/>
          <p:nvPr/>
        </p:nvSpPr>
        <p:spPr>
          <a:xfrm>
            <a:off x="7192370" y="4619393"/>
            <a:ext cx="402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Returns are in 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9524D-17BD-86C1-B718-4C10CE3DBC3E}"/>
              </a:ext>
            </a:extLst>
          </p:cNvPr>
          <p:cNvSpPr txBox="1"/>
          <p:nvPr/>
        </p:nvSpPr>
        <p:spPr>
          <a:xfrm>
            <a:off x="11298935" y="2243328"/>
            <a:ext cx="1057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Num obs.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707BEC-36FE-538F-FCEB-61B48A03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824" y="1904395"/>
            <a:ext cx="3942976" cy="26584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ECAC5E-660A-FCBE-BEF0-191353834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752" y="2674763"/>
            <a:ext cx="723883" cy="18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4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C2AA-E263-AA37-CE1A-F680A326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90-day returns at the $5 price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9CA8-0B45-D462-7DEA-EBF4B03E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4169" cy="4351338"/>
          </a:xfrm>
        </p:spPr>
        <p:txBody>
          <a:bodyPr/>
          <a:lstStyle/>
          <a:p>
            <a:r>
              <a:rPr lang="en-US" dirty="0"/>
              <a:t>Monotonically increasing except for stocks with more than 80 percent institutional ownership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64838-F77E-B282-7163-84481A76BC5D}"/>
              </a:ext>
            </a:extLst>
          </p:cNvPr>
          <p:cNvSpPr txBox="1"/>
          <p:nvPr/>
        </p:nvSpPr>
        <p:spPr>
          <a:xfrm>
            <a:off x="7192370" y="4619393"/>
            <a:ext cx="402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Returns are in 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9524D-17BD-86C1-B718-4C10CE3DBC3E}"/>
              </a:ext>
            </a:extLst>
          </p:cNvPr>
          <p:cNvSpPr txBox="1"/>
          <p:nvPr/>
        </p:nvSpPr>
        <p:spPr>
          <a:xfrm>
            <a:off x="11298935" y="2243328"/>
            <a:ext cx="1057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Num obs.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259601-D533-72CB-E0FC-9D7DE1B04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244" y="2002460"/>
            <a:ext cx="3816290" cy="25024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D74E4-B8E3-4CC8-8287-61FE135A2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703" y="2696331"/>
            <a:ext cx="753736" cy="173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4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C2AA-E263-AA37-CE1A-F680A326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180-day returns at the $5 price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9CA8-0B45-D462-7DEA-EBF4B03E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4169" cy="4351338"/>
          </a:xfrm>
        </p:spPr>
        <p:txBody>
          <a:bodyPr/>
          <a:lstStyle/>
          <a:p>
            <a:r>
              <a:rPr lang="en-US" dirty="0"/>
              <a:t>Monotonically increasing except for stocks with more than 80 percent institutional ownership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64838-F77E-B282-7163-84481A76BC5D}"/>
              </a:ext>
            </a:extLst>
          </p:cNvPr>
          <p:cNvSpPr txBox="1"/>
          <p:nvPr/>
        </p:nvSpPr>
        <p:spPr>
          <a:xfrm>
            <a:off x="7192370" y="4619393"/>
            <a:ext cx="402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Returns are in 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9524D-17BD-86C1-B718-4C10CE3DBC3E}"/>
              </a:ext>
            </a:extLst>
          </p:cNvPr>
          <p:cNvSpPr txBox="1"/>
          <p:nvPr/>
        </p:nvSpPr>
        <p:spPr>
          <a:xfrm>
            <a:off x="11298935" y="2243328"/>
            <a:ext cx="1057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Num obs.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5BCBBF-774A-16EA-5387-7015785E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772" y="1896880"/>
            <a:ext cx="4022163" cy="26127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48F55-A141-F46A-BD09-9699F3477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2646531"/>
            <a:ext cx="726303" cy="18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4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31A8-D965-59CA-DDCD-04402AF4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test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A7664-5921-CF89-0B55-D47D2EC11F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Generating </a:t>
                </a:r>
                <a:r>
                  <a:rPr lang="en-US" dirty="0" err="1"/>
                  <a:t>Fama</a:t>
                </a:r>
                <a:r>
                  <a:rPr lang="en-US" dirty="0"/>
                  <a:t> French three factor data: (Daily returns)</a:t>
                </a: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𝑀𝑘𝑡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𝑟𝑓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0.05</m:t>
                    </m:r>
                    <m:r>
                      <m:rPr>
                        <m:lit/>
                      </m:rP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365 +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𝑛𝑜𝑖𝑠𝑒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𝑆𝑀𝐵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=0.01</m:t>
                    </m:r>
                    <m:r>
                      <m:rPr>
                        <m:lit/>
                      </m:rP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365+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𝑛𝑜𝑖𝑠𝑒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𝐻𝑀𝐿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=0.03</m:t>
                    </m:r>
                    <m:r>
                      <m:rPr>
                        <m:lit/>
                      </m:rP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365+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𝑛𝑜𝑖𝑠𝑒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Stock returns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𝑎𝑙𝑝h𝑎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𝑀𝑘𝑡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𝑟𝑓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𝑠𝑚𝑏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𝑆𝑀𝐵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h𝑚𝑙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∙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𝐻𝑀𝐿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𝑟𝑓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𝑛𝑜𝑖𝑠𝑒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A7664-5921-CF89-0B55-D47D2EC11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34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5B2B-0593-AB2B-C04F-3012AB04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9B4FE-3786-E589-F88A-8DB542ED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noise = 0; All algorithm outputs match generated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6989BD-7673-8E65-3EFF-CED07CD88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05797"/>
              </p:ext>
            </p:extLst>
          </p:nvPr>
        </p:nvGraphicFramePr>
        <p:xfrm>
          <a:off x="838200" y="2582972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03649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947909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8935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Ownership 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E(r) 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0-20%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2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20-40%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1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40-60%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24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60-80%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80%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37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05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5CA7-C372-E34B-9CB0-B5BF51CB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39-95DF-1759-C038-238ADB4A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making a hedged portfolio which is long a stock of interest and short the </a:t>
            </a:r>
            <a:r>
              <a:rPr lang="en-US" dirty="0" err="1"/>
              <a:t>Fama</a:t>
            </a:r>
            <a:r>
              <a:rPr lang="en-US" dirty="0"/>
              <a:t> French three factors.</a:t>
            </a:r>
          </a:p>
        </p:txBody>
      </p:sp>
    </p:spTree>
    <p:extLst>
      <p:ext uri="{BB962C8B-B14F-4D97-AF65-F5344CB8AC3E}">
        <p14:creationId xmlns:p14="http://schemas.microsoft.com/office/powerpoint/2010/main" val="36726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68</TotalTime>
  <Words>207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Weekly update</vt:lpstr>
      <vt:lpstr>30-day returns at the $5 price level</vt:lpstr>
      <vt:lpstr>90-day returns at the $5 price level</vt:lpstr>
      <vt:lpstr>180-day returns at the $5 price level</vt:lpstr>
      <vt:lpstr>Generating test data</vt:lpstr>
      <vt:lpstr>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</dc:title>
  <dc:creator>Sandhu, Amrit</dc:creator>
  <cp:lastModifiedBy>Sandhu, Amrit</cp:lastModifiedBy>
  <cp:revision>1</cp:revision>
  <dcterms:created xsi:type="dcterms:W3CDTF">2023-02-20T09:06:53Z</dcterms:created>
  <dcterms:modified xsi:type="dcterms:W3CDTF">2023-02-20T10:15:47Z</dcterms:modified>
</cp:coreProperties>
</file>