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76" r:id="rId4"/>
    <p:sldId id="281" r:id="rId5"/>
    <p:sldId id="259" r:id="rId6"/>
    <p:sldId id="277" r:id="rId7"/>
    <p:sldId id="278" r:id="rId8"/>
    <p:sldId id="279" r:id="rId9"/>
    <p:sldId id="280" r:id="rId10"/>
    <p:sldId id="272"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19T13:45:54.337"/>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2BC49-56D6-4C9F-922C-1DF801A45537}" type="datetimeFigureOut">
              <a:rPr lang="en-US" smtClean="0"/>
              <a:t>7/19/2024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28C0B-977F-4BCF-80B3-EB80CC3F215E}" type="slidenum">
              <a:rPr lang="en-US" smtClean="0"/>
              <a:t>‹#›</a:t>
            </a:fld>
            <a:endParaRPr lang="en-US"/>
          </a:p>
        </p:txBody>
      </p:sp>
    </p:spTree>
    <p:extLst>
      <p:ext uri="{BB962C8B-B14F-4D97-AF65-F5344CB8AC3E}">
        <p14:creationId xmlns:p14="http://schemas.microsoft.com/office/powerpoint/2010/main" val="152752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828C0B-977F-4BCF-80B3-EB80CC3F215E}" type="slidenum">
              <a:rPr lang="en-US" smtClean="0"/>
              <a:t>10</a:t>
            </a:fld>
            <a:endParaRPr lang="en-US"/>
          </a:p>
        </p:txBody>
      </p:sp>
    </p:spTree>
    <p:extLst>
      <p:ext uri="{BB962C8B-B14F-4D97-AF65-F5344CB8AC3E}">
        <p14:creationId xmlns:p14="http://schemas.microsoft.com/office/powerpoint/2010/main" val="150405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CAD55-282D-36AF-8D77-2AE7E7A1E0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44F39-BD5E-0BCD-B39F-6635E8C007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7DE5A0-49D8-969C-09F5-BF16189A016F}"/>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5" name="Footer Placeholder 4">
            <a:extLst>
              <a:ext uri="{FF2B5EF4-FFF2-40B4-BE49-F238E27FC236}">
                <a16:creationId xmlns:a16="http://schemas.microsoft.com/office/drawing/2014/main" id="{25996C11-9780-C8E6-11E9-7E32E2598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0E8D3-A590-4F89-7589-87434D91BA70}"/>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421507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D5B47-818E-1016-585E-27BBC7D7B9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EC3B42-019E-BAE6-32F7-95539844D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E2F9E-F48D-A5E1-E7ED-59E6DE209E38}"/>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5" name="Footer Placeholder 4">
            <a:extLst>
              <a:ext uri="{FF2B5EF4-FFF2-40B4-BE49-F238E27FC236}">
                <a16:creationId xmlns:a16="http://schemas.microsoft.com/office/drawing/2014/main" id="{6E9E56AD-567A-9BF3-F06A-8A7CF3E73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AAFD9-2565-9A54-7664-7DDBC0CFEBCA}"/>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324277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DB5DBF-C964-AB72-C172-0DDD223E64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1BA3BC-BC86-A267-5686-F42A1C7C70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4934A4-EB94-1101-32FF-D4AB6FF8D907}"/>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5" name="Footer Placeholder 4">
            <a:extLst>
              <a:ext uri="{FF2B5EF4-FFF2-40B4-BE49-F238E27FC236}">
                <a16:creationId xmlns:a16="http://schemas.microsoft.com/office/drawing/2014/main" id="{C1E077C3-1F1D-DBFC-351B-7417C607F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A7B7B-8F03-5511-DA5B-9F8D0016E85E}"/>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3531359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79813-C2D3-F0CB-D133-5B23B519AD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7DFF2A-98D4-7EF1-4666-99E8089ED5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156D1-307C-7BE6-A654-D6BC5E311858}"/>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5" name="Footer Placeholder 4">
            <a:extLst>
              <a:ext uri="{FF2B5EF4-FFF2-40B4-BE49-F238E27FC236}">
                <a16:creationId xmlns:a16="http://schemas.microsoft.com/office/drawing/2014/main" id="{10BC5555-97C2-BA0C-BA94-70E579B41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CAAD9-28E5-160A-D3AB-397B6CA7F529}"/>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3671147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CF2C-092B-5BD5-3A84-A34B7095EC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FA30C5-FE29-90EF-BB7A-F44E7E3FF1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A3F1CE-EEED-6DB7-44C8-BB3DD3AEFAE6}"/>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5" name="Footer Placeholder 4">
            <a:extLst>
              <a:ext uri="{FF2B5EF4-FFF2-40B4-BE49-F238E27FC236}">
                <a16:creationId xmlns:a16="http://schemas.microsoft.com/office/drawing/2014/main" id="{BACAAFAE-D40D-08B7-DA4D-8DAD20FF5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17A6B-3E76-07BF-DA79-5CFAB4D0E967}"/>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339895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FD35-0CF7-3676-0394-BAE67A11A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E8D927-0DA1-8719-5AAB-6EE8B43CE3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0BFD07-FAA3-505C-4898-8D067027E8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CB004C-46AA-F69F-4B22-8AD676B28438}"/>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6" name="Footer Placeholder 5">
            <a:extLst>
              <a:ext uri="{FF2B5EF4-FFF2-40B4-BE49-F238E27FC236}">
                <a16:creationId xmlns:a16="http://schemas.microsoft.com/office/drawing/2014/main" id="{C8EE7AD9-ADF7-F68E-7D0E-12B363CE5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B4A57-43E0-2217-9347-1622C5A16542}"/>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78849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E53A4-5789-CF7F-57E5-F1E933C5EC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FD1AB8-FB4C-3941-9ACC-6BDA7000C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AF24A-1E00-B77A-2757-637F13AFF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94BE34-3248-98FA-2976-D3D09CD0A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CB5F94-219D-FF6B-1EFB-2084EF3F8C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936AFB-9875-3DAB-B704-D4A08B2FC16A}"/>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8" name="Footer Placeholder 7">
            <a:extLst>
              <a:ext uri="{FF2B5EF4-FFF2-40B4-BE49-F238E27FC236}">
                <a16:creationId xmlns:a16="http://schemas.microsoft.com/office/drawing/2014/main" id="{8749F903-86FA-5F26-BAFB-F78E0F775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0371CC-539C-CE23-1D49-143B671B12BF}"/>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1339835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8D64A-E93E-DD3E-C351-E3F8557E1E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AB71A8-1749-00E9-630D-6F29BDC62532}"/>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4" name="Footer Placeholder 3">
            <a:extLst>
              <a:ext uri="{FF2B5EF4-FFF2-40B4-BE49-F238E27FC236}">
                <a16:creationId xmlns:a16="http://schemas.microsoft.com/office/drawing/2014/main" id="{6D575DA2-1B06-AFA0-F6CE-8932CA503C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196161-14CF-6E42-1332-0D3B1043954C}"/>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16906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83DF1-AA74-FF6A-3014-97575795AF23}"/>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3" name="Footer Placeholder 2">
            <a:extLst>
              <a:ext uri="{FF2B5EF4-FFF2-40B4-BE49-F238E27FC236}">
                <a16:creationId xmlns:a16="http://schemas.microsoft.com/office/drawing/2014/main" id="{C277651E-AD9F-E7EB-B968-A82F3F04AD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E70E9E-C1FB-86AB-2E38-A64E69099834}"/>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30910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D583B-E96E-4E7A-5A45-2EBD03AAA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6B144-EF9F-207D-F6D2-B7490334E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D04004-8C13-B9DC-0890-61AA3471B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F499C-8912-D644-C421-7462D11F2855}"/>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6" name="Footer Placeholder 5">
            <a:extLst>
              <a:ext uri="{FF2B5EF4-FFF2-40B4-BE49-F238E27FC236}">
                <a16:creationId xmlns:a16="http://schemas.microsoft.com/office/drawing/2014/main" id="{4823DC45-71A6-1511-CAC7-7EF9F772E3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78AD49-09B7-5892-3931-1CF7BD03003A}"/>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333342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E002-892D-84F2-8165-C178132C7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1BBEF3-E866-BA96-9758-1C3C449C5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E23A1A-E53D-4989-FE98-E60476F64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FA22AB-92C3-CD4C-B61A-F63780379577}"/>
              </a:ext>
            </a:extLst>
          </p:cNvPr>
          <p:cNvSpPr>
            <a:spLocks noGrp="1"/>
          </p:cNvSpPr>
          <p:nvPr>
            <p:ph type="dt" sz="half" idx="10"/>
          </p:nvPr>
        </p:nvSpPr>
        <p:spPr/>
        <p:txBody>
          <a:bodyPr/>
          <a:lstStyle/>
          <a:p>
            <a:fld id="{AE9F695F-B69D-414A-9966-0F4E87490AB7}" type="datetimeFigureOut">
              <a:rPr lang="en-US" smtClean="0"/>
              <a:t>7/19/2024</a:t>
            </a:fld>
            <a:endParaRPr lang="en-US"/>
          </a:p>
        </p:txBody>
      </p:sp>
      <p:sp>
        <p:nvSpPr>
          <p:cNvPr id="6" name="Footer Placeholder 5">
            <a:extLst>
              <a:ext uri="{FF2B5EF4-FFF2-40B4-BE49-F238E27FC236}">
                <a16:creationId xmlns:a16="http://schemas.microsoft.com/office/drawing/2014/main" id="{31E174CB-6BF5-17F7-3469-E182311EF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3E340-C6D7-54CF-E047-EC7CA0164CDB}"/>
              </a:ext>
            </a:extLst>
          </p:cNvPr>
          <p:cNvSpPr>
            <a:spLocks noGrp="1"/>
          </p:cNvSpPr>
          <p:nvPr>
            <p:ph type="sldNum" sz="quarter" idx="12"/>
          </p:nvPr>
        </p:nvSpPr>
        <p:spPr/>
        <p:txBody>
          <a:bodyPr/>
          <a:lstStyle/>
          <a:p>
            <a:fld id="{AAE2C3F8-277E-407B-95C1-74EBA51BE17A}" type="slidenum">
              <a:rPr lang="en-US" smtClean="0"/>
              <a:t>‹#›</a:t>
            </a:fld>
            <a:endParaRPr lang="en-US"/>
          </a:p>
        </p:txBody>
      </p:sp>
    </p:spTree>
    <p:extLst>
      <p:ext uri="{BB962C8B-B14F-4D97-AF65-F5344CB8AC3E}">
        <p14:creationId xmlns:p14="http://schemas.microsoft.com/office/powerpoint/2010/main" val="4223165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F4961D-6D02-ED44-8012-CF8B3A6755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D346CA-129A-D20B-48C5-DBACA85C1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5F953-6F9B-20F5-E347-D1E3CEDF43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F695F-B69D-414A-9966-0F4E87490AB7}" type="datetimeFigureOut">
              <a:rPr lang="en-US" smtClean="0"/>
              <a:t>7/19/2024</a:t>
            </a:fld>
            <a:endParaRPr lang="en-US"/>
          </a:p>
        </p:txBody>
      </p:sp>
      <p:sp>
        <p:nvSpPr>
          <p:cNvPr id="5" name="Footer Placeholder 4">
            <a:extLst>
              <a:ext uri="{FF2B5EF4-FFF2-40B4-BE49-F238E27FC236}">
                <a16:creationId xmlns:a16="http://schemas.microsoft.com/office/drawing/2014/main" id="{83875DFC-CF95-9A22-6B74-0E31B7BA7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3302473-39C7-63F6-5F27-C00D3FD6CF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2C3F8-277E-407B-95C1-74EBA51BE17A}" type="slidenum">
              <a:rPr lang="en-US" smtClean="0"/>
              <a:t>‹#›</a:t>
            </a:fld>
            <a:endParaRPr lang="en-US"/>
          </a:p>
        </p:txBody>
      </p:sp>
    </p:spTree>
    <p:extLst>
      <p:ext uri="{BB962C8B-B14F-4D97-AF65-F5344CB8AC3E}">
        <p14:creationId xmlns:p14="http://schemas.microsoft.com/office/powerpoint/2010/main" val="1398546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5479-C6D4-45F9-F7B1-61C18010E295}"/>
              </a:ext>
            </a:extLst>
          </p:cNvPr>
          <p:cNvSpPr>
            <a:spLocks noGrp="1"/>
          </p:cNvSpPr>
          <p:nvPr>
            <p:ph type="ctrTitle"/>
          </p:nvPr>
        </p:nvSpPr>
        <p:spPr>
          <a:xfrm>
            <a:off x="1524000" y="1122363"/>
            <a:ext cx="9144000" cy="2715120"/>
          </a:xfrm>
        </p:spPr>
        <p:txBody>
          <a:bodyPr/>
          <a:lstStyle/>
          <a:p>
            <a:r>
              <a:rPr lang="en-US" b="1" i="0" dirty="0">
                <a:solidFill>
                  <a:srgbClr val="3C4858"/>
                </a:solidFill>
                <a:effectLst/>
                <a:highlight>
                  <a:srgbClr val="FFFFFF"/>
                </a:highlight>
                <a:latin typeface="Manrope"/>
              </a:rPr>
              <a:t>IMDB Movie Analysis</a:t>
            </a:r>
            <a:endParaRPr lang="en-US" dirty="0"/>
          </a:p>
        </p:txBody>
      </p:sp>
    </p:spTree>
    <p:extLst>
      <p:ext uri="{BB962C8B-B14F-4D97-AF65-F5344CB8AC3E}">
        <p14:creationId xmlns:p14="http://schemas.microsoft.com/office/powerpoint/2010/main" val="120798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A5C6-1607-81CF-F894-67CDEC2E53CC}"/>
              </a:ext>
            </a:extLst>
          </p:cNvPr>
          <p:cNvSpPr>
            <a:spLocks noGrp="1"/>
          </p:cNvSpPr>
          <p:nvPr>
            <p:ph type="title"/>
          </p:nvPr>
        </p:nvSpPr>
        <p:spPr>
          <a:xfrm>
            <a:off x="838200" y="365125"/>
            <a:ext cx="10515600" cy="894049"/>
          </a:xfrm>
        </p:spPr>
        <p:txBody>
          <a:bodyPr/>
          <a:lstStyle/>
          <a:p>
            <a:pPr algn="ctr"/>
            <a:r>
              <a:rPr lang="en-US" sz="4000" b="1" dirty="0">
                <a:solidFill>
                  <a:srgbClr val="8492A6"/>
                </a:solidFill>
                <a:highlight>
                  <a:srgbClr val="FFFFFF"/>
                </a:highlight>
                <a:latin typeface="Manrope"/>
              </a:rPr>
              <a:t>Insights</a:t>
            </a:r>
          </a:p>
        </p:txBody>
      </p:sp>
      <p:sp>
        <p:nvSpPr>
          <p:cNvPr id="3" name="Content Placeholder 2">
            <a:extLst>
              <a:ext uri="{FF2B5EF4-FFF2-40B4-BE49-F238E27FC236}">
                <a16:creationId xmlns:a16="http://schemas.microsoft.com/office/drawing/2014/main" id="{F0267689-5E99-2AA3-F857-33674CCBF7B8}"/>
              </a:ext>
            </a:extLst>
          </p:cNvPr>
          <p:cNvSpPr>
            <a:spLocks noGrp="1"/>
          </p:cNvSpPr>
          <p:nvPr>
            <p:ph idx="1"/>
          </p:nvPr>
        </p:nvSpPr>
        <p:spPr>
          <a:xfrm>
            <a:off x="838200" y="1454046"/>
            <a:ext cx="10515600" cy="4722917"/>
          </a:xfrm>
        </p:spPr>
        <p:txBody>
          <a:bodyPr>
            <a:normAutofit/>
          </a:bodyPr>
          <a:lstStyle/>
          <a:p>
            <a:pPr marL="0" indent="0">
              <a:buNone/>
            </a:pPr>
            <a:r>
              <a:rPr lang="en-US" dirty="0"/>
              <a:t>From these project I get to know the following:</a:t>
            </a:r>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r>
              <a:rPr lang="en-US" dirty="0"/>
              <a:t>Biography, Documentary, Film-Noir and Music have more than 7.0 IMDB score.</a:t>
            </a:r>
          </a:p>
          <a:p>
            <a:pPr>
              <a:buClr>
                <a:schemeClr val="tx1"/>
              </a:buClr>
              <a:buFont typeface="Calibri" panose="020F0502020204030204" pitchFamily="34" charset="0"/>
              <a:buChar char="•"/>
            </a:pPr>
            <a:r>
              <a:rPr lang="en-US" dirty="0"/>
              <a:t>Duration of movies are not at all impacted on IMDB scores</a:t>
            </a:r>
          </a:p>
          <a:p>
            <a:pPr>
              <a:buClr>
                <a:schemeClr val="tx1"/>
              </a:buClr>
              <a:buFont typeface="Calibri" panose="020F0502020204030204" pitchFamily="34" charset="0"/>
              <a:buChar char="•"/>
            </a:pPr>
            <a:r>
              <a:rPr lang="en-US" dirty="0"/>
              <a:t>Most of the movies are in English language</a:t>
            </a:r>
          </a:p>
          <a:p>
            <a:pPr>
              <a:buClr>
                <a:schemeClr val="tx1"/>
              </a:buClr>
              <a:buFont typeface="Calibri" panose="020F0502020204030204" pitchFamily="34" charset="0"/>
              <a:buChar char="•"/>
            </a:pPr>
            <a:r>
              <a:rPr lang="en-US" dirty="0"/>
              <a:t>Director </a:t>
            </a:r>
            <a:r>
              <a:rPr lang="en-US" dirty="0" err="1"/>
              <a:t>Sadyk</a:t>
            </a:r>
            <a:r>
              <a:rPr lang="en-US" dirty="0"/>
              <a:t> Sher-</a:t>
            </a:r>
            <a:r>
              <a:rPr lang="en-US" dirty="0" err="1"/>
              <a:t>Niyak</a:t>
            </a:r>
            <a:r>
              <a:rPr lang="en-US" dirty="0"/>
              <a:t> have the highest average IMDB score</a:t>
            </a:r>
          </a:p>
          <a:p>
            <a:pPr>
              <a:buClr>
                <a:schemeClr val="tx1"/>
              </a:buClr>
              <a:buFont typeface="Calibri" panose="020F0502020204030204" pitchFamily="34" charset="0"/>
              <a:buChar char="•"/>
            </a:pPr>
            <a:r>
              <a:rPr lang="en-US" dirty="0"/>
              <a:t>Avatar movie got the highest profit of all</a:t>
            </a:r>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a:p>
            <a:pPr>
              <a:buClr>
                <a:schemeClr val="tx1"/>
              </a:buClr>
              <a:buFont typeface="Calibri" panose="020F0502020204030204" pitchFamily="34" charset="0"/>
              <a:buChar char="•"/>
            </a:pPr>
            <a:endParaRPr lang="en-US" dirty="0"/>
          </a:p>
        </p:txBody>
      </p:sp>
    </p:spTree>
    <p:extLst>
      <p:ext uri="{BB962C8B-B14F-4D97-AF65-F5344CB8AC3E}">
        <p14:creationId xmlns:p14="http://schemas.microsoft.com/office/powerpoint/2010/main" val="1746826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3763-11F5-F262-BEF6-EFE1D0F9C508}"/>
              </a:ext>
            </a:extLst>
          </p:cNvPr>
          <p:cNvSpPr>
            <a:spLocks noGrp="1"/>
          </p:cNvSpPr>
          <p:nvPr>
            <p:ph type="ctrTitle"/>
          </p:nvPr>
        </p:nvSpPr>
        <p:spPr/>
        <p:txBody>
          <a:bodyPr/>
          <a:lstStyle/>
          <a:p>
            <a:r>
              <a:rPr lang="en-US" b="1" dirty="0">
                <a:latin typeface="Arial Black" panose="020B0A04020102020204" pitchFamily="34" charset="0"/>
              </a:rPr>
              <a:t>THANK YOU</a:t>
            </a:r>
          </a:p>
        </p:txBody>
      </p:sp>
    </p:spTree>
    <p:extLst>
      <p:ext uri="{BB962C8B-B14F-4D97-AF65-F5344CB8AC3E}">
        <p14:creationId xmlns:p14="http://schemas.microsoft.com/office/powerpoint/2010/main" val="4065984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B396B3F-2EC8-9C34-B9ED-EAA157F738AC}"/>
              </a:ext>
            </a:extLst>
          </p:cNvPr>
          <p:cNvSpPr txBox="1">
            <a:spLocks/>
          </p:cNvSpPr>
          <p:nvPr/>
        </p:nvSpPr>
        <p:spPr>
          <a:xfrm>
            <a:off x="838200" y="365126"/>
            <a:ext cx="10515600" cy="7417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8492A6"/>
                </a:solidFill>
                <a:highlight>
                  <a:srgbClr val="FFFFFF"/>
                </a:highlight>
                <a:latin typeface="Manrope"/>
              </a:rPr>
              <a:t>Project </a:t>
            </a:r>
            <a:r>
              <a:rPr lang="en-US" sz="4000" b="1" dirty="0">
                <a:solidFill>
                  <a:srgbClr val="8492A6"/>
                </a:solidFill>
                <a:highlight>
                  <a:srgbClr val="FFFFFF"/>
                </a:highlight>
                <a:latin typeface="Manrope"/>
              </a:rPr>
              <a:t>Description</a:t>
            </a:r>
            <a:endParaRPr lang="en-US" sz="4000" dirty="0"/>
          </a:p>
        </p:txBody>
      </p:sp>
      <p:sp>
        <p:nvSpPr>
          <p:cNvPr id="6" name="Content Placeholder 2">
            <a:extLst>
              <a:ext uri="{FF2B5EF4-FFF2-40B4-BE49-F238E27FC236}">
                <a16:creationId xmlns:a16="http://schemas.microsoft.com/office/drawing/2014/main" id="{AF7883A3-0DBB-9854-9A12-9F36F85B7B66}"/>
              </a:ext>
            </a:extLst>
          </p:cNvPr>
          <p:cNvSpPr txBox="1">
            <a:spLocks/>
          </p:cNvSpPr>
          <p:nvPr/>
        </p:nvSpPr>
        <p:spPr>
          <a:xfrm>
            <a:off x="838200" y="1313232"/>
            <a:ext cx="10515600" cy="18287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The dataset provided is related to IMDB Movies. A potential problem to investigate could be: "What factors influence the success of a movie on IMDB?" Here, success can be defined by high IMDB ratings. The impact of this problem is significant for movie producers, directors, and investors who want to understand what makes a movie successful to make informed decisions in their future projects.</a:t>
            </a:r>
          </a:p>
          <a:p>
            <a:pPr marL="0" indent="0">
              <a:buFont typeface="Arial" panose="020B0604020202020204" pitchFamily="34" charset="0"/>
              <a:buNone/>
            </a:pPr>
            <a:endParaRPr lang="en-US" sz="2400" dirty="0"/>
          </a:p>
        </p:txBody>
      </p:sp>
      <p:sp>
        <p:nvSpPr>
          <p:cNvPr id="12" name="Title 1">
            <a:extLst>
              <a:ext uri="{FF2B5EF4-FFF2-40B4-BE49-F238E27FC236}">
                <a16:creationId xmlns:a16="http://schemas.microsoft.com/office/drawing/2014/main" id="{C400CA31-5CC5-08CB-EE85-862C06EA2AC5}"/>
              </a:ext>
            </a:extLst>
          </p:cNvPr>
          <p:cNvSpPr>
            <a:spLocks noGrp="1"/>
          </p:cNvSpPr>
          <p:nvPr>
            <p:ph type="title"/>
          </p:nvPr>
        </p:nvSpPr>
        <p:spPr>
          <a:xfrm>
            <a:off x="838200" y="3146744"/>
            <a:ext cx="10515600" cy="605911"/>
          </a:xfrm>
        </p:spPr>
        <p:txBody>
          <a:bodyPr>
            <a:normAutofit fontScale="90000"/>
          </a:bodyPr>
          <a:lstStyle/>
          <a:p>
            <a:pPr algn="ctr"/>
            <a:r>
              <a:rPr lang="en-US" b="1" dirty="0">
                <a:solidFill>
                  <a:srgbClr val="8492A6"/>
                </a:solidFill>
                <a:highlight>
                  <a:srgbClr val="FFFFFF"/>
                </a:highlight>
                <a:latin typeface="Manrope"/>
              </a:rPr>
              <a:t>Approach</a:t>
            </a:r>
          </a:p>
        </p:txBody>
      </p:sp>
      <p:sp>
        <p:nvSpPr>
          <p:cNvPr id="13" name="Content Placeholder 2">
            <a:extLst>
              <a:ext uri="{FF2B5EF4-FFF2-40B4-BE49-F238E27FC236}">
                <a16:creationId xmlns:a16="http://schemas.microsoft.com/office/drawing/2014/main" id="{9FB45DAF-A2B1-DFA3-3B90-3D607EA31326}"/>
              </a:ext>
            </a:extLst>
          </p:cNvPr>
          <p:cNvSpPr>
            <a:spLocks noGrp="1"/>
          </p:cNvSpPr>
          <p:nvPr>
            <p:ph idx="1"/>
          </p:nvPr>
        </p:nvSpPr>
        <p:spPr>
          <a:xfrm>
            <a:off x="838200" y="4085984"/>
            <a:ext cx="10515600" cy="710867"/>
          </a:xfrm>
        </p:spPr>
        <p:txBody>
          <a:bodyPr>
            <a:noAutofit/>
          </a:bodyPr>
          <a:lstStyle/>
          <a:p>
            <a:pPr marL="0" indent="0">
              <a:buNone/>
            </a:pPr>
            <a:r>
              <a:rPr lang="en-US" sz="2400" dirty="0"/>
              <a:t>The approach towards this project is to analyze the data thoroughly and to understand business problem.</a:t>
            </a:r>
          </a:p>
        </p:txBody>
      </p:sp>
      <p:sp>
        <p:nvSpPr>
          <p:cNvPr id="14" name="Title 1">
            <a:extLst>
              <a:ext uri="{FF2B5EF4-FFF2-40B4-BE49-F238E27FC236}">
                <a16:creationId xmlns:a16="http://schemas.microsoft.com/office/drawing/2014/main" id="{73F74507-CC2C-1F97-EF1A-BBEA4545401C}"/>
              </a:ext>
            </a:extLst>
          </p:cNvPr>
          <p:cNvSpPr txBox="1">
            <a:spLocks/>
          </p:cNvSpPr>
          <p:nvPr/>
        </p:nvSpPr>
        <p:spPr>
          <a:xfrm>
            <a:off x="838200" y="4975543"/>
            <a:ext cx="10515600" cy="690740"/>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8492A6"/>
                </a:solidFill>
                <a:highlight>
                  <a:srgbClr val="FFFFFF"/>
                </a:highlight>
                <a:latin typeface="Manrope"/>
              </a:rPr>
              <a:t>Tech-Stack</a:t>
            </a:r>
            <a:r>
              <a:rPr lang="en-US" b="1" i="0" dirty="0">
                <a:solidFill>
                  <a:srgbClr val="3C4858"/>
                </a:solidFill>
                <a:effectLst/>
                <a:highlight>
                  <a:srgbClr val="FFFFFF"/>
                </a:highlight>
                <a:latin typeface="Manrope"/>
              </a:rPr>
              <a:t> </a:t>
            </a:r>
            <a:r>
              <a:rPr lang="en-US" b="1" dirty="0">
                <a:solidFill>
                  <a:srgbClr val="8492A6"/>
                </a:solidFill>
                <a:highlight>
                  <a:srgbClr val="FFFFFF"/>
                </a:highlight>
                <a:latin typeface="Manrope"/>
              </a:rPr>
              <a:t>Used</a:t>
            </a:r>
          </a:p>
        </p:txBody>
      </p:sp>
      <p:sp>
        <p:nvSpPr>
          <p:cNvPr id="15" name="Content Placeholder 2">
            <a:extLst>
              <a:ext uri="{FF2B5EF4-FFF2-40B4-BE49-F238E27FC236}">
                <a16:creationId xmlns:a16="http://schemas.microsoft.com/office/drawing/2014/main" id="{87227090-DCA7-88EA-E545-E1081CD941F3}"/>
              </a:ext>
            </a:extLst>
          </p:cNvPr>
          <p:cNvSpPr txBox="1">
            <a:spLocks/>
          </p:cNvSpPr>
          <p:nvPr/>
        </p:nvSpPr>
        <p:spPr>
          <a:xfrm>
            <a:off x="838200" y="5718747"/>
            <a:ext cx="10515600" cy="71086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This project is done in MS EXCEL to explore, analyze and visualize data. And the report is submitted in Power Point Presentation</a:t>
            </a:r>
          </a:p>
        </p:txBody>
      </p:sp>
    </p:spTree>
    <p:extLst>
      <p:ext uri="{BB962C8B-B14F-4D97-AF65-F5344CB8AC3E}">
        <p14:creationId xmlns:p14="http://schemas.microsoft.com/office/powerpoint/2010/main" val="1232077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E0F-0F58-A58C-B8CD-306D699F75F4}"/>
              </a:ext>
            </a:extLst>
          </p:cNvPr>
          <p:cNvSpPr>
            <a:spLocks noGrp="1"/>
          </p:cNvSpPr>
          <p:nvPr>
            <p:ph type="title"/>
          </p:nvPr>
        </p:nvSpPr>
        <p:spPr>
          <a:xfrm>
            <a:off x="839788" y="168442"/>
            <a:ext cx="10512424" cy="459567"/>
          </a:xfrm>
        </p:spPr>
        <p:txBody>
          <a:bodyPr>
            <a:normAutofit fontScale="90000"/>
          </a:bodyPr>
          <a:lstStyle/>
          <a:p>
            <a:pPr algn="ctr"/>
            <a:r>
              <a:rPr lang="en-US" sz="4000" b="1" dirty="0">
                <a:solidFill>
                  <a:srgbClr val="8492A6"/>
                </a:solidFill>
                <a:highlight>
                  <a:srgbClr val="FFFFFF"/>
                </a:highlight>
                <a:latin typeface="Manrope"/>
              </a:rPr>
              <a:t>Data Cleaning</a:t>
            </a:r>
            <a:endParaRPr lang="en-US" sz="4000" dirty="0"/>
          </a:p>
        </p:txBody>
      </p:sp>
      <p:sp>
        <p:nvSpPr>
          <p:cNvPr id="4" name="Text Placeholder 3">
            <a:extLst>
              <a:ext uri="{FF2B5EF4-FFF2-40B4-BE49-F238E27FC236}">
                <a16:creationId xmlns:a16="http://schemas.microsoft.com/office/drawing/2014/main" id="{EA034177-C427-C04E-F581-3B1439F83D25}"/>
              </a:ext>
            </a:extLst>
          </p:cNvPr>
          <p:cNvSpPr>
            <a:spLocks noGrp="1"/>
          </p:cNvSpPr>
          <p:nvPr>
            <p:ph type="body" sz="half" idx="2"/>
          </p:nvPr>
        </p:nvSpPr>
        <p:spPr>
          <a:xfrm>
            <a:off x="839788" y="628009"/>
            <a:ext cx="10512424" cy="1087182"/>
          </a:xfrm>
        </p:spPr>
        <p:txBody>
          <a:bodyPr>
            <a:noAutofit/>
          </a:bodyPr>
          <a:lstStyle/>
          <a:p>
            <a:r>
              <a:rPr lang="en-US" sz="2400" dirty="0"/>
              <a:t>This step involves preprocessing the data to make it suitable for analysis. It includes handling missing values, removing duplicates, converting data types if necessary, and possibly feature engineering.</a:t>
            </a:r>
          </a:p>
        </p:txBody>
      </p:sp>
      <p:pic>
        <p:nvPicPr>
          <p:cNvPr id="5" name="Picture 4">
            <a:extLst>
              <a:ext uri="{FF2B5EF4-FFF2-40B4-BE49-F238E27FC236}">
                <a16:creationId xmlns:a16="http://schemas.microsoft.com/office/drawing/2014/main" id="{6E4D0C58-32B1-58A4-5CF0-BB8659085CF6}"/>
              </a:ext>
            </a:extLst>
          </p:cNvPr>
          <p:cNvPicPr>
            <a:picLocks noChangeAspect="1"/>
          </p:cNvPicPr>
          <p:nvPr/>
        </p:nvPicPr>
        <p:blipFill>
          <a:blip r:embed="rId2"/>
          <a:stretch>
            <a:fillRect/>
          </a:stretch>
        </p:blipFill>
        <p:spPr>
          <a:xfrm>
            <a:off x="839788" y="2340833"/>
            <a:ext cx="10512424" cy="434872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D47F5B3-1577-96A2-0957-0A68CDAED20C}"/>
                  </a:ext>
                </a:extLst>
              </p14:cNvPr>
              <p14:cNvContentPartPr/>
              <p14:nvPr/>
            </p14:nvContentPartPr>
            <p14:xfrm>
              <a:off x="6336208" y="5341933"/>
              <a:ext cx="360" cy="360"/>
            </p14:xfrm>
          </p:contentPart>
        </mc:Choice>
        <mc:Fallback>
          <p:pic>
            <p:nvPicPr>
              <p:cNvPr id="6" name="Ink 5">
                <a:extLst>
                  <a:ext uri="{FF2B5EF4-FFF2-40B4-BE49-F238E27FC236}">
                    <a16:creationId xmlns:a16="http://schemas.microsoft.com/office/drawing/2014/main" id="{0D47F5B3-1577-96A2-0957-0A68CDAED20C}"/>
                  </a:ext>
                </a:extLst>
              </p:cNvPr>
              <p:cNvPicPr/>
              <p:nvPr/>
            </p:nvPicPr>
            <p:blipFill>
              <a:blip r:embed="rId4"/>
              <a:stretch>
                <a:fillRect/>
              </a:stretch>
            </p:blipFill>
            <p:spPr>
              <a:xfrm>
                <a:off x="6330088" y="5335813"/>
                <a:ext cx="12600" cy="12600"/>
              </a:xfrm>
              <a:prstGeom prst="rect">
                <a:avLst/>
              </a:prstGeom>
            </p:spPr>
          </p:pic>
        </mc:Fallback>
      </mc:AlternateContent>
      <p:sp>
        <p:nvSpPr>
          <p:cNvPr id="13" name="Text Placeholder 3">
            <a:extLst>
              <a:ext uri="{FF2B5EF4-FFF2-40B4-BE49-F238E27FC236}">
                <a16:creationId xmlns:a16="http://schemas.microsoft.com/office/drawing/2014/main" id="{197E77C3-2BF9-4C42-BF83-ECB30C3E7C99}"/>
              </a:ext>
            </a:extLst>
          </p:cNvPr>
          <p:cNvSpPr txBox="1">
            <a:spLocks/>
          </p:cNvSpPr>
          <p:nvPr/>
        </p:nvSpPr>
        <p:spPr>
          <a:xfrm>
            <a:off x="839788" y="1797243"/>
            <a:ext cx="10512424" cy="3775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t>RAW DATA, which contains 28 columns and 5044 rows</a:t>
            </a:r>
          </a:p>
        </p:txBody>
      </p:sp>
    </p:spTree>
    <p:extLst>
      <p:ext uri="{BB962C8B-B14F-4D97-AF65-F5344CB8AC3E}">
        <p14:creationId xmlns:p14="http://schemas.microsoft.com/office/powerpoint/2010/main" val="725886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CAE9BB-3FD7-2366-0C70-5F60CFDAEBF4}"/>
              </a:ext>
            </a:extLst>
          </p:cNvPr>
          <p:cNvPicPr>
            <a:picLocks noGrp="1" noChangeAspect="1"/>
          </p:cNvPicPr>
          <p:nvPr>
            <p:ph idx="1"/>
          </p:nvPr>
        </p:nvPicPr>
        <p:blipFill>
          <a:blip r:embed="rId2"/>
          <a:stretch>
            <a:fillRect/>
          </a:stretch>
        </p:blipFill>
        <p:spPr>
          <a:xfrm>
            <a:off x="838200" y="1026696"/>
            <a:ext cx="10515600" cy="3769893"/>
          </a:xfrm>
        </p:spPr>
      </p:pic>
      <p:sp>
        <p:nvSpPr>
          <p:cNvPr id="6" name="Text Placeholder 3">
            <a:extLst>
              <a:ext uri="{FF2B5EF4-FFF2-40B4-BE49-F238E27FC236}">
                <a16:creationId xmlns:a16="http://schemas.microsoft.com/office/drawing/2014/main" id="{593630D9-D931-EA62-28B3-5BB875C3E522}"/>
              </a:ext>
            </a:extLst>
          </p:cNvPr>
          <p:cNvSpPr txBox="1">
            <a:spLocks/>
          </p:cNvSpPr>
          <p:nvPr/>
        </p:nvSpPr>
        <p:spPr>
          <a:xfrm>
            <a:off x="838200" y="465749"/>
            <a:ext cx="10512424" cy="37751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t>DATA after cleaning, which contains 16 columns and 4870 rows</a:t>
            </a:r>
          </a:p>
        </p:txBody>
      </p:sp>
      <p:sp>
        <p:nvSpPr>
          <p:cNvPr id="7" name="Text Placeholder 3">
            <a:extLst>
              <a:ext uri="{FF2B5EF4-FFF2-40B4-BE49-F238E27FC236}">
                <a16:creationId xmlns:a16="http://schemas.microsoft.com/office/drawing/2014/main" id="{FC2B0975-F026-4C92-B905-BC47EFA607CE}"/>
              </a:ext>
            </a:extLst>
          </p:cNvPr>
          <p:cNvSpPr txBox="1">
            <a:spLocks/>
          </p:cNvSpPr>
          <p:nvPr/>
        </p:nvSpPr>
        <p:spPr>
          <a:xfrm>
            <a:off x="838200" y="4980019"/>
            <a:ext cx="10512424" cy="141223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2400" dirty="0"/>
              <a:t>Drop some unnecessary columns, and deleted some rows due to missing values. Created new “Profit” column. Missing values for “Gross”, “Budget” and “Profit” are ignored as average of these are used.</a:t>
            </a:r>
          </a:p>
          <a:p>
            <a:r>
              <a:rPr lang="en-US" sz="2400" dirty="0"/>
              <a:t> </a:t>
            </a:r>
          </a:p>
        </p:txBody>
      </p:sp>
    </p:spTree>
    <p:extLst>
      <p:ext uri="{BB962C8B-B14F-4D97-AF65-F5344CB8AC3E}">
        <p14:creationId xmlns:p14="http://schemas.microsoft.com/office/powerpoint/2010/main" val="3049122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E0F-0F58-A58C-B8CD-306D699F75F4}"/>
              </a:ext>
            </a:extLst>
          </p:cNvPr>
          <p:cNvSpPr>
            <a:spLocks noGrp="1"/>
          </p:cNvSpPr>
          <p:nvPr>
            <p:ph type="title"/>
          </p:nvPr>
        </p:nvSpPr>
        <p:spPr>
          <a:xfrm>
            <a:off x="839788" y="404736"/>
            <a:ext cx="10512424" cy="652072"/>
          </a:xfrm>
        </p:spPr>
        <p:txBody>
          <a:bodyPr>
            <a:normAutofit/>
          </a:bodyPr>
          <a:lstStyle/>
          <a:p>
            <a:pPr algn="ctr"/>
            <a:r>
              <a:rPr lang="en-US" sz="4000" b="1" i="0" dirty="0">
                <a:solidFill>
                  <a:srgbClr val="8492A6"/>
                </a:solidFill>
                <a:effectLst/>
                <a:highlight>
                  <a:srgbClr val="FFFFFF"/>
                </a:highlight>
                <a:latin typeface="Manrope"/>
              </a:rPr>
              <a:t>A. </a:t>
            </a:r>
            <a:r>
              <a:rPr lang="en-US" sz="4000" b="1" dirty="0">
                <a:solidFill>
                  <a:srgbClr val="8492A6"/>
                </a:solidFill>
                <a:highlight>
                  <a:srgbClr val="FFFFFF"/>
                </a:highlight>
                <a:latin typeface="Manrope"/>
              </a:rPr>
              <a:t>Movie Genre </a:t>
            </a:r>
            <a:r>
              <a:rPr lang="en-US" sz="4000" b="1" i="0" dirty="0">
                <a:solidFill>
                  <a:srgbClr val="8492A6"/>
                </a:solidFill>
                <a:effectLst/>
                <a:highlight>
                  <a:srgbClr val="FFFFFF"/>
                </a:highlight>
                <a:latin typeface="Manrope"/>
              </a:rPr>
              <a:t>Analysis</a:t>
            </a:r>
            <a:endParaRPr lang="en-US" sz="4000" dirty="0"/>
          </a:p>
        </p:txBody>
      </p:sp>
      <p:sp>
        <p:nvSpPr>
          <p:cNvPr id="4" name="Text Placeholder 3">
            <a:extLst>
              <a:ext uri="{FF2B5EF4-FFF2-40B4-BE49-F238E27FC236}">
                <a16:creationId xmlns:a16="http://schemas.microsoft.com/office/drawing/2014/main" id="{EA034177-C427-C04E-F581-3B1439F83D25}"/>
              </a:ext>
            </a:extLst>
          </p:cNvPr>
          <p:cNvSpPr>
            <a:spLocks noGrp="1"/>
          </p:cNvSpPr>
          <p:nvPr>
            <p:ph type="body" sz="half" idx="2"/>
          </p:nvPr>
        </p:nvSpPr>
        <p:spPr>
          <a:xfrm>
            <a:off x="981856" y="1319135"/>
            <a:ext cx="10515600" cy="509665"/>
          </a:xfrm>
        </p:spPr>
        <p:txBody>
          <a:bodyPr>
            <a:noAutofit/>
          </a:bodyPr>
          <a:lstStyle/>
          <a:p>
            <a:r>
              <a:rPr lang="en-US" sz="2400" dirty="0"/>
              <a:t>Analyze the distribution of movie genres and their impact on the IMDB score.</a:t>
            </a:r>
          </a:p>
        </p:txBody>
      </p:sp>
      <p:pic>
        <p:nvPicPr>
          <p:cNvPr id="5" name="Picture 4">
            <a:extLst>
              <a:ext uri="{FF2B5EF4-FFF2-40B4-BE49-F238E27FC236}">
                <a16:creationId xmlns:a16="http://schemas.microsoft.com/office/drawing/2014/main" id="{97B4C2CF-2D42-180F-B929-6BB95FCB7E3B}"/>
              </a:ext>
            </a:extLst>
          </p:cNvPr>
          <p:cNvPicPr>
            <a:picLocks noChangeAspect="1"/>
          </p:cNvPicPr>
          <p:nvPr/>
        </p:nvPicPr>
        <p:blipFill>
          <a:blip r:embed="rId2"/>
          <a:stretch>
            <a:fillRect/>
          </a:stretch>
        </p:blipFill>
        <p:spPr>
          <a:xfrm>
            <a:off x="981856" y="2091127"/>
            <a:ext cx="4020970" cy="4362137"/>
          </a:xfrm>
          <a:prstGeom prst="rect">
            <a:avLst/>
          </a:prstGeom>
        </p:spPr>
      </p:pic>
      <p:pic>
        <p:nvPicPr>
          <p:cNvPr id="7" name="Picture 6">
            <a:extLst>
              <a:ext uri="{FF2B5EF4-FFF2-40B4-BE49-F238E27FC236}">
                <a16:creationId xmlns:a16="http://schemas.microsoft.com/office/drawing/2014/main" id="{41A1E83E-B54B-BECB-F6A8-055367E0A715}"/>
              </a:ext>
            </a:extLst>
          </p:cNvPr>
          <p:cNvPicPr>
            <a:picLocks noChangeAspect="1"/>
          </p:cNvPicPr>
          <p:nvPr/>
        </p:nvPicPr>
        <p:blipFill>
          <a:blip r:embed="rId3"/>
          <a:stretch>
            <a:fillRect/>
          </a:stretch>
        </p:blipFill>
        <p:spPr>
          <a:xfrm>
            <a:off x="5502443" y="2091128"/>
            <a:ext cx="5995014" cy="4362136"/>
          </a:xfrm>
          <a:prstGeom prst="rect">
            <a:avLst/>
          </a:prstGeom>
        </p:spPr>
      </p:pic>
    </p:spTree>
    <p:extLst>
      <p:ext uri="{BB962C8B-B14F-4D97-AF65-F5344CB8AC3E}">
        <p14:creationId xmlns:p14="http://schemas.microsoft.com/office/powerpoint/2010/main" val="277079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E0F-0F58-A58C-B8CD-306D699F75F4}"/>
              </a:ext>
            </a:extLst>
          </p:cNvPr>
          <p:cNvSpPr>
            <a:spLocks noGrp="1"/>
          </p:cNvSpPr>
          <p:nvPr>
            <p:ph type="title"/>
          </p:nvPr>
        </p:nvSpPr>
        <p:spPr>
          <a:xfrm>
            <a:off x="839788" y="355202"/>
            <a:ext cx="10512424" cy="652072"/>
          </a:xfrm>
        </p:spPr>
        <p:txBody>
          <a:bodyPr>
            <a:normAutofit/>
          </a:bodyPr>
          <a:lstStyle/>
          <a:p>
            <a:pPr algn="ctr"/>
            <a:r>
              <a:rPr lang="en-US" sz="4000" b="1" dirty="0">
                <a:solidFill>
                  <a:srgbClr val="8492A6"/>
                </a:solidFill>
                <a:highlight>
                  <a:srgbClr val="FFFFFF"/>
                </a:highlight>
                <a:latin typeface="Manrope"/>
              </a:rPr>
              <a:t>B</a:t>
            </a:r>
            <a:r>
              <a:rPr lang="en-US" sz="4000" b="1" i="0" dirty="0">
                <a:solidFill>
                  <a:srgbClr val="8492A6"/>
                </a:solidFill>
                <a:effectLst/>
                <a:highlight>
                  <a:srgbClr val="FFFFFF"/>
                </a:highlight>
                <a:latin typeface="Manrope"/>
              </a:rPr>
              <a:t>. </a:t>
            </a:r>
            <a:r>
              <a:rPr lang="en-US" sz="4000" b="1" dirty="0">
                <a:solidFill>
                  <a:srgbClr val="8492A6"/>
                </a:solidFill>
                <a:highlight>
                  <a:srgbClr val="FFFFFF"/>
                </a:highlight>
                <a:latin typeface="Manrope"/>
              </a:rPr>
              <a:t>Movie Duration </a:t>
            </a:r>
            <a:r>
              <a:rPr lang="en-US" sz="4000" b="1" i="0" dirty="0">
                <a:solidFill>
                  <a:srgbClr val="8492A6"/>
                </a:solidFill>
                <a:effectLst/>
                <a:highlight>
                  <a:srgbClr val="FFFFFF"/>
                </a:highlight>
                <a:latin typeface="Manrope"/>
              </a:rPr>
              <a:t>Analysis</a:t>
            </a:r>
            <a:endParaRPr lang="en-US" sz="4000" dirty="0"/>
          </a:p>
        </p:txBody>
      </p:sp>
      <p:sp>
        <p:nvSpPr>
          <p:cNvPr id="4" name="Text Placeholder 3">
            <a:extLst>
              <a:ext uri="{FF2B5EF4-FFF2-40B4-BE49-F238E27FC236}">
                <a16:creationId xmlns:a16="http://schemas.microsoft.com/office/drawing/2014/main" id="{EA034177-C427-C04E-F581-3B1439F83D25}"/>
              </a:ext>
            </a:extLst>
          </p:cNvPr>
          <p:cNvSpPr>
            <a:spLocks noGrp="1"/>
          </p:cNvSpPr>
          <p:nvPr>
            <p:ph type="body" sz="half" idx="2"/>
          </p:nvPr>
        </p:nvSpPr>
        <p:spPr>
          <a:xfrm>
            <a:off x="981856" y="1319135"/>
            <a:ext cx="10515600" cy="445497"/>
          </a:xfrm>
        </p:spPr>
        <p:txBody>
          <a:bodyPr>
            <a:noAutofit/>
          </a:bodyPr>
          <a:lstStyle/>
          <a:p>
            <a:r>
              <a:rPr lang="en-US" sz="2400" dirty="0"/>
              <a:t>Analyze the distribution of movie durations and its impact on the IMDB score.</a:t>
            </a:r>
          </a:p>
        </p:txBody>
      </p:sp>
      <p:pic>
        <p:nvPicPr>
          <p:cNvPr id="6" name="Picture 5">
            <a:extLst>
              <a:ext uri="{FF2B5EF4-FFF2-40B4-BE49-F238E27FC236}">
                <a16:creationId xmlns:a16="http://schemas.microsoft.com/office/drawing/2014/main" id="{B0068289-B713-1AAC-FE2E-1D54C20CD9A9}"/>
              </a:ext>
            </a:extLst>
          </p:cNvPr>
          <p:cNvPicPr>
            <a:picLocks noChangeAspect="1"/>
          </p:cNvPicPr>
          <p:nvPr/>
        </p:nvPicPr>
        <p:blipFill>
          <a:blip r:embed="rId2"/>
          <a:stretch>
            <a:fillRect/>
          </a:stretch>
        </p:blipFill>
        <p:spPr>
          <a:xfrm>
            <a:off x="981856" y="2076492"/>
            <a:ext cx="10370356" cy="4426305"/>
          </a:xfrm>
          <a:prstGeom prst="rect">
            <a:avLst/>
          </a:prstGeom>
        </p:spPr>
      </p:pic>
    </p:spTree>
    <p:extLst>
      <p:ext uri="{BB962C8B-B14F-4D97-AF65-F5344CB8AC3E}">
        <p14:creationId xmlns:p14="http://schemas.microsoft.com/office/powerpoint/2010/main" val="416597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E0F-0F58-A58C-B8CD-306D699F75F4}"/>
              </a:ext>
            </a:extLst>
          </p:cNvPr>
          <p:cNvSpPr>
            <a:spLocks noGrp="1"/>
          </p:cNvSpPr>
          <p:nvPr>
            <p:ph type="title"/>
          </p:nvPr>
        </p:nvSpPr>
        <p:spPr>
          <a:xfrm>
            <a:off x="839788" y="441158"/>
            <a:ext cx="10512424" cy="652072"/>
          </a:xfrm>
        </p:spPr>
        <p:txBody>
          <a:bodyPr>
            <a:normAutofit/>
          </a:bodyPr>
          <a:lstStyle/>
          <a:p>
            <a:pPr algn="ctr"/>
            <a:r>
              <a:rPr lang="en-US" sz="4000" b="1" i="0" dirty="0">
                <a:solidFill>
                  <a:srgbClr val="8492A6"/>
                </a:solidFill>
                <a:effectLst/>
                <a:highlight>
                  <a:srgbClr val="FFFFFF"/>
                </a:highlight>
                <a:latin typeface="Manrope"/>
              </a:rPr>
              <a:t>C. </a:t>
            </a:r>
            <a:r>
              <a:rPr lang="en-US" sz="4000" b="1" dirty="0">
                <a:solidFill>
                  <a:srgbClr val="8492A6"/>
                </a:solidFill>
                <a:highlight>
                  <a:srgbClr val="FFFFFF"/>
                </a:highlight>
                <a:latin typeface="Manrope"/>
              </a:rPr>
              <a:t>Language</a:t>
            </a:r>
            <a:r>
              <a:rPr lang="en-US" sz="2400" b="1" i="0" dirty="0">
                <a:solidFill>
                  <a:srgbClr val="8492A6"/>
                </a:solidFill>
                <a:effectLst/>
                <a:highlight>
                  <a:srgbClr val="FFFFFF"/>
                </a:highlight>
                <a:latin typeface="Manrope"/>
              </a:rPr>
              <a:t> </a:t>
            </a:r>
            <a:r>
              <a:rPr lang="en-US" sz="4000" b="1" dirty="0">
                <a:solidFill>
                  <a:srgbClr val="8492A6"/>
                </a:solidFill>
                <a:highlight>
                  <a:srgbClr val="FFFFFF"/>
                </a:highlight>
                <a:latin typeface="Manrope"/>
              </a:rPr>
              <a:t>Analysis</a:t>
            </a:r>
          </a:p>
        </p:txBody>
      </p:sp>
      <p:sp>
        <p:nvSpPr>
          <p:cNvPr id="4" name="Text Placeholder 3">
            <a:extLst>
              <a:ext uri="{FF2B5EF4-FFF2-40B4-BE49-F238E27FC236}">
                <a16:creationId xmlns:a16="http://schemas.microsoft.com/office/drawing/2014/main" id="{EA034177-C427-C04E-F581-3B1439F83D25}"/>
              </a:ext>
            </a:extLst>
          </p:cNvPr>
          <p:cNvSpPr>
            <a:spLocks noGrp="1"/>
          </p:cNvSpPr>
          <p:nvPr>
            <p:ph type="body" sz="half" idx="2"/>
          </p:nvPr>
        </p:nvSpPr>
        <p:spPr>
          <a:xfrm>
            <a:off x="981856" y="1367261"/>
            <a:ext cx="10515600" cy="477581"/>
          </a:xfrm>
        </p:spPr>
        <p:txBody>
          <a:bodyPr>
            <a:noAutofit/>
          </a:bodyPr>
          <a:lstStyle/>
          <a:p>
            <a:r>
              <a:rPr lang="en-US" sz="2400" dirty="0"/>
              <a:t>Examine the distribution of movies based on their language.</a:t>
            </a:r>
          </a:p>
        </p:txBody>
      </p:sp>
      <p:pic>
        <p:nvPicPr>
          <p:cNvPr id="6" name="Picture 5">
            <a:extLst>
              <a:ext uri="{FF2B5EF4-FFF2-40B4-BE49-F238E27FC236}">
                <a16:creationId xmlns:a16="http://schemas.microsoft.com/office/drawing/2014/main" id="{73314CF4-3AC0-13B0-6F4D-81CC886A25B3}"/>
              </a:ext>
            </a:extLst>
          </p:cNvPr>
          <p:cNvPicPr>
            <a:picLocks noChangeAspect="1"/>
          </p:cNvPicPr>
          <p:nvPr/>
        </p:nvPicPr>
        <p:blipFill>
          <a:blip r:embed="rId2"/>
          <a:stretch>
            <a:fillRect/>
          </a:stretch>
        </p:blipFill>
        <p:spPr>
          <a:xfrm>
            <a:off x="839788" y="2118873"/>
            <a:ext cx="10657668" cy="4297969"/>
          </a:xfrm>
          <a:prstGeom prst="rect">
            <a:avLst/>
          </a:prstGeom>
        </p:spPr>
      </p:pic>
    </p:spTree>
    <p:extLst>
      <p:ext uri="{BB962C8B-B14F-4D97-AF65-F5344CB8AC3E}">
        <p14:creationId xmlns:p14="http://schemas.microsoft.com/office/powerpoint/2010/main" val="1902204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E0F-0F58-A58C-B8CD-306D699F75F4}"/>
              </a:ext>
            </a:extLst>
          </p:cNvPr>
          <p:cNvSpPr>
            <a:spLocks noGrp="1"/>
          </p:cNvSpPr>
          <p:nvPr>
            <p:ph type="title"/>
          </p:nvPr>
        </p:nvSpPr>
        <p:spPr>
          <a:xfrm>
            <a:off x="839788" y="457200"/>
            <a:ext cx="10512424" cy="653706"/>
          </a:xfrm>
        </p:spPr>
        <p:txBody>
          <a:bodyPr>
            <a:normAutofit/>
          </a:bodyPr>
          <a:lstStyle/>
          <a:p>
            <a:pPr algn="ctr"/>
            <a:r>
              <a:rPr lang="en-US" sz="4000" b="1" i="0" dirty="0">
                <a:solidFill>
                  <a:srgbClr val="8492A6"/>
                </a:solidFill>
                <a:effectLst/>
                <a:highlight>
                  <a:srgbClr val="FFFFFF"/>
                </a:highlight>
                <a:latin typeface="Manrope"/>
              </a:rPr>
              <a:t>D.</a:t>
            </a:r>
            <a:r>
              <a:rPr lang="en-US" sz="4000" b="1" dirty="0">
                <a:solidFill>
                  <a:srgbClr val="8492A6"/>
                </a:solidFill>
                <a:highlight>
                  <a:srgbClr val="FFFFFF"/>
                </a:highlight>
                <a:latin typeface="Manrope"/>
              </a:rPr>
              <a:t> Director Analysis</a:t>
            </a:r>
          </a:p>
        </p:txBody>
      </p:sp>
      <p:sp>
        <p:nvSpPr>
          <p:cNvPr id="4" name="Text Placeholder 3">
            <a:extLst>
              <a:ext uri="{FF2B5EF4-FFF2-40B4-BE49-F238E27FC236}">
                <a16:creationId xmlns:a16="http://schemas.microsoft.com/office/drawing/2014/main" id="{EA034177-C427-C04E-F581-3B1439F83D25}"/>
              </a:ext>
            </a:extLst>
          </p:cNvPr>
          <p:cNvSpPr>
            <a:spLocks noGrp="1"/>
          </p:cNvSpPr>
          <p:nvPr>
            <p:ph type="body" sz="half" idx="2"/>
          </p:nvPr>
        </p:nvSpPr>
        <p:spPr>
          <a:xfrm>
            <a:off x="981856" y="1319135"/>
            <a:ext cx="10515600" cy="461539"/>
          </a:xfrm>
        </p:spPr>
        <p:txBody>
          <a:bodyPr>
            <a:noAutofit/>
          </a:bodyPr>
          <a:lstStyle/>
          <a:p>
            <a:r>
              <a:rPr lang="en-US" sz="2400" dirty="0"/>
              <a:t>Influence of directors on movie ratings.</a:t>
            </a:r>
          </a:p>
        </p:txBody>
      </p:sp>
      <p:pic>
        <p:nvPicPr>
          <p:cNvPr id="5" name="Picture 4">
            <a:extLst>
              <a:ext uri="{FF2B5EF4-FFF2-40B4-BE49-F238E27FC236}">
                <a16:creationId xmlns:a16="http://schemas.microsoft.com/office/drawing/2014/main" id="{13A52AEA-DBB1-7DC6-B380-9E53BFE2345E}"/>
              </a:ext>
            </a:extLst>
          </p:cNvPr>
          <p:cNvPicPr>
            <a:picLocks noChangeAspect="1"/>
          </p:cNvPicPr>
          <p:nvPr/>
        </p:nvPicPr>
        <p:blipFill>
          <a:blip r:embed="rId2"/>
          <a:stretch>
            <a:fillRect/>
          </a:stretch>
        </p:blipFill>
        <p:spPr>
          <a:xfrm>
            <a:off x="839788" y="1925053"/>
            <a:ext cx="10512423" cy="4475747"/>
          </a:xfrm>
          <a:prstGeom prst="rect">
            <a:avLst/>
          </a:prstGeom>
        </p:spPr>
      </p:pic>
    </p:spTree>
    <p:extLst>
      <p:ext uri="{BB962C8B-B14F-4D97-AF65-F5344CB8AC3E}">
        <p14:creationId xmlns:p14="http://schemas.microsoft.com/office/powerpoint/2010/main" val="2763937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DE0F-0F58-A58C-B8CD-306D699F75F4}"/>
              </a:ext>
            </a:extLst>
          </p:cNvPr>
          <p:cNvSpPr>
            <a:spLocks noGrp="1"/>
          </p:cNvSpPr>
          <p:nvPr>
            <p:ph type="title"/>
          </p:nvPr>
        </p:nvSpPr>
        <p:spPr>
          <a:xfrm>
            <a:off x="839788" y="457200"/>
            <a:ext cx="10512424" cy="652072"/>
          </a:xfrm>
        </p:spPr>
        <p:txBody>
          <a:bodyPr>
            <a:normAutofit/>
          </a:bodyPr>
          <a:lstStyle/>
          <a:p>
            <a:pPr algn="ctr"/>
            <a:r>
              <a:rPr lang="en-US" sz="4000" b="1" dirty="0">
                <a:solidFill>
                  <a:srgbClr val="8492A6"/>
                </a:solidFill>
                <a:highlight>
                  <a:srgbClr val="FFFFFF"/>
                </a:highlight>
                <a:latin typeface="Manrope"/>
              </a:rPr>
              <a:t>E</a:t>
            </a:r>
            <a:r>
              <a:rPr lang="en-US" sz="4000" b="1" i="0" dirty="0">
                <a:solidFill>
                  <a:srgbClr val="8492A6"/>
                </a:solidFill>
                <a:effectLst/>
                <a:highlight>
                  <a:srgbClr val="FFFFFF"/>
                </a:highlight>
                <a:latin typeface="Manrope"/>
              </a:rPr>
              <a:t>. </a:t>
            </a:r>
            <a:r>
              <a:rPr lang="en-US" sz="4000" b="1" dirty="0">
                <a:solidFill>
                  <a:srgbClr val="8492A6"/>
                </a:solidFill>
                <a:highlight>
                  <a:srgbClr val="FFFFFF"/>
                </a:highlight>
                <a:latin typeface="Manrope"/>
              </a:rPr>
              <a:t>Budget</a:t>
            </a:r>
            <a:r>
              <a:rPr lang="en-US" sz="2400" b="1" dirty="0">
                <a:solidFill>
                  <a:srgbClr val="8492A6"/>
                </a:solidFill>
                <a:highlight>
                  <a:srgbClr val="FFFFFF"/>
                </a:highlight>
                <a:latin typeface="Manrope"/>
              </a:rPr>
              <a:t> </a:t>
            </a:r>
            <a:r>
              <a:rPr lang="en-US" sz="4000" b="1" dirty="0">
                <a:solidFill>
                  <a:srgbClr val="8492A6"/>
                </a:solidFill>
                <a:highlight>
                  <a:srgbClr val="FFFFFF"/>
                </a:highlight>
                <a:latin typeface="Manrope"/>
              </a:rPr>
              <a:t>Analysis</a:t>
            </a:r>
          </a:p>
        </p:txBody>
      </p:sp>
      <p:sp>
        <p:nvSpPr>
          <p:cNvPr id="4" name="Text Placeholder 3">
            <a:extLst>
              <a:ext uri="{FF2B5EF4-FFF2-40B4-BE49-F238E27FC236}">
                <a16:creationId xmlns:a16="http://schemas.microsoft.com/office/drawing/2014/main" id="{EA034177-C427-C04E-F581-3B1439F83D25}"/>
              </a:ext>
            </a:extLst>
          </p:cNvPr>
          <p:cNvSpPr>
            <a:spLocks noGrp="1"/>
          </p:cNvSpPr>
          <p:nvPr>
            <p:ph type="body" sz="half" idx="2"/>
          </p:nvPr>
        </p:nvSpPr>
        <p:spPr>
          <a:xfrm>
            <a:off x="981856" y="1319135"/>
            <a:ext cx="10515600" cy="839450"/>
          </a:xfrm>
        </p:spPr>
        <p:txBody>
          <a:bodyPr>
            <a:noAutofit/>
          </a:bodyPr>
          <a:lstStyle/>
          <a:p>
            <a:r>
              <a:rPr lang="en-US" sz="2400" dirty="0"/>
              <a:t>Explore the relationship between movie budgets and their financial success.</a:t>
            </a:r>
          </a:p>
        </p:txBody>
      </p:sp>
      <p:pic>
        <p:nvPicPr>
          <p:cNvPr id="6" name="Picture 5">
            <a:extLst>
              <a:ext uri="{FF2B5EF4-FFF2-40B4-BE49-F238E27FC236}">
                <a16:creationId xmlns:a16="http://schemas.microsoft.com/office/drawing/2014/main" id="{9F6F8655-170A-AD7A-58CF-83EE66B559CF}"/>
              </a:ext>
            </a:extLst>
          </p:cNvPr>
          <p:cNvPicPr>
            <a:picLocks noChangeAspect="1"/>
          </p:cNvPicPr>
          <p:nvPr/>
        </p:nvPicPr>
        <p:blipFill>
          <a:blip r:embed="rId2"/>
          <a:stretch>
            <a:fillRect/>
          </a:stretch>
        </p:blipFill>
        <p:spPr>
          <a:xfrm>
            <a:off x="839788" y="1973179"/>
            <a:ext cx="10512424" cy="4427621"/>
          </a:xfrm>
          <a:prstGeom prst="rect">
            <a:avLst/>
          </a:prstGeom>
        </p:spPr>
      </p:pic>
    </p:spTree>
    <p:extLst>
      <p:ext uri="{BB962C8B-B14F-4D97-AF65-F5344CB8AC3E}">
        <p14:creationId xmlns:p14="http://schemas.microsoft.com/office/powerpoint/2010/main" val="33074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2496</TotalTime>
  <Words>364</Words>
  <Application>Microsoft Office PowerPoint</Application>
  <PresentationFormat>Widescreen</PresentationFormat>
  <Paragraphs>34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Manrope</vt:lpstr>
      <vt:lpstr>Office Theme</vt:lpstr>
      <vt:lpstr>IMDB Movie Analysis</vt:lpstr>
      <vt:lpstr>Approach</vt:lpstr>
      <vt:lpstr>Data Cleaning</vt:lpstr>
      <vt:lpstr>PowerPoint Presentation</vt:lpstr>
      <vt:lpstr>A. Movie Genre Analysis</vt:lpstr>
      <vt:lpstr>B. Movie Duration Analysis</vt:lpstr>
      <vt:lpstr>C. Language Analysis</vt:lpstr>
      <vt:lpstr>D. Director Analysis</vt:lpstr>
      <vt:lpstr>E. Budget Analysis</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Amrita Saha</dc:creator>
  <cp:lastModifiedBy>Amrita Saha</cp:lastModifiedBy>
  <cp:revision>27</cp:revision>
  <dcterms:created xsi:type="dcterms:W3CDTF">2024-06-13T06:16:53Z</dcterms:created>
  <dcterms:modified xsi:type="dcterms:W3CDTF">2024-07-19T14:46:13Z</dcterms:modified>
</cp:coreProperties>
</file>