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1" r:id="rId3"/>
    <p:sldId id="272" r:id="rId4"/>
    <p:sldId id="261"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3"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23F0-0320-4135-B327-5EA7392D6EF6}"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50414-0355-4666-AEF7-40A7A4D37C54}" type="slidenum">
              <a:rPr lang="en-US" smtClean="0"/>
              <a:t>‹#›</a:t>
            </a:fld>
            <a:endParaRPr lang="en-US"/>
          </a:p>
        </p:txBody>
      </p:sp>
    </p:spTree>
    <p:extLst>
      <p:ext uri="{BB962C8B-B14F-4D97-AF65-F5344CB8AC3E}">
        <p14:creationId xmlns:p14="http://schemas.microsoft.com/office/powerpoint/2010/main" val="147003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828C0B-977F-4BCF-80B3-EB80CC3F215E}" type="slidenum">
              <a:rPr lang="en-US" smtClean="0"/>
              <a:t>18</a:t>
            </a:fld>
            <a:endParaRPr lang="en-US"/>
          </a:p>
        </p:txBody>
      </p:sp>
    </p:spTree>
    <p:extLst>
      <p:ext uri="{BB962C8B-B14F-4D97-AF65-F5344CB8AC3E}">
        <p14:creationId xmlns:p14="http://schemas.microsoft.com/office/powerpoint/2010/main" val="150405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828C0B-977F-4BCF-80B3-EB80CC3F215E}" type="slidenum">
              <a:rPr lang="en-US" smtClean="0"/>
              <a:t>19</a:t>
            </a:fld>
            <a:endParaRPr lang="en-US"/>
          </a:p>
        </p:txBody>
      </p:sp>
    </p:spTree>
    <p:extLst>
      <p:ext uri="{BB962C8B-B14F-4D97-AF65-F5344CB8AC3E}">
        <p14:creationId xmlns:p14="http://schemas.microsoft.com/office/powerpoint/2010/main" val="166610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E820-46F4-A937-0DAC-73F47D26A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236F62-7060-3892-3BAC-73074C793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AF39E-1E59-5E6E-8616-40B43BA939A7}"/>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5" name="Footer Placeholder 4">
            <a:extLst>
              <a:ext uri="{FF2B5EF4-FFF2-40B4-BE49-F238E27FC236}">
                <a16:creationId xmlns:a16="http://schemas.microsoft.com/office/drawing/2014/main" id="{8F00FE3F-E664-0739-A84F-A9B31F4AF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8AC7-DD92-45C7-C0EB-357AFB7EBC35}"/>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235010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1DE8-51DA-6AD7-88EC-2AD6AA299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D39CEE-0D4C-03C2-6C26-39041A5B57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71B1C-502E-EAA7-1942-6021533777A8}"/>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5" name="Footer Placeholder 4">
            <a:extLst>
              <a:ext uri="{FF2B5EF4-FFF2-40B4-BE49-F238E27FC236}">
                <a16:creationId xmlns:a16="http://schemas.microsoft.com/office/drawing/2014/main" id="{F1E5D351-44C8-8965-ED83-56393F12F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040AC-9BAE-A8A0-4DA7-E643FBBB3D56}"/>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266686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D5870-4AF5-DA6C-8762-3D896DAC5A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DACD34-4FBB-221F-24BA-63E4D5C777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801AA-0E79-A64A-39AA-90A9E3C4ED59}"/>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5" name="Footer Placeholder 4">
            <a:extLst>
              <a:ext uri="{FF2B5EF4-FFF2-40B4-BE49-F238E27FC236}">
                <a16:creationId xmlns:a16="http://schemas.microsoft.com/office/drawing/2014/main" id="{C75E331B-2B48-8FAE-598F-96C521A12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90DCE-AEB6-F1FF-856D-D62604C6A95C}"/>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7091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5622-848C-AEBE-6CA0-6778B4F13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9E54A-CC05-49BC-077F-E110D55520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448BF-7E72-FF3C-CEFE-464F778C1AFB}"/>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5" name="Footer Placeholder 4">
            <a:extLst>
              <a:ext uri="{FF2B5EF4-FFF2-40B4-BE49-F238E27FC236}">
                <a16:creationId xmlns:a16="http://schemas.microsoft.com/office/drawing/2014/main" id="{3FEE479F-A2C6-49D7-2957-295E45210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B944B-7E37-5722-D76D-6218405EDA66}"/>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355833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5766-9401-2D4E-86A3-004613D1BF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4F1E8-6598-1E93-913E-DA237A686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77230-8287-1B60-71C7-733DFE8D4557}"/>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5" name="Footer Placeholder 4">
            <a:extLst>
              <a:ext uri="{FF2B5EF4-FFF2-40B4-BE49-F238E27FC236}">
                <a16:creationId xmlns:a16="http://schemas.microsoft.com/office/drawing/2014/main" id="{EAF33E49-D6E4-6251-2BAC-14FA69664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399FD-F9D7-AE73-57D9-6C4E27026618}"/>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1316384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7A49-4BB9-DC65-9A72-12FD055DE3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697D6-23CD-261E-FE85-32EF02234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BA345-67C0-523A-FDF9-43B92219A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757A6-7F63-1143-0D56-BF293986975B}"/>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6" name="Footer Placeholder 5">
            <a:extLst>
              <a:ext uri="{FF2B5EF4-FFF2-40B4-BE49-F238E27FC236}">
                <a16:creationId xmlns:a16="http://schemas.microsoft.com/office/drawing/2014/main" id="{6D02100C-2473-641B-7B7A-7FEA2257A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838259-33F7-B07F-5562-9D484F447236}"/>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34504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A72A-A9AA-3FC4-9D51-63FB077F4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B622F-69F6-14F1-F0FF-121F512EF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197BE-2B7D-2A57-CDF0-7577DDB61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A76FF-34DA-1779-27A0-051928B874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A5ABD-D06E-EB22-781B-4E367B2938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DD625B-52CA-2833-5E35-A7DECE5819DF}"/>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8" name="Footer Placeholder 7">
            <a:extLst>
              <a:ext uri="{FF2B5EF4-FFF2-40B4-BE49-F238E27FC236}">
                <a16:creationId xmlns:a16="http://schemas.microsoft.com/office/drawing/2014/main" id="{EDF1446A-92E3-48B0-BBB1-34B4C5F170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1666A1-3E38-3417-130A-F0535D92F985}"/>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32725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6F93-D40D-051A-134B-B8CC9439BA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5117B-419A-B500-D056-633CD69FD798}"/>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4" name="Footer Placeholder 3">
            <a:extLst>
              <a:ext uri="{FF2B5EF4-FFF2-40B4-BE49-F238E27FC236}">
                <a16:creationId xmlns:a16="http://schemas.microsoft.com/office/drawing/2014/main" id="{F6EC42BB-0969-994A-A9F7-18B25DBBB6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D8519-8F15-1618-2761-199732AB493C}"/>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23375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553D5-3794-F6CB-953F-045ADBA17E58}"/>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3" name="Footer Placeholder 2">
            <a:extLst>
              <a:ext uri="{FF2B5EF4-FFF2-40B4-BE49-F238E27FC236}">
                <a16:creationId xmlns:a16="http://schemas.microsoft.com/office/drawing/2014/main" id="{C9D38250-9B61-45AB-C770-5BDDB54193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AB678B-F8CD-BC6C-5F63-2FF379C30D87}"/>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371249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6424-A86F-D9BE-3F7C-EF0589220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10FB23-22D2-5A8A-5AF4-9A3A781DB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A2CE7-5F3C-8528-E795-93F0CB506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18E88-4F02-849A-D3DB-196F20074B7A}"/>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6" name="Footer Placeholder 5">
            <a:extLst>
              <a:ext uri="{FF2B5EF4-FFF2-40B4-BE49-F238E27FC236}">
                <a16:creationId xmlns:a16="http://schemas.microsoft.com/office/drawing/2014/main" id="{89C4176C-86E7-D9C2-AC1D-D487999EEA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9E9C2-6A93-1298-7B37-5F8EE03D3C67}"/>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14730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9843-221C-7BC3-4A43-B1EBD354C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D4B67-3B32-F30F-4C67-BCDD3E4D8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CE243-620A-A51A-0CB8-2340E99F2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E6B2F-DEEE-50DF-C0E6-63D58F14C464}"/>
              </a:ext>
            </a:extLst>
          </p:cNvPr>
          <p:cNvSpPr>
            <a:spLocks noGrp="1"/>
          </p:cNvSpPr>
          <p:nvPr>
            <p:ph type="dt" sz="half" idx="10"/>
          </p:nvPr>
        </p:nvSpPr>
        <p:spPr/>
        <p:txBody>
          <a:bodyPr/>
          <a:lstStyle/>
          <a:p>
            <a:fld id="{0C47DBC3-BB41-49C2-A4F9-13C6DAAAA204}" type="datetimeFigureOut">
              <a:rPr lang="en-US" smtClean="0"/>
              <a:t>6/29/2024</a:t>
            </a:fld>
            <a:endParaRPr lang="en-US"/>
          </a:p>
        </p:txBody>
      </p:sp>
      <p:sp>
        <p:nvSpPr>
          <p:cNvPr id="6" name="Footer Placeholder 5">
            <a:extLst>
              <a:ext uri="{FF2B5EF4-FFF2-40B4-BE49-F238E27FC236}">
                <a16:creationId xmlns:a16="http://schemas.microsoft.com/office/drawing/2014/main" id="{DAFCC2D5-64F4-36A5-34C4-DB44DDB25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C8AD6-623D-531D-3021-22EF703A0393}"/>
              </a:ext>
            </a:extLst>
          </p:cNvPr>
          <p:cNvSpPr>
            <a:spLocks noGrp="1"/>
          </p:cNvSpPr>
          <p:nvPr>
            <p:ph type="sldNum" sz="quarter" idx="12"/>
          </p:nvPr>
        </p:nvSpPr>
        <p:spPr/>
        <p:txBody>
          <a:bodyPr/>
          <a:lstStyle/>
          <a:p>
            <a:fld id="{4FDC90BF-BD05-4DF3-86A3-34106DD96D26}" type="slidenum">
              <a:rPr lang="en-US" smtClean="0"/>
              <a:t>‹#›</a:t>
            </a:fld>
            <a:endParaRPr lang="en-US"/>
          </a:p>
        </p:txBody>
      </p:sp>
    </p:spTree>
    <p:extLst>
      <p:ext uri="{BB962C8B-B14F-4D97-AF65-F5344CB8AC3E}">
        <p14:creationId xmlns:p14="http://schemas.microsoft.com/office/powerpoint/2010/main" val="65486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495AC-3977-D74C-9583-5D34327C6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239635-D7F7-E502-8B18-2E81F9F09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4DD29-41C5-1CE2-9FF5-14F705CF2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7DBC3-BB41-49C2-A4F9-13C6DAAAA204}" type="datetimeFigureOut">
              <a:rPr lang="en-US" smtClean="0"/>
              <a:t>6/29/2024</a:t>
            </a:fld>
            <a:endParaRPr lang="en-US"/>
          </a:p>
        </p:txBody>
      </p:sp>
      <p:sp>
        <p:nvSpPr>
          <p:cNvPr id="5" name="Footer Placeholder 4">
            <a:extLst>
              <a:ext uri="{FF2B5EF4-FFF2-40B4-BE49-F238E27FC236}">
                <a16:creationId xmlns:a16="http://schemas.microsoft.com/office/drawing/2014/main" id="{D5FE7419-D62D-9F7F-CF95-AD943909C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B7DDFD-034B-3A03-27E4-B9FF2194B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C90BF-BD05-4DF3-86A3-34106DD96D26}" type="slidenum">
              <a:rPr lang="en-US" smtClean="0"/>
              <a:t>‹#›</a:t>
            </a:fld>
            <a:endParaRPr lang="en-US"/>
          </a:p>
        </p:txBody>
      </p:sp>
    </p:spTree>
    <p:extLst>
      <p:ext uri="{BB962C8B-B14F-4D97-AF65-F5344CB8AC3E}">
        <p14:creationId xmlns:p14="http://schemas.microsoft.com/office/powerpoint/2010/main" val="167855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C992-50DF-3B97-F4D0-26AE977FD987}"/>
              </a:ext>
            </a:extLst>
          </p:cNvPr>
          <p:cNvSpPr>
            <a:spLocks noGrp="1"/>
          </p:cNvSpPr>
          <p:nvPr>
            <p:ph type="ctrTitle"/>
          </p:nvPr>
        </p:nvSpPr>
        <p:spPr>
          <a:xfrm>
            <a:off x="1524000" y="1122363"/>
            <a:ext cx="9144000" cy="3539578"/>
          </a:xfrm>
        </p:spPr>
        <p:txBody>
          <a:bodyPr>
            <a:normAutofit/>
          </a:bodyPr>
          <a:lstStyle/>
          <a:p>
            <a:r>
              <a:rPr lang="en-US" b="1" i="0" dirty="0">
                <a:solidFill>
                  <a:srgbClr val="3C4858"/>
                </a:solidFill>
                <a:effectLst/>
                <a:highlight>
                  <a:srgbClr val="FFFFFF"/>
                </a:highlight>
                <a:latin typeface="Manrope"/>
              </a:rPr>
              <a:t>Operation Analytics and Investigating Metric Spike</a:t>
            </a:r>
            <a:br>
              <a:rPr lang="en-US" b="1" i="0" dirty="0">
                <a:solidFill>
                  <a:srgbClr val="3C4858"/>
                </a:solidFill>
                <a:effectLst/>
                <a:highlight>
                  <a:srgbClr val="FFFFFF"/>
                </a:highlight>
                <a:latin typeface="Manrope"/>
              </a:rPr>
            </a:br>
            <a:endParaRPr lang="en-US" dirty="0"/>
          </a:p>
        </p:txBody>
      </p:sp>
    </p:spTree>
    <p:extLst>
      <p:ext uri="{BB962C8B-B14F-4D97-AF65-F5344CB8AC3E}">
        <p14:creationId xmlns:p14="http://schemas.microsoft.com/office/powerpoint/2010/main" val="148310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9459-1988-1DC4-B341-D50FA92F6B87}"/>
              </a:ext>
            </a:extLst>
          </p:cNvPr>
          <p:cNvSpPr>
            <a:spLocks noGrp="1"/>
          </p:cNvSpPr>
          <p:nvPr>
            <p:ph type="title"/>
          </p:nvPr>
        </p:nvSpPr>
        <p:spPr/>
        <p:txBody>
          <a:bodyPr>
            <a:normAutofit/>
          </a:bodyPr>
          <a:lstStyle/>
          <a:p>
            <a:r>
              <a:rPr lang="en-US" sz="4000" b="1" dirty="0"/>
              <a:t>Creating Users Table</a:t>
            </a:r>
          </a:p>
        </p:txBody>
      </p:sp>
      <p:pic>
        <p:nvPicPr>
          <p:cNvPr id="5" name="Content Placeholder 4">
            <a:extLst>
              <a:ext uri="{FF2B5EF4-FFF2-40B4-BE49-F238E27FC236}">
                <a16:creationId xmlns:a16="http://schemas.microsoft.com/office/drawing/2014/main" id="{52E39967-CD9D-E385-330A-5F5923156B7A}"/>
              </a:ext>
            </a:extLst>
          </p:cNvPr>
          <p:cNvPicPr>
            <a:picLocks noGrp="1" noChangeAspect="1"/>
          </p:cNvPicPr>
          <p:nvPr>
            <p:ph idx="1"/>
          </p:nvPr>
        </p:nvPicPr>
        <p:blipFill>
          <a:blip r:embed="rId2"/>
          <a:stretch>
            <a:fillRect/>
          </a:stretch>
        </p:blipFill>
        <p:spPr>
          <a:xfrm>
            <a:off x="838200" y="1690689"/>
            <a:ext cx="10515599" cy="4260932"/>
          </a:xfrm>
        </p:spPr>
      </p:pic>
    </p:spTree>
    <p:extLst>
      <p:ext uri="{BB962C8B-B14F-4D97-AF65-F5344CB8AC3E}">
        <p14:creationId xmlns:p14="http://schemas.microsoft.com/office/powerpoint/2010/main" val="122213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9459-1988-1DC4-B341-D50FA92F6B87}"/>
              </a:ext>
            </a:extLst>
          </p:cNvPr>
          <p:cNvSpPr>
            <a:spLocks noGrp="1"/>
          </p:cNvSpPr>
          <p:nvPr>
            <p:ph type="title"/>
          </p:nvPr>
        </p:nvSpPr>
        <p:spPr/>
        <p:txBody>
          <a:bodyPr>
            <a:normAutofit/>
          </a:bodyPr>
          <a:lstStyle/>
          <a:p>
            <a:r>
              <a:rPr lang="en-US" sz="4000" b="1" dirty="0"/>
              <a:t>Creating Events Table</a:t>
            </a:r>
          </a:p>
        </p:txBody>
      </p:sp>
      <p:pic>
        <p:nvPicPr>
          <p:cNvPr id="4" name="Picture 3">
            <a:extLst>
              <a:ext uri="{FF2B5EF4-FFF2-40B4-BE49-F238E27FC236}">
                <a16:creationId xmlns:a16="http://schemas.microsoft.com/office/drawing/2014/main" id="{85B4B447-22CA-4684-0A78-1ED0FA15C049}"/>
              </a:ext>
            </a:extLst>
          </p:cNvPr>
          <p:cNvPicPr>
            <a:picLocks noChangeAspect="1"/>
          </p:cNvPicPr>
          <p:nvPr/>
        </p:nvPicPr>
        <p:blipFill>
          <a:blip r:embed="rId2"/>
          <a:stretch>
            <a:fillRect/>
          </a:stretch>
        </p:blipFill>
        <p:spPr>
          <a:xfrm>
            <a:off x="838200" y="1941095"/>
            <a:ext cx="10515600" cy="4154905"/>
          </a:xfrm>
          <a:prstGeom prst="rect">
            <a:avLst/>
          </a:prstGeom>
        </p:spPr>
      </p:pic>
    </p:spTree>
    <p:extLst>
      <p:ext uri="{BB962C8B-B14F-4D97-AF65-F5344CB8AC3E}">
        <p14:creationId xmlns:p14="http://schemas.microsoft.com/office/powerpoint/2010/main" val="216411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9459-1988-1DC4-B341-D50FA92F6B87}"/>
              </a:ext>
            </a:extLst>
          </p:cNvPr>
          <p:cNvSpPr>
            <a:spLocks noGrp="1"/>
          </p:cNvSpPr>
          <p:nvPr>
            <p:ph type="title"/>
          </p:nvPr>
        </p:nvSpPr>
        <p:spPr/>
        <p:txBody>
          <a:bodyPr>
            <a:normAutofit/>
          </a:bodyPr>
          <a:lstStyle/>
          <a:p>
            <a:r>
              <a:rPr lang="en-US" sz="4000" b="1" dirty="0"/>
              <a:t>Creating </a:t>
            </a:r>
            <a:r>
              <a:rPr lang="en-US" sz="4000" b="1" dirty="0" err="1"/>
              <a:t>Email_Events</a:t>
            </a:r>
            <a:r>
              <a:rPr lang="en-US" sz="4000" b="1" dirty="0"/>
              <a:t> Table</a:t>
            </a:r>
          </a:p>
        </p:txBody>
      </p:sp>
      <p:pic>
        <p:nvPicPr>
          <p:cNvPr id="7" name="Picture 6">
            <a:extLst>
              <a:ext uri="{FF2B5EF4-FFF2-40B4-BE49-F238E27FC236}">
                <a16:creationId xmlns:a16="http://schemas.microsoft.com/office/drawing/2014/main" id="{847A2D23-93B2-FE65-9E88-4FAE04022704}"/>
              </a:ext>
            </a:extLst>
          </p:cNvPr>
          <p:cNvPicPr>
            <a:picLocks noChangeAspect="1"/>
          </p:cNvPicPr>
          <p:nvPr/>
        </p:nvPicPr>
        <p:blipFill>
          <a:blip r:embed="rId2"/>
          <a:stretch>
            <a:fillRect/>
          </a:stretch>
        </p:blipFill>
        <p:spPr>
          <a:xfrm>
            <a:off x="838200" y="1909011"/>
            <a:ext cx="10515599" cy="4347410"/>
          </a:xfrm>
          <a:prstGeom prst="rect">
            <a:avLst/>
          </a:prstGeom>
        </p:spPr>
      </p:pic>
    </p:spTree>
    <p:extLst>
      <p:ext uri="{BB962C8B-B14F-4D97-AF65-F5344CB8AC3E}">
        <p14:creationId xmlns:p14="http://schemas.microsoft.com/office/powerpoint/2010/main" val="5236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360948"/>
            <a:ext cx="10515600" cy="1014496"/>
          </a:xfrm>
        </p:spPr>
        <p:txBody>
          <a:bodyPr>
            <a:normAutofit/>
          </a:bodyPr>
          <a:lstStyle/>
          <a:p>
            <a:pPr algn="ctr"/>
            <a:r>
              <a:rPr lang="en-US" sz="5000" b="1" dirty="0">
                <a:solidFill>
                  <a:srgbClr val="8492A6"/>
                </a:solidFill>
                <a:highlight>
                  <a:srgbClr val="FFFFFF"/>
                </a:highlight>
                <a:latin typeface="Manrope"/>
              </a:rPr>
              <a:t>A</a:t>
            </a:r>
            <a:r>
              <a:rPr lang="en-US" sz="5000" b="1" i="0" dirty="0">
                <a:solidFill>
                  <a:srgbClr val="8492A6"/>
                </a:solidFill>
                <a:effectLst/>
                <a:highlight>
                  <a:srgbClr val="FFFFFF"/>
                </a:highlight>
                <a:latin typeface="Manrope"/>
              </a:rPr>
              <a:t>. </a:t>
            </a:r>
            <a:r>
              <a:rPr lang="en-US" sz="5000" b="1" dirty="0">
                <a:solidFill>
                  <a:srgbClr val="8492A6"/>
                </a:solidFill>
                <a:highlight>
                  <a:srgbClr val="FFFFFF"/>
                </a:highlight>
                <a:latin typeface="Manrope"/>
              </a:rPr>
              <a:t>Weekly User Engagement</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199" y="1409281"/>
            <a:ext cx="10515600" cy="647786"/>
          </a:xfrm>
        </p:spPr>
        <p:txBody>
          <a:bodyPr>
            <a:normAutofit/>
          </a:bodyPr>
          <a:lstStyle/>
          <a:p>
            <a:pPr marL="0" indent="0">
              <a:buNone/>
            </a:pPr>
            <a:r>
              <a:rPr lang="en-US" sz="3200" dirty="0">
                <a:highlight>
                  <a:srgbClr val="FFFFFF"/>
                </a:highlight>
                <a:latin typeface="Manrope"/>
              </a:rPr>
              <a:t>The activeness of users on a weekly basis.</a:t>
            </a:r>
          </a:p>
        </p:txBody>
      </p:sp>
      <p:pic>
        <p:nvPicPr>
          <p:cNvPr id="6" name="Picture 5">
            <a:extLst>
              <a:ext uri="{FF2B5EF4-FFF2-40B4-BE49-F238E27FC236}">
                <a16:creationId xmlns:a16="http://schemas.microsoft.com/office/drawing/2014/main" id="{50AF9D8D-92B5-3E7D-5382-497B47CA7C56}"/>
              </a:ext>
            </a:extLst>
          </p:cNvPr>
          <p:cNvPicPr>
            <a:picLocks noChangeAspect="1"/>
          </p:cNvPicPr>
          <p:nvPr/>
        </p:nvPicPr>
        <p:blipFill>
          <a:blip r:embed="rId2"/>
          <a:stretch>
            <a:fillRect/>
          </a:stretch>
        </p:blipFill>
        <p:spPr>
          <a:xfrm>
            <a:off x="838200" y="2090904"/>
            <a:ext cx="10515599" cy="4165517"/>
          </a:xfrm>
          <a:prstGeom prst="rect">
            <a:avLst/>
          </a:prstGeom>
        </p:spPr>
      </p:pic>
    </p:spTree>
    <p:extLst>
      <p:ext uri="{BB962C8B-B14F-4D97-AF65-F5344CB8AC3E}">
        <p14:creationId xmlns:p14="http://schemas.microsoft.com/office/powerpoint/2010/main" val="214260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360948"/>
            <a:ext cx="10515600" cy="1014496"/>
          </a:xfrm>
        </p:spPr>
        <p:txBody>
          <a:bodyPr>
            <a:normAutofit/>
          </a:bodyPr>
          <a:lstStyle/>
          <a:p>
            <a:pPr algn="ctr"/>
            <a:r>
              <a:rPr lang="en-US" sz="5000" b="1" i="0" dirty="0">
                <a:solidFill>
                  <a:srgbClr val="8492A6"/>
                </a:solidFill>
                <a:effectLst/>
                <a:highlight>
                  <a:srgbClr val="FFFFFF"/>
                </a:highlight>
                <a:latin typeface="Manrope"/>
              </a:rPr>
              <a:t>B. User </a:t>
            </a:r>
            <a:r>
              <a:rPr lang="en-US" sz="5000" b="1" dirty="0">
                <a:solidFill>
                  <a:srgbClr val="8492A6"/>
                </a:solidFill>
                <a:highlight>
                  <a:srgbClr val="FFFFFF"/>
                </a:highlight>
                <a:latin typeface="Manrope"/>
              </a:rPr>
              <a:t>Growth Analysis</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199" y="1409281"/>
            <a:ext cx="10515600" cy="647786"/>
          </a:xfrm>
        </p:spPr>
        <p:txBody>
          <a:bodyPr>
            <a:normAutofit/>
          </a:bodyPr>
          <a:lstStyle/>
          <a:p>
            <a:pPr marL="0" indent="0">
              <a:buNone/>
            </a:pPr>
            <a:r>
              <a:rPr lang="en-US" sz="3200" dirty="0">
                <a:highlight>
                  <a:srgbClr val="FFFFFF"/>
                </a:highlight>
                <a:latin typeface="Manrope"/>
              </a:rPr>
              <a:t>Analyze the growth of users over time for a product.</a:t>
            </a:r>
          </a:p>
        </p:txBody>
      </p:sp>
      <p:pic>
        <p:nvPicPr>
          <p:cNvPr id="5" name="Picture 4">
            <a:extLst>
              <a:ext uri="{FF2B5EF4-FFF2-40B4-BE49-F238E27FC236}">
                <a16:creationId xmlns:a16="http://schemas.microsoft.com/office/drawing/2014/main" id="{3A9B24FF-B5BD-E582-50A3-A5069796692A}"/>
              </a:ext>
            </a:extLst>
          </p:cNvPr>
          <p:cNvPicPr>
            <a:picLocks noChangeAspect="1"/>
          </p:cNvPicPr>
          <p:nvPr/>
        </p:nvPicPr>
        <p:blipFill>
          <a:blip r:embed="rId2"/>
          <a:stretch>
            <a:fillRect/>
          </a:stretch>
        </p:blipFill>
        <p:spPr>
          <a:xfrm>
            <a:off x="838199" y="2090904"/>
            <a:ext cx="10515600" cy="4277812"/>
          </a:xfrm>
          <a:prstGeom prst="rect">
            <a:avLst/>
          </a:prstGeom>
        </p:spPr>
      </p:pic>
    </p:spTree>
    <p:extLst>
      <p:ext uri="{BB962C8B-B14F-4D97-AF65-F5344CB8AC3E}">
        <p14:creationId xmlns:p14="http://schemas.microsoft.com/office/powerpoint/2010/main" val="369418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360948"/>
            <a:ext cx="10515600" cy="1014496"/>
          </a:xfrm>
        </p:spPr>
        <p:txBody>
          <a:bodyPr>
            <a:normAutofit/>
          </a:bodyPr>
          <a:lstStyle/>
          <a:p>
            <a:pPr algn="ctr"/>
            <a:r>
              <a:rPr lang="en-US" sz="5000" b="1" dirty="0">
                <a:solidFill>
                  <a:srgbClr val="8492A6"/>
                </a:solidFill>
                <a:highlight>
                  <a:srgbClr val="FFFFFF"/>
                </a:highlight>
                <a:latin typeface="Manrope"/>
              </a:rPr>
              <a:t>C</a:t>
            </a:r>
            <a:r>
              <a:rPr lang="en-US" sz="5000" b="1" i="0" dirty="0">
                <a:solidFill>
                  <a:srgbClr val="8492A6"/>
                </a:solidFill>
                <a:effectLst/>
                <a:highlight>
                  <a:srgbClr val="FFFFFF"/>
                </a:highlight>
                <a:latin typeface="Manrope"/>
              </a:rPr>
              <a:t>. Weekly </a:t>
            </a:r>
            <a:r>
              <a:rPr lang="en-US" sz="5000" b="1" dirty="0">
                <a:solidFill>
                  <a:srgbClr val="8492A6"/>
                </a:solidFill>
                <a:highlight>
                  <a:srgbClr val="FFFFFF"/>
                </a:highlight>
                <a:latin typeface="Manrope"/>
              </a:rPr>
              <a:t>Retention Analysis</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199" y="1409281"/>
            <a:ext cx="10515600" cy="1014496"/>
          </a:xfrm>
        </p:spPr>
        <p:txBody>
          <a:bodyPr>
            <a:normAutofit/>
          </a:bodyPr>
          <a:lstStyle/>
          <a:p>
            <a:pPr marL="0" indent="0">
              <a:buNone/>
            </a:pPr>
            <a:r>
              <a:rPr lang="en-US" sz="3200" dirty="0">
                <a:highlight>
                  <a:srgbClr val="FFFFFF"/>
                </a:highlight>
                <a:latin typeface="Manrope"/>
              </a:rPr>
              <a:t>Analyze the retention of users on a weekly basis after signing up for a product.</a:t>
            </a:r>
          </a:p>
        </p:txBody>
      </p:sp>
      <p:pic>
        <p:nvPicPr>
          <p:cNvPr id="8" name="Picture 7">
            <a:extLst>
              <a:ext uri="{FF2B5EF4-FFF2-40B4-BE49-F238E27FC236}">
                <a16:creationId xmlns:a16="http://schemas.microsoft.com/office/drawing/2014/main" id="{2248F48C-D8E3-6A0C-8C4B-DB89F295116A}"/>
              </a:ext>
            </a:extLst>
          </p:cNvPr>
          <p:cNvPicPr>
            <a:picLocks noChangeAspect="1"/>
          </p:cNvPicPr>
          <p:nvPr/>
        </p:nvPicPr>
        <p:blipFill>
          <a:blip r:embed="rId2"/>
          <a:stretch>
            <a:fillRect/>
          </a:stretch>
        </p:blipFill>
        <p:spPr>
          <a:xfrm>
            <a:off x="838199" y="2457614"/>
            <a:ext cx="10515600" cy="3814848"/>
          </a:xfrm>
          <a:prstGeom prst="rect">
            <a:avLst/>
          </a:prstGeom>
        </p:spPr>
      </p:pic>
    </p:spTree>
    <p:extLst>
      <p:ext uri="{BB962C8B-B14F-4D97-AF65-F5344CB8AC3E}">
        <p14:creationId xmlns:p14="http://schemas.microsoft.com/office/powerpoint/2010/main" val="342751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360948"/>
            <a:ext cx="10515600" cy="1014496"/>
          </a:xfrm>
        </p:spPr>
        <p:txBody>
          <a:bodyPr>
            <a:normAutofit/>
          </a:bodyPr>
          <a:lstStyle/>
          <a:p>
            <a:pPr algn="ctr"/>
            <a:r>
              <a:rPr lang="en-US" sz="5000" b="1" i="0" dirty="0">
                <a:solidFill>
                  <a:srgbClr val="8492A6"/>
                </a:solidFill>
                <a:effectLst/>
                <a:highlight>
                  <a:srgbClr val="FFFFFF"/>
                </a:highlight>
                <a:latin typeface="Manrope"/>
              </a:rPr>
              <a:t>D. Weekly </a:t>
            </a:r>
            <a:r>
              <a:rPr lang="en-US" sz="5000" b="1" dirty="0">
                <a:solidFill>
                  <a:srgbClr val="8492A6"/>
                </a:solidFill>
                <a:highlight>
                  <a:srgbClr val="FFFFFF"/>
                </a:highlight>
                <a:latin typeface="Manrope"/>
              </a:rPr>
              <a:t>Engagement Per Device</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199" y="1409281"/>
            <a:ext cx="10515600" cy="1014496"/>
          </a:xfrm>
        </p:spPr>
        <p:txBody>
          <a:bodyPr>
            <a:normAutofit/>
          </a:bodyPr>
          <a:lstStyle/>
          <a:p>
            <a:pPr marL="0" indent="0">
              <a:buNone/>
            </a:pPr>
            <a:r>
              <a:rPr lang="en-US" sz="3200" dirty="0">
                <a:highlight>
                  <a:srgbClr val="FFFFFF"/>
                </a:highlight>
                <a:latin typeface="Manrope"/>
              </a:rPr>
              <a:t>Measure the activeness of users on a weekly basis per device.</a:t>
            </a:r>
          </a:p>
        </p:txBody>
      </p:sp>
      <p:pic>
        <p:nvPicPr>
          <p:cNvPr id="5" name="Picture 4">
            <a:extLst>
              <a:ext uri="{FF2B5EF4-FFF2-40B4-BE49-F238E27FC236}">
                <a16:creationId xmlns:a16="http://schemas.microsoft.com/office/drawing/2014/main" id="{9403C2B2-8AD5-0DEE-EC66-A36E466508A6}"/>
              </a:ext>
            </a:extLst>
          </p:cNvPr>
          <p:cNvPicPr>
            <a:picLocks noChangeAspect="1"/>
          </p:cNvPicPr>
          <p:nvPr/>
        </p:nvPicPr>
        <p:blipFill>
          <a:blip r:embed="rId2"/>
          <a:stretch>
            <a:fillRect/>
          </a:stretch>
        </p:blipFill>
        <p:spPr>
          <a:xfrm>
            <a:off x="838199" y="2423776"/>
            <a:ext cx="10515600" cy="4073275"/>
          </a:xfrm>
          <a:prstGeom prst="rect">
            <a:avLst/>
          </a:prstGeom>
        </p:spPr>
      </p:pic>
    </p:spTree>
    <p:extLst>
      <p:ext uri="{BB962C8B-B14F-4D97-AF65-F5344CB8AC3E}">
        <p14:creationId xmlns:p14="http://schemas.microsoft.com/office/powerpoint/2010/main" val="138572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360948"/>
            <a:ext cx="10515600" cy="1014496"/>
          </a:xfrm>
        </p:spPr>
        <p:txBody>
          <a:bodyPr>
            <a:normAutofit/>
          </a:bodyPr>
          <a:lstStyle/>
          <a:p>
            <a:pPr algn="ctr"/>
            <a:r>
              <a:rPr lang="en-US" sz="5000" b="1" dirty="0">
                <a:solidFill>
                  <a:srgbClr val="8492A6"/>
                </a:solidFill>
                <a:highlight>
                  <a:srgbClr val="FFFFFF"/>
                </a:highlight>
                <a:latin typeface="Manrope"/>
              </a:rPr>
              <a:t>E</a:t>
            </a:r>
            <a:r>
              <a:rPr lang="en-US" sz="5000" b="1" i="0" dirty="0">
                <a:solidFill>
                  <a:srgbClr val="8492A6"/>
                </a:solidFill>
                <a:effectLst/>
                <a:highlight>
                  <a:srgbClr val="FFFFFF"/>
                </a:highlight>
                <a:latin typeface="Manrope"/>
              </a:rPr>
              <a:t>. Email </a:t>
            </a:r>
            <a:r>
              <a:rPr lang="en-US" sz="5000" b="1" dirty="0">
                <a:solidFill>
                  <a:srgbClr val="8492A6"/>
                </a:solidFill>
                <a:highlight>
                  <a:srgbClr val="FFFFFF"/>
                </a:highlight>
                <a:latin typeface="Manrope"/>
              </a:rPr>
              <a:t>Engagement Analysis</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199" y="1409281"/>
            <a:ext cx="10515600" cy="1014496"/>
          </a:xfrm>
        </p:spPr>
        <p:txBody>
          <a:bodyPr>
            <a:normAutofit/>
          </a:bodyPr>
          <a:lstStyle/>
          <a:p>
            <a:pPr marL="0" indent="0">
              <a:buNone/>
            </a:pPr>
            <a:r>
              <a:rPr lang="en-US" sz="3200" dirty="0">
                <a:highlight>
                  <a:srgbClr val="FFFFFF"/>
                </a:highlight>
                <a:latin typeface="Manrope"/>
              </a:rPr>
              <a:t>Analyze how users are engaging with the email service.</a:t>
            </a:r>
          </a:p>
        </p:txBody>
      </p:sp>
      <p:pic>
        <p:nvPicPr>
          <p:cNvPr id="5" name="Picture 4">
            <a:extLst>
              <a:ext uri="{FF2B5EF4-FFF2-40B4-BE49-F238E27FC236}">
                <a16:creationId xmlns:a16="http://schemas.microsoft.com/office/drawing/2014/main" id="{D3FBCC66-1B3F-85D0-2789-FE9957C0484E}"/>
              </a:ext>
            </a:extLst>
          </p:cNvPr>
          <p:cNvPicPr>
            <a:picLocks noChangeAspect="1"/>
          </p:cNvPicPr>
          <p:nvPr/>
        </p:nvPicPr>
        <p:blipFill>
          <a:blip r:embed="rId2"/>
          <a:stretch>
            <a:fillRect/>
          </a:stretch>
        </p:blipFill>
        <p:spPr>
          <a:xfrm>
            <a:off x="866045" y="2457613"/>
            <a:ext cx="10459910" cy="3798807"/>
          </a:xfrm>
          <a:prstGeom prst="rect">
            <a:avLst/>
          </a:prstGeom>
        </p:spPr>
      </p:pic>
    </p:spTree>
    <p:extLst>
      <p:ext uri="{BB962C8B-B14F-4D97-AF65-F5344CB8AC3E}">
        <p14:creationId xmlns:p14="http://schemas.microsoft.com/office/powerpoint/2010/main" val="14275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A5C6-1607-81CF-F894-67CDEC2E53CC}"/>
              </a:ext>
            </a:extLst>
          </p:cNvPr>
          <p:cNvSpPr>
            <a:spLocks noGrp="1"/>
          </p:cNvSpPr>
          <p:nvPr>
            <p:ph type="title"/>
          </p:nvPr>
        </p:nvSpPr>
        <p:spPr>
          <a:xfrm>
            <a:off x="838200" y="365125"/>
            <a:ext cx="10515600" cy="894049"/>
          </a:xfrm>
        </p:spPr>
        <p:txBody>
          <a:bodyPr/>
          <a:lstStyle/>
          <a:p>
            <a:pPr algn="ctr"/>
            <a:r>
              <a:rPr lang="en-US" sz="4000" b="1" dirty="0">
                <a:solidFill>
                  <a:srgbClr val="8492A6"/>
                </a:solidFill>
                <a:highlight>
                  <a:srgbClr val="FFFFFF"/>
                </a:highlight>
                <a:latin typeface="Manrope"/>
              </a:rPr>
              <a:t>Insights</a:t>
            </a:r>
          </a:p>
        </p:txBody>
      </p:sp>
      <p:sp>
        <p:nvSpPr>
          <p:cNvPr id="3" name="Content Placeholder 2">
            <a:extLst>
              <a:ext uri="{FF2B5EF4-FFF2-40B4-BE49-F238E27FC236}">
                <a16:creationId xmlns:a16="http://schemas.microsoft.com/office/drawing/2014/main" id="{F0267689-5E99-2AA3-F857-33674CCBF7B8}"/>
              </a:ext>
            </a:extLst>
          </p:cNvPr>
          <p:cNvSpPr>
            <a:spLocks noGrp="1"/>
          </p:cNvSpPr>
          <p:nvPr>
            <p:ph idx="1"/>
          </p:nvPr>
        </p:nvSpPr>
        <p:spPr>
          <a:xfrm>
            <a:off x="838200" y="1454046"/>
            <a:ext cx="10515600" cy="4722917"/>
          </a:xfrm>
        </p:spPr>
        <p:txBody>
          <a:bodyPr/>
          <a:lstStyle/>
          <a:p>
            <a:pPr marL="0" indent="0">
              <a:buNone/>
            </a:pPr>
            <a:r>
              <a:rPr lang="en-US" dirty="0"/>
              <a:t>From these project I get to know the following:</a:t>
            </a:r>
          </a:p>
          <a:p>
            <a:pPr marL="0" indent="0">
              <a:buNone/>
            </a:pPr>
            <a:r>
              <a:rPr lang="en-US" dirty="0"/>
              <a:t>Case Study 1:</a:t>
            </a:r>
          </a:p>
          <a:p>
            <a:pPr>
              <a:buClr>
                <a:schemeClr val="tx1"/>
              </a:buClr>
              <a:buFont typeface="Calibri" panose="020F0502020204030204" pitchFamily="34" charset="0"/>
              <a:buChar char="•"/>
            </a:pPr>
            <a:r>
              <a:rPr lang="en-US" dirty="0"/>
              <a:t>Less than 0.01 jobs were reviewed each hour of the day throughout the month of November.</a:t>
            </a:r>
          </a:p>
          <a:p>
            <a:pPr>
              <a:buClr>
                <a:schemeClr val="tx1"/>
              </a:buClr>
              <a:buFont typeface="Calibri" panose="020F0502020204030204" pitchFamily="34" charset="0"/>
              <a:buChar char="•"/>
            </a:pPr>
            <a:r>
              <a:rPr lang="en-US" dirty="0">
                <a:highlight>
                  <a:srgbClr val="FFFFFF"/>
                </a:highlight>
                <a:latin typeface="Manrope"/>
              </a:rPr>
              <a:t>Helpful in understanding trends over time, as it provides a longer term perspective.</a:t>
            </a:r>
          </a:p>
          <a:p>
            <a:pPr>
              <a:buClr>
                <a:schemeClr val="tx1"/>
              </a:buClr>
              <a:buFont typeface="Calibri" panose="020F0502020204030204" pitchFamily="34" charset="0"/>
              <a:buChar char="•"/>
            </a:pPr>
            <a:r>
              <a:rPr lang="en-US" dirty="0">
                <a:highlight>
                  <a:srgbClr val="FFFFFF"/>
                </a:highlight>
                <a:latin typeface="Manrope"/>
              </a:rPr>
              <a:t>Persian language has the highest share among other languages.</a:t>
            </a:r>
          </a:p>
          <a:p>
            <a:pPr>
              <a:buClr>
                <a:schemeClr val="tx1"/>
              </a:buClr>
              <a:buFont typeface="Calibri" panose="020F0502020204030204" pitchFamily="34" charset="0"/>
              <a:buChar char="•"/>
            </a:pPr>
            <a:r>
              <a:rPr lang="en-US" dirty="0">
                <a:highlight>
                  <a:srgbClr val="FFFFFF"/>
                </a:highlight>
                <a:latin typeface="Manrope"/>
              </a:rPr>
              <a:t>There are only 2 duplicates in the dataset.</a:t>
            </a:r>
          </a:p>
          <a:p>
            <a:pPr>
              <a:buClr>
                <a:schemeClr val="tx1"/>
              </a:buClr>
              <a:buFont typeface="Calibri" panose="020F0502020204030204" pitchFamily="34" charset="0"/>
              <a:buChar char="•"/>
            </a:pPr>
            <a:endParaRPr lang="en-US" dirty="0">
              <a:highlight>
                <a:srgbClr val="FFFFFF"/>
              </a:highlight>
              <a:latin typeface="Manrope"/>
            </a:endParaRPr>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p:txBody>
      </p:sp>
    </p:spTree>
    <p:extLst>
      <p:ext uri="{BB962C8B-B14F-4D97-AF65-F5344CB8AC3E}">
        <p14:creationId xmlns:p14="http://schemas.microsoft.com/office/powerpoint/2010/main" val="174682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A5C6-1607-81CF-F894-67CDEC2E53CC}"/>
              </a:ext>
            </a:extLst>
          </p:cNvPr>
          <p:cNvSpPr>
            <a:spLocks noGrp="1"/>
          </p:cNvSpPr>
          <p:nvPr>
            <p:ph type="title"/>
          </p:nvPr>
        </p:nvSpPr>
        <p:spPr>
          <a:xfrm>
            <a:off x="838200" y="365125"/>
            <a:ext cx="10515600" cy="894049"/>
          </a:xfrm>
        </p:spPr>
        <p:txBody>
          <a:bodyPr/>
          <a:lstStyle/>
          <a:p>
            <a:pPr algn="ctr"/>
            <a:r>
              <a:rPr lang="en-US" sz="4000" b="1" dirty="0">
                <a:solidFill>
                  <a:srgbClr val="8492A6"/>
                </a:solidFill>
                <a:highlight>
                  <a:srgbClr val="FFFFFF"/>
                </a:highlight>
                <a:latin typeface="Manrope"/>
              </a:rPr>
              <a:t>Insights</a:t>
            </a:r>
          </a:p>
        </p:txBody>
      </p:sp>
      <p:sp>
        <p:nvSpPr>
          <p:cNvPr id="3" name="Content Placeholder 2">
            <a:extLst>
              <a:ext uri="{FF2B5EF4-FFF2-40B4-BE49-F238E27FC236}">
                <a16:creationId xmlns:a16="http://schemas.microsoft.com/office/drawing/2014/main" id="{F0267689-5E99-2AA3-F857-33674CCBF7B8}"/>
              </a:ext>
            </a:extLst>
          </p:cNvPr>
          <p:cNvSpPr>
            <a:spLocks noGrp="1"/>
          </p:cNvSpPr>
          <p:nvPr>
            <p:ph idx="1"/>
          </p:nvPr>
        </p:nvSpPr>
        <p:spPr>
          <a:xfrm>
            <a:off x="513347" y="1454046"/>
            <a:ext cx="11085095" cy="5403954"/>
          </a:xfrm>
        </p:spPr>
        <p:txBody>
          <a:bodyPr>
            <a:normAutofit/>
          </a:bodyPr>
          <a:lstStyle/>
          <a:p>
            <a:pPr marL="0" indent="0">
              <a:buNone/>
            </a:pPr>
            <a:r>
              <a:rPr lang="en-US" dirty="0"/>
              <a:t>From these project I get to know the following:</a:t>
            </a:r>
          </a:p>
          <a:p>
            <a:pPr marL="0" indent="0">
              <a:buNone/>
            </a:pPr>
            <a:r>
              <a:rPr lang="en-US" dirty="0"/>
              <a:t>Case Study 2:</a:t>
            </a:r>
          </a:p>
          <a:p>
            <a:pPr>
              <a:buClr>
                <a:schemeClr val="tx1"/>
              </a:buClr>
              <a:buFont typeface="Calibri" panose="020F0502020204030204" pitchFamily="34" charset="0"/>
              <a:buChar char="•"/>
            </a:pPr>
            <a:r>
              <a:rPr lang="en-US" dirty="0">
                <a:highlight>
                  <a:srgbClr val="FFFFFF"/>
                </a:highlight>
                <a:latin typeface="Manrope"/>
              </a:rPr>
              <a:t>Week 30 has the highest number of 1467 users engagement and week 35 has the lowest number of 104 users engagement.</a:t>
            </a:r>
          </a:p>
          <a:p>
            <a:pPr>
              <a:buClr>
                <a:schemeClr val="tx1"/>
              </a:buClr>
              <a:buFont typeface="Calibri" panose="020F0502020204030204" pitchFamily="34" charset="0"/>
              <a:buChar char="•"/>
            </a:pPr>
            <a:r>
              <a:rPr lang="en-US" dirty="0">
                <a:highlight>
                  <a:srgbClr val="FFFFFF"/>
                </a:highlight>
                <a:latin typeface="Manrope"/>
              </a:rPr>
              <a:t>Week 33 of year 2024 has the greatest number of 1261 active users who engage with the products and week 35 of year 2024 has the lowest number of 18 active users who engage with the products.</a:t>
            </a:r>
          </a:p>
          <a:p>
            <a:pPr>
              <a:buClr>
                <a:schemeClr val="tx1"/>
              </a:buClr>
              <a:buFont typeface="Calibri" panose="020F0502020204030204" pitchFamily="34" charset="0"/>
              <a:buChar char="•"/>
            </a:pPr>
            <a:r>
              <a:rPr lang="en-US" dirty="0">
                <a:highlight>
                  <a:srgbClr val="FFFFFF"/>
                </a:highlight>
                <a:latin typeface="Manrope"/>
              </a:rPr>
              <a:t>Total engaged users are greater than total retained users</a:t>
            </a:r>
          </a:p>
          <a:p>
            <a:pPr>
              <a:buClr>
                <a:schemeClr val="tx1"/>
              </a:buClr>
              <a:buFont typeface="Calibri" panose="020F0502020204030204" pitchFamily="34" charset="0"/>
              <a:buChar char="•"/>
            </a:pPr>
            <a:r>
              <a:rPr lang="en-US" dirty="0">
                <a:highlight>
                  <a:srgbClr val="FFFFFF"/>
                </a:highlight>
                <a:latin typeface="Manrope"/>
              </a:rPr>
              <a:t>Week 30 of year 2024 has the highest number of 322 user engagement for the products and device being used was MacBook Pro</a:t>
            </a:r>
          </a:p>
          <a:p>
            <a:pPr>
              <a:buClr>
                <a:schemeClr val="tx1"/>
              </a:buClr>
              <a:buFont typeface="Calibri" panose="020F0502020204030204" pitchFamily="34" charset="0"/>
              <a:buChar char="•"/>
            </a:pPr>
            <a:r>
              <a:rPr lang="en-US" dirty="0">
                <a:highlight>
                  <a:srgbClr val="FFFFFF"/>
                </a:highlight>
                <a:latin typeface="Manrope"/>
              </a:rPr>
              <a:t>Total 33.58% emails were opened and 14.79% were clicked</a:t>
            </a:r>
          </a:p>
          <a:p>
            <a:pPr>
              <a:buClr>
                <a:schemeClr val="tx1"/>
              </a:buClr>
              <a:buFont typeface="Calibri" panose="020F0502020204030204" pitchFamily="34" charset="0"/>
              <a:buChar char="•"/>
            </a:pPr>
            <a:endParaRPr lang="en-US" dirty="0">
              <a:highlight>
                <a:srgbClr val="FFFFFF"/>
              </a:highlight>
              <a:latin typeface="Manrope"/>
            </a:endParaRPr>
          </a:p>
          <a:p>
            <a:pPr>
              <a:buClr>
                <a:schemeClr val="tx1"/>
              </a:buClr>
              <a:buFont typeface="Calibri" panose="020F0502020204030204" pitchFamily="34" charset="0"/>
              <a:buChar char="•"/>
            </a:pPr>
            <a:endParaRPr lang="en-US" dirty="0">
              <a:highlight>
                <a:srgbClr val="FFFFFF"/>
              </a:highlight>
              <a:latin typeface="Manrope"/>
            </a:endParaRPr>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p:txBody>
      </p:sp>
    </p:spTree>
    <p:extLst>
      <p:ext uri="{BB962C8B-B14F-4D97-AF65-F5344CB8AC3E}">
        <p14:creationId xmlns:p14="http://schemas.microsoft.com/office/powerpoint/2010/main" val="22599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05C5-7403-756E-52F1-68AFA0B20C86}"/>
              </a:ext>
            </a:extLst>
          </p:cNvPr>
          <p:cNvSpPr>
            <a:spLocks noGrp="1"/>
          </p:cNvSpPr>
          <p:nvPr>
            <p:ph type="title"/>
          </p:nvPr>
        </p:nvSpPr>
        <p:spPr>
          <a:xfrm>
            <a:off x="838200" y="365126"/>
            <a:ext cx="10515600" cy="886158"/>
          </a:xfrm>
        </p:spPr>
        <p:txBody>
          <a:bodyPr/>
          <a:lstStyle/>
          <a:p>
            <a:pPr algn="ctr"/>
            <a:r>
              <a:rPr lang="en-US" sz="4400" b="1" i="0" dirty="0">
                <a:solidFill>
                  <a:srgbClr val="8492A6"/>
                </a:solidFill>
                <a:effectLst/>
                <a:highlight>
                  <a:srgbClr val="FFFFFF"/>
                </a:highlight>
                <a:latin typeface="Manrope"/>
              </a:rPr>
              <a:t>Project Description</a:t>
            </a:r>
            <a:endParaRPr lang="en-US" dirty="0"/>
          </a:p>
        </p:txBody>
      </p:sp>
      <p:sp>
        <p:nvSpPr>
          <p:cNvPr id="3" name="Content Placeholder 2">
            <a:extLst>
              <a:ext uri="{FF2B5EF4-FFF2-40B4-BE49-F238E27FC236}">
                <a16:creationId xmlns:a16="http://schemas.microsoft.com/office/drawing/2014/main" id="{C448D6D1-F88D-87BE-0E8D-9BCD5EBA99DE}"/>
              </a:ext>
            </a:extLst>
          </p:cNvPr>
          <p:cNvSpPr>
            <a:spLocks noGrp="1"/>
          </p:cNvSpPr>
          <p:nvPr>
            <p:ph idx="1"/>
          </p:nvPr>
        </p:nvSpPr>
        <p:spPr>
          <a:xfrm>
            <a:off x="838200" y="1379620"/>
            <a:ext cx="10515600" cy="5113254"/>
          </a:xfrm>
        </p:spPr>
        <p:txBody>
          <a:bodyPr>
            <a:noAutofit/>
          </a:bodyPr>
          <a:lstStyle/>
          <a:p>
            <a:pPr marL="0" indent="0">
              <a:buNone/>
            </a:pPr>
            <a:r>
              <a:rPr lang="en-US" sz="2400" dirty="0"/>
              <a:t>Operational Analytics is a crucial process that involves analyzing a company's end-to-end operations. This analysis helps identify areas for improvement within the company. </a:t>
            </a:r>
          </a:p>
          <a:p>
            <a:pPr marL="0" indent="0">
              <a:buNone/>
            </a:pPr>
            <a:br>
              <a:rPr lang="en-US" sz="2400" dirty="0"/>
            </a:br>
            <a:r>
              <a:rPr lang="en-US" sz="2400" dirty="0"/>
              <a:t>One of the key aspects of Operational Analytics is investigating metric spikes. This involves understanding and explaining sudden changes in key metrics, such as a dip in daily user engagement or a drop in sales. </a:t>
            </a:r>
          </a:p>
          <a:p>
            <a:pPr marL="0" indent="0">
              <a:buNone/>
            </a:pPr>
            <a:br>
              <a:rPr lang="en-US" sz="2400" dirty="0"/>
            </a:br>
            <a:r>
              <a:rPr lang="en-US" sz="2400" dirty="0"/>
              <a:t>In this project, there are various datasets and tables, so that I can analyze the data and provide valuable insights that can help improve the company's operations and understand sudden changes in key metrics.</a:t>
            </a:r>
            <a:br>
              <a:rPr lang="en-US" sz="2400" dirty="0"/>
            </a:br>
            <a:endParaRPr lang="en-US" sz="2400" dirty="0"/>
          </a:p>
        </p:txBody>
      </p:sp>
    </p:spTree>
    <p:extLst>
      <p:ext uri="{BB962C8B-B14F-4D97-AF65-F5344CB8AC3E}">
        <p14:creationId xmlns:p14="http://schemas.microsoft.com/office/powerpoint/2010/main" val="1519799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69A7-3A8A-CF7E-688A-1168D9CF1F41}"/>
              </a:ext>
            </a:extLst>
          </p:cNvPr>
          <p:cNvSpPr>
            <a:spLocks noGrp="1"/>
          </p:cNvSpPr>
          <p:nvPr>
            <p:ph type="title"/>
          </p:nvPr>
        </p:nvSpPr>
        <p:spPr/>
        <p:txBody>
          <a:bodyPr/>
          <a:lstStyle/>
          <a:p>
            <a:pPr algn="ctr"/>
            <a:r>
              <a:rPr lang="en-US" sz="4000" b="1" dirty="0">
                <a:solidFill>
                  <a:srgbClr val="8492A6"/>
                </a:solidFill>
                <a:highlight>
                  <a:srgbClr val="FFFFFF"/>
                </a:highlight>
                <a:latin typeface="Manrope"/>
              </a:rPr>
              <a:t>Result</a:t>
            </a:r>
          </a:p>
        </p:txBody>
      </p:sp>
      <p:sp>
        <p:nvSpPr>
          <p:cNvPr id="3" name="Content Placeholder 2">
            <a:extLst>
              <a:ext uri="{FF2B5EF4-FFF2-40B4-BE49-F238E27FC236}">
                <a16:creationId xmlns:a16="http://schemas.microsoft.com/office/drawing/2014/main" id="{C0C8FA02-F4BC-2675-B603-20230AAB7384}"/>
              </a:ext>
            </a:extLst>
          </p:cNvPr>
          <p:cNvSpPr>
            <a:spLocks noGrp="1"/>
          </p:cNvSpPr>
          <p:nvPr>
            <p:ph idx="1"/>
          </p:nvPr>
        </p:nvSpPr>
        <p:spPr/>
        <p:txBody>
          <a:bodyPr/>
          <a:lstStyle/>
          <a:p>
            <a:pPr marL="0" indent="0">
              <a:buNone/>
            </a:pPr>
            <a:r>
              <a:rPr lang="en-US" dirty="0"/>
              <a:t>This project gave me an idea of how an analyst and business works on real time data. It gave me an understanding how analysis works and how to get insights from any given data.</a:t>
            </a:r>
          </a:p>
        </p:txBody>
      </p:sp>
    </p:spTree>
    <p:extLst>
      <p:ext uri="{BB962C8B-B14F-4D97-AF65-F5344CB8AC3E}">
        <p14:creationId xmlns:p14="http://schemas.microsoft.com/office/powerpoint/2010/main" val="1618698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3763-11F5-F262-BEF6-EFE1D0F9C508}"/>
              </a:ext>
            </a:extLst>
          </p:cNvPr>
          <p:cNvSpPr>
            <a:spLocks noGrp="1"/>
          </p:cNvSpPr>
          <p:nvPr>
            <p:ph type="ctrTitle"/>
          </p:nvPr>
        </p:nvSpPr>
        <p:spPr/>
        <p:txBody>
          <a:bodyPr/>
          <a:lstStyle/>
          <a:p>
            <a:r>
              <a:rPr lang="en-US" b="1" dirty="0">
                <a:latin typeface="Arial Black" panose="020B0A04020102020204" pitchFamily="34" charset="0"/>
              </a:rPr>
              <a:t>THANK YOU</a:t>
            </a:r>
          </a:p>
        </p:txBody>
      </p:sp>
    </p:spTree>
    <p:extLst>
      <p:ext uri="{BB962C8B-B14F-4D97-AF65-F5344CB8AC3E}">
        <p14:creationId xmlns:p14="http://schemas.microsoft.com/office/powerpoint/2010/main" val="406598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3C5B-E065-8FBE-084C-FEFD3EB185B5}"/>
              </a:ext>
            </a:extLst>
          </p:cNvPr>
          <p:cNvSpPr>
            <a:spLocks noGrp="1"/>
          </p:cNvSpPr>
          <p:nvPr>
            <p:ph type="title"/>
          </p:nvPr>
        </p:nvSpPr>
        <p:spPr>
          <a:xfrm>
            <a:off x="838200" y="365125"/>
            <a:ext cx="10515600" cy="838033"/>
          </a:xfrm>
        </p:spPr>
        <p:txBody>
          <a:bodyPr/>
          <a:lstStyle/>
          <a:p>
            <a:pPr algn="ctr"/>
            <a:r>
              <a:rPr lang="en-US" b="1" dirty="0">
                <a:solidFill>
                  <a:srgbClr val="8492A6"/>
                </a:solidFill>
                <a:highlight>
                  <a:srgbClr val="FFFFFF"/>
                </a:highlight>
                <a:latin typeface="Manrope"/>
              </a:rPr>
              <a:t>Approach</a:t>
            </a:r>
          </a:p>
        </p:txBody>
      </p:sp>
      <p:sp>
        <p:nvSpPr>
          <p:cNvPr id="3" name="Content Placeholder 2">
            <a:extLst>
              <a:ext uri="{FF2B5EF4-FFF2-40B4-BE49-F238E27FC236}">
                <a16:creationId xmlns:a16="http://schemas.microsoft.com/office/drawing/2014/main" id="{73E8CC61-70A3-5BFD-1062-89F6E54F805C}"/>
              </a:ext>
            </a:extLst>
          </p:cNvPr>
          <p:cNvSpPr>
            <a:spLocks noGrp="1"/>
          </p:cNvSpPr>
          <p:nvPr>
            <p:ph idx="1"/>
          </p:nvPr>
        </p:nvSpPr>
        <p:spPr>
          <a:xfrm>
            <a:off x="838200" y="1825625"/>
            <a:ext cx="10515600" cy="962545"/>
          </a:xfrm>
        </p:spPr>
        <p:txBody>
          <a:bodyPr/>
          <a:lstStyle/>
          <a:p>
            <a:pPr marL="0" indent="0">
              <a:buNone/>
            </a:pPr>
            <a:r>
              <a:rPr lang="en-US" dirty="0"/>
              <a:t>The approach towards this project is to build the tables and analyze the data thoroughly to understand business problem.</a:t>
            </a:r>
          </a:p>
        </p:txBody>
      </p:sp>
      <p:sp>
        <p:nvSpPr>
          <p:cNvPr id="4" name="Title 1">
            <a:extLst>
              <a:ext uri="{FF2B5EF4-FFF2-40B4-BE49-F238E27FC236}">
                <a16:creationId xmlns:a16="http://schemas.microsoft.com/office/drawing/2014/main" id="{7A775CD9-5924-EC10-C4E8-6C329E191FA6}"/>
              </a:ext>
            </a:extLst>
          </p:cNvPr>
          <p:cNvSpPr txBox="1">
            <a:spLocks/>
          </p:cNvSpPr>
          <p:nvPr/>
        </p:nvSpPr>
        <p:spPr>
          <a:xfrm>
            <a:off x="838200" y="3650814"/>
            <a:ext cx="10515600" cy="8380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8492A6"/>
                </a:solidFill>
                <a:highlight>
                  <a:srgbClr val="FFFFFF"/>
                </a:highlight>
                <a:latin typeface="Manrope"/>
              </a:rPr>
              <a:t>Tech-Stack</a:t>
            </a:r>
            <a:r>
              <a:rPr lang="en-US" b="1" i="0" dirty="0">
                <a:solidFill>
                  <a:srgbClr val="3C4858"/>
                </a:solidFill>
                <a:effectLst/>
                <a:highlight>
                  <a:srgbClr val="FFFFFF"/>
                </a:highlight>
                <a:latin typeface="Manrope"/>
              </a:rPr>
              <a:t> </a:t>
            </a:r>
            <a:r>
              <a:rPr lang="en-US" b="1" dirty="0">
                <a:solidFill>
                  <a:srgbClr val="8492A6"/>
                </a:solidFill>
                <a:highlight>
                  <a:srgbClr val="FFFFFF"/>
                </a:highlight>
                <a:latin typeface="Manrope"/>
              </a:rPr>
              <a:t>Used</a:t>
            </a:r>
          </a:p>
        </p:txBody>
      </p:sp>
      <p:sp>
        <p:nvSpPr>
          <p:cNvPr id="7" name="Content Placeholder 2">
            <a:extLst>
              <a:ext uri="{FF2B5EF4-FFF2-40B4-BE49-F238E27FC236}">
                <a16:creationId xmlns:a16="http://schemas.microsoft.com/office/drawing/2014/main" id="{B6080427-7BD7-3912-5A14-12EF33BF7463}"/>
              </a:ext>
            </a:extLst>
          </p:cNvPr>
          <p:cNvSpPr txBox="1">
            <a:spLocks/>
          </p:cNvSpPr>
          <p:nvPr/>
        </p:nvSpPr>
        <p:spPr>
          <a:xfrm>
            <a:off x="838200" y="4870218"/>
            <a:ext cx="10515600" cy="96254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This project is done in MySQL Workbench 8.0 (Version 8.0.25) for creating queries. And the report is submitted in Power Point Presentation</a:t>
            </a:r>
          </a:p>
        </p:txBody>
      </p:sp>
    </p:spTree>
    <p:extLst>
      <p:ext uri="{BB962C8B-B14F-4D97-AF65-F5344CB8AC3E}">
        <p14:creationId xmlns:p14="http://schemas.microsoft.com/office/powerpoint/2010/main" val="123207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3E1F-1F07-14A8-47D4-C96947E56B67}"/>
              </a:ext>
            </a:extLst>
          </p:cNvPr>
          <p:cNvSpPr>
            <a:spLocks noGrp="1"/>
          </p:cNvSpPr>
          <p:nvPr>
            <p:ph type="ctrTitle"/>
          </p:nvPr>
        </p:nvSpPr>
        <p:spPr>
          <a:xfrm>
            <a:off x="1524000" y="1122363"/>
            <a:ext cx="9144000" cy="3225048"/>
          </a:xfrm>
        </p:spPr>
        <p:txBody>
          <a:bodyPr/>
          <a:lstStyle/>
          <a:p>
            <a:r>
              <a:rPr lang="en-US" b="1" i="0" dirty="0">
                <a:solidFill>
                  <a:srgbClr val="3C4858"/>
                </a:solidFill>
                <a:effectLst/>
                <a:highlight>
                  <a:srgbClr val="FFFFFF"/>
                </a:highlight>
                <a:latin typeface="Manrope"/>
              </a:rPr>
              <a:t>Case Study 1: Job Data Analysis</a:t>
            </a:r>
            <a:endParaRPr lang="en-US" dirty="0"/>
          </a:p>
        </p:txBody>
      </p:sp>
    </p:spTree>
    <p:extLst>
      <p:ext uri="{BB962C8B-B14F-4D97-AF65-F5344CB8AC3E}">
        <p14:creationId xmlns:p14="http://schemas.microsoft.com/office/powerpoint/2010/main" val="381593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232611"/>
            <a:ext cx="10515600" cy="1014496"/>
          </a:xfrm>
        </p:spPr>
        <p:txBody>
          <a:bodyPr>
            <a:normAutofit/>
          </a:bodyPr>
          <a:lstStyle/>
          <a:p>
            <a:pPr algn="ctr"/>
            <a:r>
              <a:rPr lang="en-US" sz="5000" b="1" i="0" dirty="0">
                <a:solidFill>
                  <a:srgbClr val="8492A6"/>
                </a:solidFill>
                <a:effectLst/>
                <a:highlight>
                  <a:srgbClr val="FFFFFF"/>
                </a:highlight>
                <a:latin typeface="Manrope"/>
              </a:rPr>
              <a:t>A. Jobs Reviewed Over Time</a:t>
            </a:r>
            <a:endParaRPr lang="en-US" sz="5000" dirty="0"/>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200" y="1566025"/>
            <a:ext cx="10515600" cy="1014497"/>
          </a:xfrm>
        </p:spPr>
        <p:txBody>
          <a:bodyPr>
            <a:normAutofit/>
          </a:bodyPr>
          <a:lstStyle/>
          <a:p>
            <a:pPr marL="0" indent="0">
              <a:buNone/>
            </a:pPr>
            <a:r>
              <a:rPr lang="en-US" sz="3200" dirty="0">
                <a:highlight>
                  <a:srgbClr val="FFFFFF"/>
                </a:highlight>
                <a:latin typeface="Manrope"/>
              </a:rPr>
              <a:t>T</a:t>
            </a:r>
            <a:r>
              <a:rPr lang="en-US" sz="3200" b="0" i="0" dirty="0">
                <a:effectLst/>
                <a:highlight>
                  <a:srgbClr val="FFFFFF"/>
                </a:highlight>
                <a:latin typeface="Manrope"/>
              </a:rPr>
              <a:t>he number of jobs reviewed per hour for each day in November 2020.</a:t>
            </a:r>
            <a:endParaRPr lang="en-US" sz="3200" dirty="0"/>
          </a:p>
        </p:txBody>
      </p:sp>
      <p:sp>
        <p:nvSpPr>
          <p:cNvPr id="4" name="Title 1">
            <a:extLst>
              <a:ext uri="{FF2B5EF4-FFF2-40B4-BE49-F238E27FC236}">
                <a16:creationId xmlns:a16="http://schemas.microsoft.com/office/drawing/2014/main" id="{0B79AF68-482D-71DB-F2A5-655581F0C580}"/>
              </a:ext>
            </a:extLst>
          </p:cNvPr>
          <p:cNvSpPr txBox="1">
            <a:spLocks/>
          </p:cNvSpPr>
          <p:nvPr/>
        </p:nvSpPr>
        <p:spPr>
          <a:xfrm>
            <a:off x="838200" y="2197769"/>
            <a:ext cx="10515600" cy="4427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pic>
        <p:nvPicPr>
          <p:cNvPr id="6" name="Picture 5">
            <a:extLst>
              <a:ext uri="{FF2B5EF4-FFF2-40B4-BE49-F238E27FC236}">
                <a16:creationId xmlns:a16="http://schemas.microsoft.com/office/drawing/2014/main" id="{E34F03A1-8D86-F895-F55F-6A6276359714}"/>
              </a:ext>
            </a:extLst>
          </p:cNvPr>
          <p:cNvPicPr>
            <a:picLocks noChangeAspect="1"/>
          </p:cNvPicPr>
          <p:nvPr/>
        </p:nvPicPr>
        <p:blipFill>
          <a:blip r:embed="rId2"/>
          <a:stretch>
            <a:fillRect/>
          </a:stretch>
        </p:blipFill>
        <p:spPr>
          <a:xfrm>
            <a:off x="1037076" y="3256547"/>
            <a:ext cx="10316724" cy="3064042"/>
          </a:xfrm>
          <a:prstGeom prst="rect">
            <a:avLst/>
          </a:prstGeom>
        </p:spPr>
      </p:pic>
    </p:spTree>
    <p:extLst>
      <p:ext uri="{BB962C8B-B14F-4D97-AF65-F5344CB8AC3E}">
        <p14:creationId xmlns:p14="http://schemas.microsoft.com/office/powerpoint/2010/main" val="188925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685800" y="46206"/>
            <a:ext cx="10515600" cy="1014496"/>
          </a:xfrm>
        </p:spPr>
        <p:txBody>
          <a:bodyPr>
            <a:normAutofit/>
          </a:bodyPr>
          <a:lstStyle/>
          <a:p>
            <a:pPr algn="ctr"/>
            <a:r>
              <a:rPr lang="en-US" sz="5000" b="1" dirty="0">
                <a:solidFill>
                  <a:srgbClr val="8492A6"/>
                </a:solidFill>
                <a:highlight>
                  <a:srgbClr val="FFFFFF"/>
                </a:highlight>
                <a:latin typeface="Manrope"/>
              </a:rPr>
              <a:t>B</a:t>
            </a:r>
            <a:r>
              <a:rPr lang="en-US" sz="5000" b="1" i="0" dirty="0">
                <a:solidFill>
                  <a:srgbClr val="8492A6"/>
                </a:solidFill>
                <a:effectLst/>
                <a:highlight>
                  <a:srgbClr val="FFFFFF"/>
                </a:highlight>
                <a:latin typeface="Manrope"/>
              </a:rPr>
              <a:t>. </a:t>
            </a:r>
            <a:r>
              <a:rPr lang="en-US" sz="5000" b="1" dirty="0">
                <a:solidFill>
                  <a:srgbClr val="8492A6"/>
                </a:solidFill>
                <a:highlight>
                  <a:srgbClr val="FFFFFF"/>
                </a:highlight>
                <a:latin typeface="Manrope"/>
              </a:rPr>
              <a:t>Throughput Analysis</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200" y="1096962"/>
            <a:ext cx="10515600" cy="1014497"/>
          </a:xfrm>
        </p:spPr>
        <p:txBody>
          <a:bodyPr>
            <a:normAutofit/>
          </a:bodyPr>
          <a:lstStyle/>
          <a:p>
            <a:pPr marL="0" indent="0">
              <a:buNone/>
            </a:pPr>
            <a:r>
              <a:rPr lang="en-US" sz="3200" dirty="0">
                <a:highlight>
                  <a:srgbClr val="FFFFFF"/>
                </a:highlight>
                <a:latin typeface="Manrope"/>
              </a:rPr>
              <a:t>The 7-day rolling average of throughput (number of events per second).</a:t>
            </a:r>
          </a:p>
        </p:txBody>
      </p:sp>
      <p:sp>
        <p:nvSpPr>
          <p:cNvPr id="4" name="Title 1">
            <a:extLst>
              <a:ext uri="{FF2B5EF4-FFF2-40B4-BE49-F238E27FC236}">
                <a16:creationId xmlns:a16="http://schemas.microsoft.com/office/drawing/2014/main" id="{0B79AF68-482D-71DB-F2A5-655581F0C580}"/>
              </a:ext>
            </a:extLst>
          </p:cNvPr>
          <p:cNvSpPr txBox="1">
            <a:spLocks/>
          </p:cNvSpPr>
          <p:nvPr/>
        </p:nvSpPr>
        <p:spPr>
          <a:xfrm>
            <a:off x="838200" y="2197769"/>
            <a:ext cx="10515600" cy="4427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sp>
        <p:nvSpPr>
          <p:cNvPr id="5" name="Title 1">
            <a:extLst>
              <a:ext uri="{FF2B5EF4-FFF2-40B4-BE49-F238E27FC236}">
                <a16:creationId xmlns:a16="http://schemas.microsoft.com/office/drawing/2014/main" id="{2266FE18-9A7D-15A5-C891-486A7C0801B8}"/>
              </a:ext>
            </a:extLst>
          </p:cNvPr>
          <p:cNvSpPr txBox="1">
            <a:spLocks/>
          </p:cNvSpPr>
          <p:nvPr/>
        </p:nvSpPr>
        <p:spPr>
          <a:xfrm>
            <a:off x="990600" y="2759242"/>
            <a:ext cx="10363200" cy="32725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000" b="1" dirty="0">
              <a:solidFill>
                <a:srgbClr val="8492A6"/>
              </a:solidFill>
              <a:highlight>
                <a:srgbClr val="FFFFFF"/>
              </a:highlight>
              <a:latin typeface="Manrope"/>
            </a:endParaRPr>
          </a:p>
        </p:txBody>
      </p:sp>
      <p:pic>
        <p:nvPicPr>
          <p:cNvPr id="8" name="Picture 7">
            <a:extLst>
              <a:ext uri="{FF2B5EF4-FFF2-40B4-BE49-F238E27FC236}">
                <a16:creationId xmlns:a16="http://schemas.microsoft.com/office/drawing/2014/main" id="{45845C49-3214-8F08-F9CC-B0B1B837B355}"/>
              </a:ext>
            </a:extLst>
          </p:cNvPr>
          <p:cNvPicPr>
            <a:picLocks noChangeAspect="1"/>
          </p:cNvPicPr>
          <p:nvPr/>
        </p:nvPicPr>
        <p:blipFill>
          <a:blip r:embed="rId2"/>
          <a:stretch>
            <a:fillRect/>
          </a:stretch>
        </p:blipFill>
        <p:spPr>
          <a:xfrm>
            <a:off x="990600" y="2099594"/>
            <a:ext cx="10210800" cy="3038058"/>
          </a:xfrm>
          <a:prstGeom prst="rect">
            <a:avLst/>
          </a:prstGeom>
        </p:spPr>
      </p:pic>
      <p:sp>
        <p:nvSpPr>
          <p:cNvPr id="10" name="Content Placeholder 2">
            <a:extLst>
              <a:ext uri="{FF2B5EF4-FFF2-40B4-BE49-F238E27FC236}">
                <a16:creationId xmlns:a16="http://schemas.microsoft.com/office/drawing/2014/main" id="{3504662D-1823-6CCD-E93A-A2565CF75C86}"/>
              </a:ext>
            </a:extLst>
          </p:cNvPr>
          <p:cNvSpPr txBox="1">
            <a:spLocks/>
          </p:cNvSpPr>
          <p:nvPr/>
        </p:nvSpPr>
        <p:spPr>
          <a:xfrm>
            <a:off x="838200" y="5137652"/>
            <a:ext cx="10668000" cy="1231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highlight>
                  <a:srgbClr val="FFFFFF"/>
                </a:highlight>
                <a:latin typeface="Manrope"/>
              </a:rPr>
              <a:t>This can be helpful in understanding trends over time, as it provides a longer term perspective.</a:t>
            </a:r>
          </a:p>
        </p:txBody>
      </p:sp>
    </p:spTree>
    <p:extLst>
      <p:ext uri="{BB962C8B-B14F-4D97-AF65-F5344CB8AC3E}">
        <p14:creationId xmlns:p14="http://schemas.microsoft.com/office/powerpoint/2010/main" val="5845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232611"/>
            <a:ext cx="10515600" cy="1014496"/>
          </a:xfrm>
        </p:spPr>
        <p:txBody>
          <a:bodyPr>
            <a:normAutofit/>
          </a:bodyPr>
          <a:lstStyle/>
          <a:p>
            <a:pPr algn="ctr"/>
            <a:r>
              <a:rPr lang="en-US" sz="5000" b="1" dirty="0">
                <a:solidFill>
                  <a:srgbClr val="8492A6"/>
                </a:solidFill>
                <a:highlight>
                  <a:srgbClr val="FFFFFF"/>
                </a:highlight>
                <a:latin typeface="Manrope"/>
              </a:rPr>
              <a:t>C</a:t>
            </a:r>
            <a:r>
              <a:rPr lang="en-US" sz="5000" b="1" i="0" dirty="0">
                <a:solidFill>
                  <a:srgbClr val="8492A6"/>
                </a:solidFill>
                <a:effectLst/>
                <a:highlight>
                  <a:srgbClr val="FFFFFF"/>
                </a:highlight>
                <a:latin typeface="Manrope"/>
              </a:rPr>
              <a:t>. </a:t>
            </a:r>
            <a:r>
              <a:rPr lang="en-US" sz="5000" b="1" dirty="0">
                <a:solidFill>
                  <a:srgbClr val="8492A6"/>
                </a:solidFill>
                <a:highlight>
                  <a:srgbClr val="FFFFFF"/>
                </a:highlight>
                <a:latin typeface="Manrope"/>
              </a:rPr>
              <a:t>Language Share Analysis</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200" y="1406566"/>
            <a:ext cx="10515600" cy="834131"/>
          </a:xfrm>
        </p:spPr>
        <p:txBody>
          <a:bodyPr>
            <a:normAutofit/>
          </a:bodyPr>
          <a:lstStyle/>
          <a:p>
            <a:pPr marL="0" indent="0">
              <a:buNone/>
            </a:pPr>
            <a:r>
              <a:rPr lang="en-US" sz="3200" dirty="0">
                <a:highlight>
                  <a:srgbClr val="FFFFFF"/>
                </a:highlight>
                <a:latin typeface="Manrope"/>
              </a:rPr>
              <a:t>The</a:t>
            </a:r>
            <a:r>
              <a:rPr lang="en-US" sz="2000" b="0" i="0" dirty="0">
                <a:solidFill>
                  <a:srgbClr val="8492A6"/>
                </a:solidFill>
                <a:effectLst/>
                <a:highlight>
                  <a:srgbClr val="FFFFFF"/>
                </a:highlight>
                <a:latin typeface="Manrope"/>
              </a:rPr>
              <a:t> </a:t>
            </a:r>
            <a:r>
              <a:rPr lang="en-US" sz="3200" dirty="0">
                <a:highlight>
                  <a:srgbClr val="FFFFFF"/>
                </a:highlight>
                <a:latin typeface="Manrope"/>
              </a:rPr>
              <a:t>percentage share of each language in the last 30 days.</a:t>
            </a:r>
          </a:p>
        </p:txBody>
      </p:sp>
      <p:pic>
        <p:nvPicPr>
          <p:cNvPr id="7" name="Picture 6">
            <a:extLst>
              <a:ext uri="{FF2B5EF4-FFF2-40B4-BE49-F238E27FC236}">
                <a16:creationId xmlns:a16="http://schemas.microsoft.com/office/drawing/2014/main" id="{72800A44-419E-9CD0-1793-DF4262130E0C}"/>
              </a:ext>
            </a:extLst>
          </p:cNvPr>
          <p:cNvPicPr>
            <a:picLocks noChangeAspect="1"/>
          </p:cNvPicPr>
          <p:nvPr/>
        </p:nvPicPr>
        <p:blipFill>
          <a:blip r:embed="rId2"/>
          <a:stretch>
            <a:fillRect/>
          </a:stretch>
        </p:blipFill>
        <p:spPr>
          <a:xfrm>
            <a:off x="1026696" y="2400156"/>
            <a:ext cx="10327104" cy="4225233"/>
          </a:xfrm>
          <a:prstGeom prst="rect">
            <a:avLst/>
          </a:prstGeom>
        </p:spPr>
      </p:pic>
    </p:spTree>
    <p:extLst>
      <p:ext uri="{BB962C8B-B14F-4D97-AF65-F5344CB8AC3E}">
        <p14:creationId xmlns:p14="http://schemas.microsoft.com/office/powerpoint/2010/main" val="346852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A082-2451-9A6F-A78B-DA401577A01B}"/>
              </a:ext>
            </a:extLst>
          </p:cNvPr>
          <p:cNvSpPr>
            <a:spLocks noGrp="1"/>
          </p:cNvSpPr>
          <p:nvPr>
            <p:ph type="title"/>
          </p:nvPr>
        </p:nvSpPr>
        <p:spPr>
          <a:xfrm>
            <a:off x="838200" y="360948"/>
            <a:ext cx="10515600" cy="1014496"/>
          </a:xfrm>
        </p:spPr>
        <p:txBody>
          <a:bodyPr>
            <a:normAutofit/>
          </a:bodyPr>
          <a:lstStyle/>
          <a:p>
            <a:pPr algn="ctr"/>
            <a:r>
              <a:rPr lang="en-US" sz="5000" b="1" i="0" dirty="0">
                <a:solidFill>
                  <a:srgbClr val="8492A6"/>
                </a:solidFill>
                <a:effectLst/>
                <a:highlight>
                  <a:srgbClr val="FFFFFF"/>
                </a:highlight>
                <a:latin typeface="Manrope"/>
              </a:rPr>
              <a:t>D. </a:t>
            </a:r>
            <a:r>
              <a:rPr lang="en-US" sz="5000" b="1" dirty="0">
                <a:solidFill>
                  <a:srgbClr val="8492A6"/>
                </a:solidFill>
                <a:highlight>
                  <a:srgbClr val="FFFFFF"/>
                </a:highlight>
                <a:latin typeface="Manrope"/>
              </a:rPr>
              <a:t>Duplicate Rows Detection</a:t>
            </a:r>
          </a:p>
        </p:txBody>
      </p:sp>
      <p:sp>
        <p:nvSpPr>
          <p:cNvPr id="3" name="Content Placeholder 2">
            <a:extLst>
              <a:ext uri="{FF2B5EF4-FFF2-40B4-BE49-F238E27FC236}">
                <a16:creationId xmlns:a16="http://schemas.microsoft.com/office/drawing/2014/main" id="{A993942A-20CB-05AA-7947-64F2405B2AEC}"/>
              </a:ext>
            </a:extLst>
          </p:cNvPr>
          <p:cNvSpPr>
            <a:spLocks noGrp="1"/>
          </p:cNvSpPr>
          <p:nvPr>
            <p:ph idx="1"/>
          </p:nvPr>
        </p:nvSpPr>
        <p:spPr>
          <a:xfrm>
            <a:off x="838200" y="1932736"/>
            <a:ext cx="10515600" cy="647786"/>
          </a:xfrm>
        </p:spPr>
        <p:txBody>
          <a:bodyPr>
            <a:normAutofit/>
          </a:bodyPr>
          <a:lstStyle/>
          <a:p>
            <a:pPr marL="0" indent="0">
              <a:buNone/>
            </a:pPr>
            <a:r>
              <a:rPr lang="en-US" sz="3200" dirty="0">
                <a:highlight>
                  <a:srgbClr val="FFFFFF"/>
                </a:highlight>
                <a:latin typeface="Manrope"/>
              </a:rPr>
              <a:t>Identify duplicate rows in the data.</a:t>
            </a:r>
          </a:p>
        </p:txBody>
      </p:sp>
      <p:pic>
        <p:nvPicPr>
          <p:cNvPr id="5" name="Picture 4">
            <a:extLst>
              <a:ext uri="{FF2B5EF4-FFF2-40B4-BE49-F238E27FC236}">
                <a16:creationId xmlns:a16="http://schemas.microsoft.com/office/drawing/2014/main" id="{35B8661C-1D0D-C548-2015-1DA29BDD3BD7}"/>
              </a:ext>
            </a:extLst>
          </p:cNvPr>
          <p:cNvPicPr>
            <a:picLocks noChangeAspect="1"/>
          </p:cNvPicPr>
          <p:nvPr/>
        </p:nvPicPr>
        <p:blipFill>
          <a:blip r:embed="rId2"/>
          <a:stretch>
            <a:fillRect/>
          </a:stretch>
        </p:blipFill>
        <p:spPr>
          <a:xfrm>
            <a:off x="838200" y="3137814"/>
            <a:ext cx="10515600" cy="3068053"/>
          </a:xfrm>
          <a:prstGeom prst="rect">
            <a:avLst/>
          </a:prstGeom>
        </p:spPr>
      </p:pic>
    </p:spTree>
    <p:extLst>
      <p:ext uri="{BB962C8B-B14F-4D97-AF65-F5344CB8AC3E}">
        <p14:creationId xmlns:p14="http://schemas.microsoft.com/office/powerpoint/2010/main" val="353576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D582-9EDC-902F-FBF3-84AD2AF359E7}"/>
              </a:ext>
            </a:extLst>
          </p:cNvPr>
          <p:cNvSpPr>
            <a:spLocks noGrp="1"/>
          </p:cNvSpPr>
          <p:nvPr>
            <p:ph type="title"/>
          </p:nvPr>
        </p:nvSpPr>
        <p:spPr>
          <a:xfrm>
            <a:off x="838200" y="365125"/>
            <a:ext cx="10515600" cy="5297738"/>
          </a:xfrm>
        </p:spPr>
        <p:txBody>
          <a:bodyPr/>
          <a:lstStyle/>
          <a:p>
            <a:pPr algn="ctr"/>
            <a:r>
              <a:rPr lang="en-US" sz="6000" b="1" dirty="0">
                <a:solidFill>
                  <a:srgbClr val="3C4858"/>
                </a:solidFill>
                <a:highlight>
                  <a:srgbClr val="FFFFFF"/>
                </a:highlight>
                <a:latin typeface="Manrope"/>
              </a:rPr>
              <a:t>Case Study 2: Investigating Metric Spike</a:t>
            </a:r>
          </a:p>
        </p:txBody>
      </p:sp>
    </p:spTree>
    <p:extLst>
      <p:ext uri="{BB962C8B-B14F-4D97-AF65-F5344CB8AC3E}">
        <p14:creationId xmlns:p14="http://schemas.microsoft.com/office/powerpoint/2010/main" val="4062184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578</Words>
  <Application>Microsoft Office PowerPoint</Application>
  <PresentationFormat>Widescreen</PresentationFormat>
  <Paragraphs>60</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Manrope</vt:lpstr>
      <vt:lpstr>Office Theme</vt:lpstr>
      <vt:lpstr>Operation Analytics and Investigating Metric Spike </vt:lpstr>
      <vt:lpstr>Project Description</vt:lpstr>
      <vt:lpstr>Approach</vt:lpstr>
      <vt:lpstr>Case Study 1: Job Data Analysis</vt:lpstr>
      <vt:lpstr>A. Jobs Reviewed Over Time</vt:lpstr>
      <vt:lpstr>B. Throughput Analysis</vt:lpstr>
      <vt:lpstr>C. Language Share Analysis</vt:lpstr>
      <vt:lpstr>D. Duplicate Rows Detection</vt:lpstr>
      <vt:lpstr>Case Study 2: Investigating Metric Spike</vt:lpstr>
      <vt:lpstr>Creating Users Table</vt:lpstr>
      <vt:lpstr>Creating Events Table</vt:lpstr>
      <vt:lpstr>Creating Email_Events Table</vt:lpstr>
      <vt:lpstr>A. Weekly User Engagement</vt:lpstr>
      <vt:lpstr>B. User Growth Analysis</vt:lpstr>
      <vt:lpstr>C. Weekly Retention Analysis</vt:lpstr>
      <vt:lpstr>D. Weekly Engagement Per Device</vt:lpstr>
      <vt:lpstr>E. Email Engagement Analysis</vt:lpstr>
      <vt:lpstr>Insights</vt:lpstr>
      <vt:lpstr>Insights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Amrita Saha</dc:creator>
  <cp:lastModifiedBy>Amrita Saha</cp:lastModifiedBy>
  <cp:revision>10</cp:revision>
  <dcterms:created xsi:type="dcterms:W3CDTF">2024-06-28T15:54:37Z</dcterms:created>
  <dcterms:modified xsi:type="dcterms:W3CDTF">2024-06-29T16:37:14Z</dcterms:modified>
</cp:coreProperties>
</file>