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60" r:id="rId3"/>
    <p:sldId id="264" r:id="rId4"/>
    <p:sldId id="270" r:id="rId5"/>
    <p:sldId id="299" r:id="rId6"/>
    <p:sldId id="300" r:id="rId7"/>
    <p:sldId id="301" r:id="rId8"/>
    <p:sldId id="302" r:id="rId9"/>
    <p:sldId id="305" r:id="rId10"/>
    <p:sldId id="306" r:id="rId11"/>
    <p:sldId id="307" r:id="rId12"/>
    <p:sldId id="308" r:id="rId13"/>
    <p:sldId id="310" r:id="rId14"/>
    <p:sldId id="311" r:id="rId15"/>
    <p:sldId id="312" r:id="rId16"/>
    <p:sldId id="313" r:id="rId17"/>
    <p:sldId id="314" r:id="rId18"/>
    <p:sldId id="315" r:id="rId19"/>
    <p:sldId id="316" r:id="rId20"/>
  </p:sldIdLst>
  <p:sldSz cx="9144000" cy="5143500" type="screen16x9"/>
  <p:notesSz cx="6858000" cy="9144000"/>
  <p:embeddedFontLst>
    <p:embeddedFont>
      <p:font typeface="Century Gothic" panose="020B0502020202020204" pitchFamily="34"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Poppins Medium" panose="00000600000000000000" pitchFamily="2" charset="0"/>
      <p:regular r:id="rId30"/>
      <p:bold r:id="rId31"/>
      <p:italic r:id="rId32"/>
      <p:boldItalic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6E6978-600B-44C7-B033-257E7EFFD3CF}">
          <p14:sldIdLst>
            <p14:sldId id="256"/>
            <p14:sldId id="260"/>
            <p14:sldId id="264"/>
            <p14:sldId id="270"/>
            <p14:sldId id="299"/>
            <p14:sldId id="300"/>
            <p14:sldId id="301"/>
            <p14:sldId id="302"/>
            <p14:sldId id="305"/>
            <p14:sldId id="306"/>
            <p14:sldId id="307"/>
            <p14:sldId id="308"/>
            <p14:sldId id="310"/>
            <p14:sldId id="311"/>
            <p14:sldId id="312"/>
            <p14:sldId id="313"/>
            <p14:sldId id="314"/>
            <p14:sldId id="315"/>
            <p14:sldId id="316"/>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C233EF-D247-41E7-B69B-482626EAB7FB}">
  <a:tblStyle styleId="{AAC233EF-D247-41E7-B69B-482626EAB7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64"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658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0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83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413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3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679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374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56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16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6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31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09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0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34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70204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41809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19285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81985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51820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003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81612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172131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8" name="Google Shape;48;p7"/>
          <p:cNvSpPr txBox="1">
            <a:spLocks noGrp="1"/>
          </p:cNvSpPr>
          <p:nvPr>
            <p:ph type="title"/>
          </p:nvPr>
        </p:nvSpPr>
        <p:spPr>
          <a:xfrm>
            <a:off x="1302700" y="1389775"/>
            <a:ext cx="5490000" cy="13227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2400"/>
              <a:buNone/>
              <a:defRPr sz="4000" b="1">
                <a:latin typeface="Poppins"/>
                <a:ea typeface="Poppins"/>
                <a:cs typeface="Poppins"/>
                <a:sym typeface="Poppins"/>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49" name="Google Shape;49;p7"/>
          <p:cNvSpPr txBox="1">
            <a:spLocks noGrp="1"/>
          </p:cNvSpPr>
          <p:nvPr>
            <p:ph type="subTitle" idx="1"/>
          </p:nvPr>
        </p:nvSpPr>
        <p:spPr>
          <a:xfrm>
            <a:off x="1302700" y="2793725"/>
            <a:ext cx="5490000" cy="868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200"/>
              <a:buNone/>
              <a:defRPr sz="1400"/>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Tree>
    <p:extLst>
      <p:ext uri="{BB962C8B-B14F-4D97-AF65-F5344CB8AC3E}">
        <p14:creationId xmlns:p14="http://schemas.microsoft.com/office/powerpoint/2010/main" val="593867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sp>
        <p:nvSpPr>
          <p:cNvPr id="59" name="Google Shape;59;p8"/>
          <p:cNvSpPr txBox="1">
            <a:spLocks noGrp="1"/>
          </p:cNvSpPr>
          <p:nvPr>
            <p:ph type="title"/>
          </p:nvPr>
        </p:nvSpPr>
        <p:spPr>
          <a:xfrm>
            <a:off x="3270000" y="1517550"/>
            <a:ext cx="5154000" cy="21084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650874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8"/>
        <p:cNvGrpSpPr/>
        <p:nvPr/>
      </p:nvGrpSpPr>
      <p:grpSpPr>
        <a:xfrm>
          <a:off x="0" y="0"/>
          <a:ext cx="0" cy="0"/>
          <a:chOff x="0" y="0"/>
          <a:chExt cx="0" cy="0"/>
        </a:xfrm>
      </p:grpSpPr>
      <p:sp>
        <p:nvSpPr>
          <p:cNvPr id="133" name="Google Shape;133;p16"/>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95585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59770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61588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51624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72390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16198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21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417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48486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10/2/2024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39408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ctrTitle"/>
          </p:nvPr>
        </p:nvSpPr>
        <p:spPr>
          <a:xfrm>
            <a:off x="989545" y="793269"/>
            <a:ext cx="5874300" cy="255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dirty="0">
                <a:ea typeface="Poppins Medium"/>
              </a:rPr>
              <a:t>Lending Club Case Study</a:t>
            </a:r>
            <a:endParaRPr sz="3600" b="0" dirty="0">
              <a:latin typeface="Poppins Medium"/>
              <a:ea typeface="Poppins Medium"/>
              <a:cs typeface="Poppins Medium"/>
              <a:sym typeface="Poppins Medium"/>
            </a:endParaRPr>
          </a:p>
        </p:txBody>
      </p:sp>
      <p:grpSp>
        <p:nvGrpSpPr>
          <p:cNvPr id="194" name="Google Shape;194;p26"/>
          <p:cNvGrpSpPr/>
          <p:nvPr/>
        </p:nvGrpSpPr>
        <p:grpSpPr>
          <a:xfrm>
            <a:off x="7406640" y="0"/>
            <a:ext cx="1763123" cy="2853109"/>
            <a:chOff x="7400700" y="0"/>
            <a:chExt cx="1747050" cy="2853109"/>
          </a:xfrm>
        </p:grpSpPr>
        <p:sp>
          <p:nvSpPr>
            <p:cNvPr id="195" name="Google Shape;195;p26"/>
            <p:cNvSpPr/>
            <p:nvPr/>
          </p:nvSpPr>
          <p:spPr>
            <a:xfrm rot="5400000">
              <a:off x="7402546" y="1107904"/>
              <a:ext cx="1743359" cy="1747050"/>
            </a:xfrm>
            <a:custGeom>
              <a:avLst/>
              <a:gdLst/>
              <a:ahLst/>
              <a:cxnLst/>
              <a:rect l="l" t="t" r="r" b="b"/>
              <a:pathLst>
                <a:path w="23818" h="23818" extrusionOk="0">
                  <a:moveTo>
                    <a:pt x="0" y="1"/>
                  </a:moveTo>
                  <a:lnTo>
                    <a:pt x="0" y="23817"/>
                  </a:lnTo>
                  <a:cubicBezTo>
                    <a:pt x="13155" y="23817"/>
                    <a:pt x="23817" y="13155"/>
                    <a:pt x="23817" y="1"/>
                  </a:cubicBezTo>
                  <a:close/>
                </a:path>
              </a:pathLst>
            </a:custGeom>
            <a:gradFill>
              <a:gsLst>
                <a:gs pos="0">
                  <a:srgbClr val="174B67">
                    <a:alpha val="34901"/>
                  </a:srgbClr>
                </a:gs>
                <a:gs pos="100000">
                  <a:srgbClr val="174B67">
                    <a:alpha val="588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rot="5400000">
              <a:off x="8036028" y="1107829"/>
              <a:ext cx="1109800" cy="1113645"/>
            </a:xfrm>
            <a:custGeom>
              <a:avLst/>
              <a:gdLst/>
              <a:ahLst/>
              <a:cxnLst/>
              <a:rect l="l" t="t" r="r" b="b"/>
              <a:pathLst>
                <a:path w="11909" h="11910" extrusionOk="0">
                  <a:moveTo>
                    <a:pt x="0" y="1"/>
                  </a:moveTo>
                  <a:lnTo>
                    <a:pt x="0" y="11909"/>
                  </a:lnTo>
                  <a:cubicBezTo>
                    <a:pt x="6581" y="11909"/>
                    <a:pt x="11909" y="6581"/>
                    <a:pt x="11909" y="1"/>
                  </a:cubicBezTo>
                  <a:close/>
                </a:path>
              </a:pathLst>
            </a:custGeom>
            <a:gradFill>
              <a:gsLst>
                <a:gs pos="0">
                  <a:srgbClr val="174B67">
                    <a:alpha val="14901"/>
                    <a:alpha val="15000"/>
                  </a:srgbClr>
                </a:gs>
                <a:gs pos="100000">
                  <a:srgbClr val="174B67">
                    <a:alpha val="30196"/>
                    <a:alpha val="1500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rot="5400000">
              <a:off x="8036028" y="-1922"/>
              <a:ext cx="1109800" cy="1113645"/>
            </a:xfrm>
            <a:custGeom>
              <a:avLst/>
              <a:gdLst/>
              <a:ahLst/>
              <a:cxnLst/>
              <a:rect l="l" t="t" r="r" b="b"/>
              <a:pathLst>
                <a:path w="11909" h="11910" extrusionOk="0">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4605717" y="2458748"/>
            <a:ext cx="4008235"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median interest rate of defaulters appears to be slightly higher than non defaulters. This suggests that borrowers who defaulted on their loans might have been charged higher interest rates.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slightly higher median rate of defaulter suggests that interest rate might be a factor influencing default risk.</a:t>
            </a:r>
          </a:p>
        </p:txBody>
      </p:sp>
      <p:pic>
        <p:nvPicPr>
          <p:cNvPr id="5" name="Picture 4">
            <a:extLst>
              <a:ext uri="{FF2B5EF4-FFF2-40B4-BE49-F238E27FC236}">
                <a16:creationId xmlns:a16="http://schemas.microsoft.com/office/drawing/2014/main" id="{92CA9EAB-B0D1-3316-7329-13F38033B1D2}"/>
              </a:ext>
            </a:extLst>
          </p:cNvPr>
          <p:cNvPicPr>
            <a:picLocks noChangeAspect="1"/>
          </p:cNvPicPr>
          <p:nvPr/>
        </p:nvPicPr>
        <p:blipFill>
          <a:blip r:embed="rId3"/>
          <a:stretch>
            <a:fillRect/>
          </a:stretch>
        </p:blipFill>
        <p:spPr>
          <a:xfrm>
            <a:off x="343250" y="784972"/>
            <a:ext cx="3802489" cy="3154337"/>
          </a:xfrm>
          <a:prstGeom prst="rect">
            <a:avLst/>
          </a:prstGeom>
        </p:spPr>
      </p:pic>
    </p:spTree>
    <p:extLst>
      <p:ext uri="{BB962C8B-B14F-4D97-AF65-F5344CB8AC3E}">
        <p14:creationId xmlns:p14="http://schemas.microsoft.com/office/powerpoint/2010/main" val="98114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080764" y="1581293"/>
            <a:ext cx="3925733"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dirty="0">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interquartile range(IQR) and overall spread of the data seems to be similar. This indicates that the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rPr>
              <a:t>variabilitiy</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in DTI is comparable between defaulters and non defaulters.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consider incorporating DTI into their credit risk assessment.</a:t>
            </a:r>
          </a:p>
        </p:txBody>
      </p:sp>
      <p:pic>
        <p:nvPicPr>
          <p:cNvPr id="3" name="Picture 2">
            <a:extLst>
              <a:ext uri="{FF2B5EF4-FFF2-40B4-BE49-F238E27FC236}">
                <a16:creationId xmlns:a16="http://schemas.microsoft.com/office/drawing/2014/main" id="{341400F5-928F-54E5-BAB7-87D30A6B0494}"/>
              </a:ext>
            </a:extLst>
          </p:cNvPr>
          <p:cNvPicPr>
            <a:picLocks noChangeAspect="1"/>
          </p:cNvPicPr>
          <p:nvPr/>
        </p:nvPicPr>
        <p:blipFill>
          <a:blip r:embed="rId3"/>
          <a:stretch>
            <a:fillRect/>
          </a:stretch>
        </p:blipFill>
        <p:spPr>
          <a:xfrm>
            <a:off x="248379" y="762171"/>
            <a:ext cx="4466011" cy="3860630"/>
          </a:xfrm>
          <a:prstGeom prst="rect">
            <a:avLst/>
          </a:prstGeom>
        </p:spPr>
      </p:pic>
    </p:spTree>
    <p:extLst>
      <p:ext uri="{BB962C8B-B14F-4D97-AF65-F5344CB8AC3E}">
        <p14:creationId xmlns:p14="http://schemas.microsoft.com/office/powerpoint/2010/main" val="30258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1293"/>
            <a:ext cx="386385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dirty="0">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median loan amount for 'Charged Off' loans appears to be slightly higher than that for 'Fully Paid' loans. This suggests that borrowers who defaulted on their loans might borrow larger amount. </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consider incorporating loan amount into their credit risk assessment models.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descr="A graph of a comparison between a loan status and a loan status&#10;&#10;Description automatically generated">
            <a:extLst>
              <a:ext uri="{FF2B5EF4-FFF2-40B4-BE49-F238E27FC236}">
                <a16:creationId xmlns:a16="http://schemas.microsoft.com/office/drawing/2014/main" id="{FC00BBEB-76F6-25D6-90E2-DFDB55E30CCE}"/>
              </a:ext>
            </a:extLst>
          </p:cNvPr>
          <p:cNvPicPr>
            <a:picLocks noChangeAspect="1"/>
          </p:cNvPicPr>
          <p:nvPr/>
        </p:nvPicPr>
        <p:blipFill>
          <a:blip r:embed="rId3"/>
          <a:srcRect l="4142" t="2068" r="9827" b="3893"/>
          <a:stretch/>
        </p:blipFill>
        <p:spPr>
          <a:xfrm>
            <a:off x="112395" y="862836"/>
            <a:ext cx="4969063" cy="3850105"/>
          </a:xfrm>
          <a:prstGeom prst="rect">
            <a:avLst/>
          </a:prstGeom>
        </p:spPr>
      </p:pic>
    </p:spTree>
    <p:extLst>
      <p:ext uri="{BB962C8B-B14F-4D97-AF65-F5344CB8AC3E}">
        <p14:creationId xmlns:p14="http://schemas.microsoft.com/office/powerpoint/2010/main" val="143479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445149" y="1588167"/>
            <a:ext cx="3561348" cy="240631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boxplot reveals a minor overlap in interest rates between defaulters and non-defaulters across various employment lengths.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might want to integrate employment length into their credit risk assessment models, especially if it demonstrates a correlation with other factors.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01033810-A668-1808-0DCB-D3664EF3232E}"/>
              </a:ext>
            </a:extLst>
          </p:cNvPr>
          <p:cNvPicPr>
            <a:picLocks noChangeAspect="1"/>
          </p:cNvPicPr>
          <p:nvPr/>
        </p:nvPicPr>
        <p:blipFill>
          <a:blip r:embed="rId3"/>
          <a:stretch>
            <a:fillRect/>
          </a:stretch>
        </p:blipFill>
        <p:spPr>
          <a:xfrm>
            <a:off x="34890" y="1227530"/>
            <a:ext cx="5410259" cy="2901412"/>
          </a:xfrm>
          <a:prstGeom prst="rect">
            <a:avLst/>
          </a:prstGeom>
        </p:spPr>
      </p:pic>
    </p:spTree>
    <p:extLst>
      <p:ext uri="{BB962C8B-B14F-4D97-AF65-F5344CB8AC3E}">
        <p14:creationId xmlns:p14="http://schemas.microsoft.com/office/powerpoint/2010/main" val="11813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250730" y="1299410"/>
            <a:ext cx="3755767" cy="303195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median loan amount for the RENT and MORTAGE categories appear to be higher than the OWN and OTHER categories. This suggests that borrowers who are renting or having a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rPr>
              <a:t>mortage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tends to borrow larger amounts.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consider incorporating home ownership into their credit risk assessment models, if it shows correlation with other variables.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017C1560-90E7-41E2-C37E-84ECC41BB9F9}"/>
              </a:ext>
            </a:extLst>
          </p:cNvPr>
          <p:cNvPicPr>
            <a:picLocks noChangeAspect="1"/>
          </p:cNvPicPr>
          <p:nvPr/>
        </p:nvPicPr>
        <p:blipFill>
          <a:blip r:embed="rId3"/>
          <a:stretch>
            <a:fillRect/>
          </a:stretch>
        </p:blipFill>
        <p:spPr>
          <a:xfrm>
            <a:off x="137503" y="1498300"/>
            <a:ext cx="5028386" cy="2634175"/>
          </a:xfrm>
          <a:prstGeom prst="rect">
            <a:avLst/>
          </a:prstGeom>
        </p:spPr>
      </p:pic>
    </p:spTree>
    <p:extLst>
      <p:ext uri="{BB962C8B-B14F-4D97-AF65-F5344CB8AC3E}">
        <p14:creationId xmlns:p14="http://schemas.microsoft.com/office/powerpoint/2010/main" val="290139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382705" y="1588599"/>
            <a:ext cx="3712537" cy="196630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Interest rates vary slightly across different loan purposes, with some showing consistently higher or lower median rates compared to others. </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may want to factor in loan purpose when developing their credit risk assessment models.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7FB55169-6D7B-CEBD-2CC5-45A8D347EB2A}"/>
              </a:ext>
            </a:extLst>
          </p:cNvPr>
          <p:cNvPicPr>
            <a:picLocks noChangeAspect="1"/>
          </p:cNvPicPr>
          <p:nvPr/>
        </p:nvPicPr>
        <p:blipFill>
          <a:blip r:embed="rId3"/>
          <a:stretch>
            <a:fillRect/>
          </a:stretch>
        </p:blipFill>
        <p:spPr>
          <a:xfrm>
            <a:off x="163158" y="1211344"/>
            <a:ext cx="5174079" cy="3228680"/>
          </a:xfrm>
          <a:prstGeom prst="rect">
            <a:avLst/>
          </a:prstGeom>
        </p:spPr>
      </p:pic>
    </p:spTree>
    <p:extLst>
      <p:ext uri="{BB962C8B-B14F-4D97-AF65-F5344CB8AC3E}">
        <p14:creationId xmlns:p14="http://schemas.microsoft.com/office/powerpoint/2010/main" val="363310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Correlation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046388" y="955650"/>
            <a:ext cx="3863856" cy="3572741"/>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dirty="0">
              <a:latin typeface="system-ui"/>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Insights:</a:t>
            </a:r>
            <a:endParaRPr lang="en-US" sz="12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1.Strong Positive Correlation: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loan_amt</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annual_inc</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with correlation 0.43, suggesting that borrowers with higher incomes tends to borrow larger amount. </a:t>
            </a:r>
          </a:p>
          <a:p>
            <a:pPr marL="152400" indent="0" algn="just"/>
            <a:endParaRPr lang="en-US" sz="12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2. Weak Positive Correlations: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loan_amt</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int_rate</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with correlation 0.3,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annual_inc</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int_rate</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with correlation 0.069. Indicating borrowers with higher income or larger loan amounts could be charged higher interest rates.</a:t>
            </a:r>
          </a:p>
          <a:p>
            <a:pPr marL="152400" indent="0" algn="just"/>
            <a:endParaRPr lang="en-US" sz="1200" dirty="0">
              <a:latin typeface="Calibri Light" panose="020F0302020204030204" pitchFamily="34" charset="0"/>
              <a:ea typeface="Calibri Light" panose="020F0302020204030204" pitchFamily="34" charset="0"/>
              <a:cs typeface="Calibri Light" panose="020F0302020204030204" pitchFamily="34" charset="0"/>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3. Negative Correlation: </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annual_inc</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is_default</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with correlation -0.065.</a:t>
            </a:r>
          </a:p>
          <a:p>
            <a:pPr marL="152400" indent="0" algn="just"/>
            <a:endParaRPr lang="en-US" sz="12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consider incorporating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annual_inc</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dti</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into their credit risk assessment models.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9146DF57-E5F7-8FA8-A8C3-75E3B8962F65}"/>
              </a:ext>
            </a:extLst>
          </p:cNvPr>
          <p:cNvPicPr>
            <a:picLocks noChangeAspect="1"/>
          </p:cNvPicPr>
          <p:nvPr/>
        </p:nvPicPr>
        <p:blipFill>
          <a:blip r:embed="rId3"/>
          <a:stretch>
            <a:fillRect/>
          </a:stretch>
        </p:blipFill>
        <p:spPr>
          <a:xfrm>
            <a:off x="121507" y="1165798"/>
            <a:ext cx="4854344" cy="2811903"/>
          </a:xfrm>
          <a:prstGeom prst="rect">
            <a:avLst/>
          </a:prstGeom>
        </p:spPr>
      </p:pic>
    </p:spTree>
    <p:extLst>
      <p:ext uri="{BB962C8B-B14F-4D97-AF65-F5344CB8AC3E}">
        <p14:creationId xmlns:p14="http://schemas.microsoft.com/office/powerpoint/2010/main" val="108430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3146942" y="126970"/>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6006"/>
            <a:ext cx="3863856" cy="2354398"/>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default rate seems to have dropped between 2007 and 2009, hitting its lowest in 2009, before rising slightly in 2010 and 2011.</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examine the factors behind the decrease in default rates and use those insights to inform their product development strategies.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7" name="Picture 6" descr="A screen shot of a graph&#10;&#10;Description automatically generated">
            <a:extLst>
              <a:ext uri="{FF2B5EF4-FFF2-40B4-BE49-F238E27FC236}">
                <a16:creationId xmlns:a16="http://schemas.microsoft.com/office/drawing/2014/main" id="{6AB66AD4-78F8-8590-B067-6AC1F330E9D3}"/>
              </a:ext>
            </a:extLst>
          </p:cNvPr>
          <p:cNvPicPr>
            <a:picLocks noChangeAspect="1"/>
          </p:cNvPicPr>
          <p:nvPr/>
        </p:nvPicPr>
        <p:blipFill>
          <a:blip r:embed="rId3"/>
          <a:srcRect l="3503" t="7366" r="10334" b="649"/>
          <a:stretch/>
        </p:blipFill>
        <p:spPr>
          <a:xfrm>
            <a:off x="137503" y="962525"/>
            <a:ext cx="4551375" cy="3471971"/>
          </a:xfrm>
          <a:prstGeom prst="rect">
            <a:avLst/>
          </a:prstGeom>
        </p:spPr>
      </p:pic>
    </p:spTree>
    <p:extLst>
      <p:ext uri="{BB962C8B-B14F-4D97-AF65-F5344CB8AC3E}">
        <p14:creationId xmlns:p14="http://schemas.microsoft.com/office/powerpoint/2010/main" val="357767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3146942" y="126970"/>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09328" y="1421366"/>
            <a:ext cx="3863856" cy="2547318"/>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number of loans issued tends to rise steadily from month 1 to month 12, indicating an upward trend in lending activity over the course of the year.</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investigate the factors behind the growing loan demand to uncover potential development opportunities.</a:t>
            </a:r>
          </a:p>
        </p:txBody>
      </p:sp>
      <p:pic>
        <p:nvPicPr>
          <p:cNvPr id="5" name="Picture 4">
            <a:extLst>
              <a:ext uri="{FF2B5EF4-FFF2-40B4-BE49-F238E27FC236}">
                <a16:creationId xmlns:a16="http://schemas.microsoft.com/office/drawing/2014/main" id="{5904052C-F884-EA33-5138-405752D1DEF2}"/>
              </a:ext>
            </a:extLst>
          </p:cNvPr>
          <p:cNvPicPr>
            <a:picLocks noChangeAspect="1"/>
          </p:cNvPicPr>
          <p:nvPr/>
        </p:nvPicPr>
        <p:blipFill>
          <a:blip r:embed="rId3"/>
          <a:stretch>
            <a:fillRect/>
          </a:stretch>
        </p:blipFill>
        <p:spPr>
          <a:xfrm>
            <a:off x="61274" y="1383723"/>
            <a:ext cx="5048054" cy="2712877"/>
          </a:xfrm>
          <a:prstGeom prst="rect">
            <a:avLst/>
          </a:prstGeom>
        </p:spPr>
      </p:pic>
    </p:spTree>
    <p:extLst>
      <p:ext uri="{BB962C8B-B14F-4D97-AF65-F5344CB8AC3E}">
        <p14:creationId xmlns:p14="http://schemas.microsoft.com/office/powerpoint/2010/main" val="213230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title"/>
          </p:nvPr>
        </p:nvSpPr>
        <p:spPr>
          <a:xfrm>
            <a:off x="2749290" y="832757"/>
            <a:ext cx="7427098" cy="5783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400" b="0" dirty="0">
                <a:latin typeface="Poppins Medium"/>
                <a:ea typeface="Poppins Medium"/>
                <a:cs typeface="Poppins Medium"/>
                <a:sym typeface="Poppins Medium"/>
              </a:rPr>
              <a:t>Conclusion</a:t>
            </a:r>
            <a:endParaRPr sz="4400" b="0" dirty="0">
              <a:latin typeface="Poppins Medium"/>
              <a:ea typeface="Poppins Medium"/>
              <a:cs typeface="Poppins Medium"/>
              <a:sym typeface="Poppins Medium"/>
            </a:endParaRPr>
          </a:p>
        </p:txBody>
      </p:sp>
      <p:sp>
        <p:nvSpPr>
          <p:cNvPr id="3" name="Google Shape;241;p30">
            <a:extLst>
              <a:ext uri="{FF2B5EF4-FFF2-40B4-BE49-F238E27FC236}">
                <a16:creationId xmlns:a16="http://schemas.microsoft.com/office/drawing/2014/main" id="{CA616DD8-4DA9-4C77-D751-34BDD320DD9F}"/>
              </a:ext>
            </a:extLst>
          </p:cNvPr>
          <p:cNvSpPr txBox="1">
            <a:spLocks/>
          </p:cNvSpPr>
          <p:nvPr/>
        </p:nvSpPr>
        <p:spPr>
          <a:xfrm>
            <a:off x="900649" y="1787548"/>
            <a:ext cx="7232697" cy="226193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dirty="0"/>
              <a:t>        </a:t>
            </a:r>
            <a:r>
              <a:rPr lang="en-US" dirty="0">
                <a:latin typeface="Calibri Light" panose="020F0302020204030204" pitchFamily="34" charset="0"/>
                <a:ea typeface="Calibri Light" panose="020F0302020204030204" pitchFamily="34" charset="0"/>
                <a:cs typeface="Calibri Light" panose="020F0302020204030204" pitchFamily="34" charset="0"/>
              </a:rPr>
              <a:t>In this examination of Lending Club loan data, our objective was to uncover the primary factors impacting loan defaults through a detailed Exploratory Data Analysis (EDA).</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ea typeface="Calibri Light" panose="020F0302020204030204" pitchFamily="34" charset="0"/>
                <a:cs typeface="Calibri Light" panose="020F0302020204030204" pitchFamily="34" charset="0"/>
              </a:rPr>
              <a:t>	The univariate and segmented univariate analyses indicated that variables like loan amount, interest rate, employment length, and debt-to-income (DTI) ratio are significant predictors of loan defaults. The bivariate analysis, which integrated these insights, reinforced our conclusions, showing that higher-risk borrowers often secured larger loans with elevated interest rates, coupled with shorter employment histories or greater financial obligations.</a:t>
            </a:r>
            <a:endParaRPr lang="en-US" b="1"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3737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694577" y="-453472"/>
            <a:ext cx="5490000" cy="132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241" name="Google Shape;241;p30"/>
          <p:cNvSpPr txBox="1">
            <a:spLocks noGrp="1"/>
          </p:cNvSpPr>
          <p:nvPr>
            <p:ph type="subTitle" idx="1"/>
          </p:nvPr>
        </p:nvSpPr>
        <p:spPr>
          <a:xfrm>
            <a:off x="1199886" y="743528"/>
            <a:ext cx="6404072" cy="1766030"/>
          </a:xfrm>
          <a:prstGeom prst="rect">
            <a:avLst/>
          </a:prstGeom>
          <a:solidFill>
            <a:schemeClr val="lt2"/>
          </a:solidFill>
        </p:spPr>
        <p:txBody>
          <a:bodyPr spcFirstLastPara="1" wrap="square" lIns="91425" tIns="91425" rIns="91425" bIns="91425" anchor="ctr" anchorCtr="0">
            <a:noAutofit/>
          </a:bodyPr>
          <a:lstStyle/>
          <a:p>
            <a:pPr marL="0" indent="0">
              <a:buClr>
                <a:schemeClr val="dk1"/>
              </a:buClr>
              <a:buSzPts val="1100"/>
            </a:pPr>
            <a:r>
              <a:rPr lang="en-US" dirty="0"/>
              <a:t>The objective is to analyze loan data to uncover patterns in loan issuance and identify potential business insights that can drive strategic decision-making.</a:t>
            </a:r>
          </a:p>
          <a:p>
            <a:pPr marL="0" lvl="0" indent="0" algn="l" rtl="0">
              <a:spcBef>
                <a:spcPts val="0"/>
              </a:spcBef>
              <a:spcAft>
                <a:spcPts val="0"/>
              </a:spcAft>
              <a:buClr>
                <a:schemeClr val="dk1"/>
              </a:buClr>
              <a:buSzPts val="1100"/>
              <a:buFont typeface="Arial"/>
              <a:buNone/>
            </a:pPr>
            <a:r>
              <a:rPr lang="en-US" dirty="0"/>
              <a:t>A large online loan marketplace, facilitating personal loans, business loans,  wants to understand the driving factors (or driver variables) behind loan default, i.e. the variables which are strong indicators of default. </a:t>
            </a:r>
          </a:p>
        </p:txBody>
      </p:sp>
      <p:sp>
        <p:nvSpPr>
          <p:cNvPr id="2" name="Google Shape;240;p30">
            <a:extLst>
              <a:ext uri="{FF2B5EF4-FFF2-40B4-BE49-F238E27FC236}">
                <a16:creationId xmlns:a16="http://schemas.microsoft.com/office/drawing/2014/main" id="{FA25B808-D8E0-B083-9BD7-623CD267ACB7}"/>
              </a:ext>
            </a:extLst>
          </p:cNvPr>
          <p:cNvSpPr txBox="1">
            <a:spLocks/>
          </p:cNvSpPr>
          <p:nvPr/>
        </p:nvSpPr>
        <p:spPr>
          <a:xfrm>
            <a:off x="1540042" y="2176771"/>
            <a:ext cx="7009402" cy="132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Poppins"/>
              <a:buNone/>
              <a:defRPr sz="4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9pPr>
          </a:lstStyle>
          <a:p>
            <a:r>
              <a:rPr lang="en-IN" dirty="0"/>
              <a:t>Aim of the Case Study</a:t>
            </a:r>
          </a:p>
        </p:txBody>
      </p:sp>
      <p:sp>
        <p:nvSpPr>
          <p:cNvPr id="3" name="Google Shape;241;p30">
            <a:extLst>
              <a:ext uri="{FF2B5EF4-FFF2-40B4-BE49-F238E27FC236}">
                <a16:creationId xmlns:a16="http://schemas.microsoft.com/office/drawing/2014/main" id="{7D1276A5-5086-C2F7-A503-4C705FE468D9}"/>
              </a:ext>
            </a:extLst>
          </p:cNvPr>
          <p:cNvSpPr txBox="1">
            <a:spLocks/>
          </p:cNvSpPr>
          <p:nvPr/>
        </p:nvSpPr>
        <p:spPr>
          <a:xfrm>
            <a:off x="1275198" y="3499471"/>
            <a:ext cx="6328759" cy="1261874"/>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buClr>
                <a:schemeClr val="dk1"/>
              </a:buClr>
              <a:buSzPts val="1100"/>
              <a:buFont typeface="Arial"/>
              <a:buNone/>
            </a:pPr>
            <a:r>
              <a:rPr lang="en-US" dirty="0">
                <a:latin typeface="Calibri Light" panose="020F0302020204030204" pitchFamily="34" charset="0"/>
                <a:ea typeface="Calibri Light" panose="020F0302020204030204" pitchFamily="34" charset="0"/>
                <a:cs typeface="Calibri Light" panose="020F0302020204030204" pitchFamily="34" charset="0"/>
              </a:rPr>
              <a:t>The aim of the case study is to identify applicants who are likely to default using EDA(Exploratory Data Analysis).</a:t>
            </a:r>
          </a:p>
          <a:p>
            <a:pPr marL="0" indent="0">
              <a:buClr>
                <a:schemeClr val="dk1"/>
              </a:buClr>
              <a:buSzPts val="1100"/>
              <a:buFont typeface="Arial"/>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a:buClr>
                <a:schemeClr val="dk1"/>
              </a:buClr>
              <a:buSzPts val="1100"/>
            </a:pPr>
            <a:r>
              <a:rPr lang="en-US" dirty="0">
                <a:latin typeface="Calibri Light" panose="020F0302020204030204" pitchFamily="34" charset="0"/>
                <a:ea typeface="Calibri Light" panose="020F0302020204030204" pitchFamily="34" charset="0"/>
                <a:cs typeface="Calibri Light" panose="020F0302020204030204" pitchFamily="34" charset="0"/>
              </a:rPr>
              <a:t>A Data-Driven Approach to Understanding Loan Issuance Trends</a:t>
            </a:r>
          </a:p>
          <a:p>
            <a:pPr marL="0" indent="0">
              <a:buClr>
                <a:schemeClr val="dk1"/>
              </a:buClr>
              <a:buSzPts val="1100"/>
              <a:buFont typeface="Arial"/>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title"/>
          </p:nvPr>
        </p:nvSpPr>
        <p:spPr>
          <a:xfrm>
            <a:off x="1463630" y="0"/>
            <a:ext cx="7427098" cy="18906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b="0" dirty="0">
                <a:latin typeface="Poppins Medium"/>
                <a:ea typeface="Poppins Medium"/>
                <a:cs typeface="Poppins Medium"/>
                <a:sym typeface="Poppins Medium"/>
              </a:rPr>
              <a:t>Analysis Approach</a:t>
            </a:r>
            <a:endParaRPr sz="5400" b="0" dirty="0">
              <a:latin typeface="Poppins Medium"/>
              <a:ea typeface="Poppins Medium"/>
              <a:cs typeface="Poppins Medium"/>
              <a:sym typeface="Poppins Medium"/>
            </a:endParaRPr>
          </a:p>
        </p:txBody>
      </p:sp>
      <p:grpSp>
        <p:nvGrpSpPr>
          <p:cNvPr id="318" name="Google Shape;318;p34"/>
          <p:cNvGrpSpPr/>
          <p:nvPr/>
        </p:nvGrpSpPr>
        <p:grpSpPr>
          <a:xfrm rot="10800000">
            <a:off x="-15421" y="-20376"/>
            <a:ext cx="2284753" cy="1607435"/>
            <a:chOff x="5539150" y="3176875"/>
            <a:chExt cx="2029449" cy="1427308"/>
          </a:xfrm>
        </p:grpSpPr>
        <p:sp>
          <p:nvSpPr>
            <p:cNvPr id="319" name="Google Shape;319;p34"/>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41;p30">
            <a:extLst>
              <a:ext uri="{FF2B5EF4-FFF2-40B4-BE49-F238E27FC236}">
                <a16:creationId xmlns:a16="http://schemas.microsoft.com/office/drawing/2014/main" id="{CA616DD8-4DA9-4C77-D751-34BDD320DD9F}"/>
              </a:ext>
            </a:extLst>
          </p:cNvPr>
          <p:cNvSpPr txBox="1">
            <a:spLocks/>
          </p:cNvSpPr>
          <p:nvPr/>
        </p:nvSpPr>
        <p:spPr>
          <a:xfrm>
            <a:off x="1395662" y="1388787"/>
            <a:ext cx="6813311" cy="347415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Data Preparation: </a:t>
            </a:r>
            <a:r>
              <a:rPr lang="en-US" dirty="0">
                <a:latin typeface="Calibri Light" panose="020F0302020204030204" pitchFamily="34" charset="0"/>
                <a:ea typeface="Calibri Light" panose="020F0302020204030204" pitchFamily="34" charset="0"/>
                <a:cs typeface="Calibri Light" panose="020F0302020204030204" pitchFamily="34" charset="0"/>
              </a:rPr>
              <a:t>Data Understanding, Cleaning and preprocessing of the loan data.</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Univariate Analysis: </a:t>
            </a:r>
            <a:r>
              <a:rPr lang="en-US" dirty="0">
                <a:latin typeface="Calibri Light" panose="020F0302020204030204" pitchFamily="34" charset="0"/>
                <a:ea typeface="Calibri Light" panose="020F0302020204030204" pitchFamily="34" charset="0"/>
                <a:cs typeface="Calibri Light" panose="020F0302020204030204" pitchFamily="34" charset="0"/>
              </a:rPr>
              <a:t>Investigated individual features such as loan amount, 			   annual income, interest rate, etc.</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Segmented Univariate Analysis: </a:t>
            </a:r>
            <a:r>
              <a:rPr lang="en-US" dirty="0">
                <a:latin typeface="Calibri Light" panose="020F0302020204030204" pitchFamily="34" charset="0"/>
                <a:ea typeface="Calibri Light" panose="020F0302020204030204" pitchFamily="34" charset="0"/>
                <a:cs typeface="Calibri Light" panose="020F0302020204030204" pitchFamily="34" charset="0"/>
              </a:rPr>
              <a:t>Analyzing a single variable within different 				     subgroups of a dataset (e.g., Loan Amount 				     segmented by Default Status).</a:t>
            </a:r>
            <a:endParaRPr lang="en-US" b="1" dirty="0">
              <a:latin typeface="Calibri Light" panose="020F0302020204030204" pitchFamily="34" charset="0"/>
              <a:ea typeface="Calibri Light" panose="020F0302020204030204" pitchFamily="34" charset="0"/>
              <a:cs typeface="Calibri Light" panose="020F0302020204030204" pitchFamily="34" charset="0"/>
            </a:endParaRPr>
          </a:p>
          <a:p>
            <a:pPr algn="just"/>
            <a:endParaRPr lang="en-US" b="1"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Bivariate Analysis: </a:t>
            </a:r>
            <a:r>
              <a:rPr lang="en-US" dirty="0">
                <a:latin typeface="Calibri Light" panose="020F0302020204030204" pitchFamily="34" charset="0"/>
                <a:ea typeface="Calibri Light" panose="020F0302020204030204" pitchFamily="34" charset="0"/>
                <a:cs typeface="Calibri Light" panose="020F0302020204030204" pitchFamily="34" charset="0"/>
              </a:rPr>
              <a:t>Examined relationships between pairs of variables (e.g., loan 		status vs. interest rate).</a:t>
            </a:r>
          </a:p>
          <a:p>
            <a:pPr marL="0" indent="0" algn="just">
              <a:buClr>
                <a:schemeClr val="dk1"/>
              </a:buClr>
              <a:buSzPts val="1100"/>
              <a:buFont typeface="Arial"/>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buClr>
                <a:schemeClr val="dk1"/>
              </a:buClr>
              <a:buSzPts val="1100"/>
              <a:buFont typeface="Arial"/>
              <a:buNone/>
            </a:pPr>
            <a:r>
              <a:rPr lang="en-US" b="1" dirty="0">
                <a:latin typeface="Calibri Light" panose="020F0302020204030204" pitchFamily="34" charset="0"/>
                <a:ea typeface="Calibri Light" panose="020F0302020204030204" pitchFamily="34" charset="0"/>
                <a:cs typeface="Calibri Light" panose="020F0302020204030204" pitchFamily="34" charset="0"/>
              </a:rPr>
              <a:t>    Correlation Analysis: </a:t>
            </a:r>
            <a:r>
              <a:rPr lang="en-US" dirty="0">
                <a:latin typeface="Calibri Light" panose="020F0302020204030204" pitchFamily="34" charset="0"/>
                <a:ea typeface="Calibri Light" panose="020F0302020204030204" pitchFamily="34" charset="0"/>
                <a:cs typeface="Calibri Light" panose="020F0302020204030204" pitchFamily="34" charset="0"/>
              </a:rPr>
              <a:t>Measures the strength and direction of the relationship                           		      between variables.</a:t>
            </a:r>
            <a:endParaRPr lang="en-US" b="1"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Poppins" panose="00000500000000000000" pitchFamily="2" charset="0"/>
                <a:cs typeface="Poppins" panose="00000500000000000000" pitchFamily="2" charset="0"/>
              </a:rPr>
              <a:t>Univariate Analysis</a:t>
            </a:r>
            <a:endParaRPr dirty="0">
              <a:latin typeface="Poppins" panose="00000500000000000000" pitchFamily="2" charset="0"/>
              <a:cs typeface="Poppins" panose="00000500000000000000" pitchFamily="2" charset="0"/>
            </a:endParaRPr>
          </a:p>
        </p:txBody>
      </p:sp>
      <p:pic>
        <p:nvPicPr>
          <p:cNvPr id="3" name="Picture 2" descr="A graph of a graph of a loan&#10;&#10;Description automatically generated with medium confidence">
            <a:extLst>
              <a:ext uri="{FF2B5EF4-FFF2-40B4-BE49-F238E27FC236}">
                <a16:creationId xmlns:a16="http://schemas.microsoft.com/office/drawing/2014/main" id="{92BBF510-64BA-B091-32FE-A9A042093A70}"/>
              </a:ext>
            </a:extLst>
          </p:cNvPr>
          <p:cNvPicPr>
            <a:picLocks noChangeAspect="1"/>
          </p:cNvPicPr>
          <p:nvPr/>
        </p:nvPicPr>
        <p:blipFill>
          <a:blip r:embed="rId3"/>
          <a:srcRect l="4791" t="5100" r="6895" b="3220"/>
          <a:stretch/>
        </p:blipFill>
        <p:spPr>
          <a:xfrm>
            <a:off x="4109815" y="667322"/>
            <a:ext cx="5034185" cy="3808855"/>
          </a:xfrm>
          <a:prstGeom prst="rect">
            <a:avLst/>
          </a:prstGeom>
        </p:spPr>
      </p:pic>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456944" y="1138232"/>
            <a:ext cx="3558059" cy="2957713"/>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Insights:</a:t>
            </a:r>
            <a:r>
              <a:rPr lang="en-US" dirty="0">
                <a:latin typeface="Calibri Light" panose="020F0302020204030204" pitchFamily="34" charset="0"/>
                <a:ea typeface="Calibri Light" panose="020F0302020204030204" pitchFamily="34" charset="0"/>
                <a:cs typeface="Calibri Light" panose="020F0302020204030204" pitchFamily="34" charset="0"/>
              </a:rPr>
              <a:t>  The histogram reveals that the majority of loans are for smaller amounts, but there is also a notable presence of larger loans, reflecting varied borrowing requirements.</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Business Sense:</a:t>
            </a:r>
            <a:r>
              <a:rPr lang="en-US" dirty="0">
                <a:latin typeface="Calibri Light" panose="020F0302020204030204" pitchFamily="34" charset="0"/>
                <a:ea typeface="Calibri Light" panose="020F0302020204030204" pitchFamily="34" charset="0"/>
                <a:cs typeface="Calibri Light" panose="020F0302020204030204" pitchFamily="34" charset="0"/>
              </a:rPr>
              <a:t>  Given the higher loan amounts, the lender may need to refine their risk evaluation models to better manage the increased potential risks associated with these larger sums.</a:t>
            </a:r>
          </a:p>
          <a:p>
            <a:pPr algn="just"/>
            <a:endParaRPr lang="en-US" b="1" i="0" dirty="0">
              <a:effectLst/>
              <a:latin typeface="system-ui"/>
            </a:endParaRPr>
          </a:p>
          <a:p>
            <a:pPr marL="0" indent="0" algn="just">
              <a:buClr>
                <a:schemeClr val="dk1"/>
              </a:buClr>
              <a:buSzPts val="1100"/>
              <a:buFont typeface="Arial"/>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202421" y="1253765"/>
            <a:ext cx="3846391" cy="2861033"/>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histogram reveals that most loans have interest rates centered around 12.5%, but there is a significant presence of larger loans with higher rates.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Higher interest rates typically indicate borrowers with increased risk. Therefore, the lender must be diligent in assessing the potential default risk across different interest rate brackets.</a:t>
            </a:r>
          </a:p>
          <a:p>
            <a:pPr marL="0" indent="0" algn="just">
              <a:buClr>
                <a:schemeClr val="dk1"/>
              </a:buClr>
              <a:buSzPts val="1100"/>
              <a:buFont typeface="Arial"/>
              <a:buNone/>
            </a:pPr>
            <a:endParaRPr lang="en-US" dirty="0"/>
          </a:p>
        </p:txBody>
      </p:sp>
      <p:pic>
        <p:nvPicPr>
          <p:cNvPr id="7" name="Picture 6" descr="A graph of a distribution of interest rate&#10;&#10;Description automatically generated">
            <a:extLst>
              <a:ext uri="{FF2B5EF4-FFF2-40B4-BE49-F238E27FC236}">
                <a16:creationId xmlns:a16="http://schemas.microsoft.com/office/drawing/2014/main" id="{A916B1D2-DF76-F0F9-8DF3-8ABD0F11E5B8}"/>
              </a:ext>
            </a:extLst>
          </p:cNvPr>
          <p:cNvPicPr>
            <a:picLocks noChangeAspect="1"/>
          </p:cNvPicPr>
          <p:nvPr/>
        </p:nvPicPr>
        <p:blipFill>
          <a:blip r:embed="rId3"/>
          <a:srcRect r="8133" b="1256"/>
          <a:stretch/>
        </p:blipFill>
        <p:spPr>
          <a:xfrm>
            <a:off x="4133653" y="722710"/>
            <a:ext cx="4960475" cy="3777557"/>
          </a:xfrm>
          <a:prstGeom prst="rect">
            <a:avLst/>
          </a:prstGeom>
        </p:spPr>
      </p:pic>
    </p:spTree>
    <p:extLst>
      <p:ext uri="{BB962C8B-B14F-4D97-AF65-F5344CB8AC3E}">
        <p14:creationId xmlns:p14="http://schemas.microsoft.com/office/powerpoint/2010/main" val="271463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216561" y="1369867"/>
            <a:ext cx="3558059"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histogram indicates that while the majority of borrowers report incomes around 60,000, there is a considerable portion of borrowers with higher income levels.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Higher income borrowers might have lower default risk. The lender could use income as a factor in their credit risk assessment.</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3" name="Picture 2" descr="A graph of a distribution of income&#10;&#10;Description automatically generated">
            <a:extLst>
              <a:ext uri="{FF2B5EF4-FFF2-40B4-BE49-F238E27FC236}">
                <a16:creationId xmlns:a16="http://schemas.microsoft.com/office/drawing/2014/main" id="{7F2F6EE0-A9A5-8323-8332-1B107EE874FD}"/>
              </a:ext>
            </a:extLst>
          </p:cNvPr>
          <p:cNvPicPr>
            <a:picLocks noChangeAspect="1"/>
          </p:cNvPicPr>
          <p:nvPr/>
        </p:nvPicPr>
        <p:blipFill>
          <a:blip r:embed="rId3"/>
          <a:srcRect l="3925" r="8164" b="1086"/>
          <a:stretch/>
        </p:blipFill>
        <p:spPr>
          <a:xfrm>
            <a:off x="3994352" y="810177"/>
            <a:ext cx="5149648" cy="3994485"/>
          </a:xfrm>
          <a:prstGeom prst="rect">
            <a:avLst/>
          </a:prstGeom>
        </p:spPr>
      </p:pic>
    </p:spTree>
    <p:extLst>
      <p:ext uri="{BB962C8B-B14F-4D97-AF65-F5344CB8AC3E}">
        <p14:creationId xmlns:p14="http://schemas.microsoft.com/office/powerpoint/2010/main" val="165903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284365" y="998801"/>
            <a:ext cx="3712601" cy="38334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histogram indicates that although the majority of borrowers have a debt-to-income (DTI) ratio close to 15, there is a notable number of borrowers with higher ratios.</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A higher debt-to-income (DTI) ratio is typically linked to an increased risk of default. The lender could incorporate DTI as a crucial element in evaluating credit risk.</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Since elevated DTI ratios often correlate with greater default risk, lenders may consider using this metric as a key factor in their credit risk evaluation process.</a:t>
            </a:r>
          </a:p>
          <a:p>
            <a:pPr algn="just"/>
            <a:endParaRPr lang="en-US" dirty="0"/>
          </a:p>
        </p:txBody>
      </p:sp>
      <p:pic>
        <p:nvPicPr>
          <p:cNvPr id="3" name="Picture 2">
            <a:extLst>
              <a:ext uri="{FF2B5EF4-FFF2-40B4-BE49-F238E27FC236}">
                <a16:creationId xmlns:a16="http://schemas.microsoft.com/office/drawing/2014/main" id="{278E6A30-6605-D4C9-AE44-97753913866E}"/>
              </a:ext>
            </a:extLst>
          </p:cNvPr>
          <p:cNvPicPr>
            <a:picLocks noChangeAspect="1"/>
          </p:cNvPicPr>
          <p:nvPr/>
        </p:nvPicPr>
        <p:blipFill>
          <a:blip r:embed="rId3"/>
          <a:stretch>
            <a:fillRect/>
          </a:stretch>
        </p:blipFill>
        <p:spPr>
          <a:xfrm>
            <a:off x="4441346" y="1181335"/>
            <a:ext cx="4462270" cy="3468424"/>
          </a:xfrm>
          <a:prstGeom prst="rect">
            <a:avLst/>
          </a:prstGeom>
        </p:spPr>
      </p:pic>
    </p:spTree>
    <p:extLst>
      <p:ext uri="{BB962C8B-B14F-4D97-AF65-F5344CB8AC3E}">
        <p14:creationId xmlns:p14="http://schemas.microsoft.com/office/powerpoint/2010/main" val="68046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305945" y="1642567"/>
            <a:ext cx="371947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majority of loans are issued with grades B and A, indicating that most borrowers are considered to be in the lower-risk categories.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To minimize default rates and improve profitability, the lender appears to be focusing on lower-risk borrowers, which could be a strategic decision.</a:t>
            </a:r>
          </a:p>
          <a:p>
            <a:pPr marL="0" indent="0" algn="just">
              <a:buClr>
                <a:schemeClr val="dk1"/>
              </a:buClr>
              <a:buSzPts val="1100"/>
              <a:buFont typeface="Arial"/>
              <a:buNone/>
            </a:pPr>
            <a:endParaRPr lang="en-US" dirty="0"/>
          </a:p>
        </p:txBody>
      </p:sp>
      <p:pic>
        <p:nvPicPr>
          <p:cNvPr id="3" name="Picture 2" descr="A graph of a bar graph&#10;&#10;Description automatically generated with medium confidence">
            <a:extLst>
              <a:ext uri="{FF2B5EF4-FFF2-40B4-BE49-F238E27FC236}">
                <a16:creationId xmlns:a16="http://schemas.microsoft.com/office/drawing/2014/main" id="{DC7EE3B9-00E3-5613-36A3-C6FEB04794B0}"/>
              </a:ext>
            </a:extLst>
          </p:cNvPr>
          <p:cNvPicPr>
            <a:picLocks noChangeAspect="1"/>
          </p:cNvPicPr>
          <p:nvPr/>
        </p:nvPicPr>
        <p:blipFill>
          <a:blip r:embed="rId3"/>
          <a:srcRect l="6244" t="2619" r="8073" b="2254"/>
          <a:stretch/>
        </p:blipFill>
        <p:spPr>
          <a:xfrm>
            <a:off x="4214490" y="1004129"/>
            <a:ext cx="4929510" cy="3690068"/>
          </a:xfrm>
          <a:prstGeom prst="rect">
            <a:avLst/>
          </a:prstGeom>
        </p:spPr>
      </p:pic>
    </p:spTree>
    <p:extLst>
      <p:ext uri="{BB962C8B-B14F-4D97-AF65-F5344CB8AC3E}">
        <p14:creationId xmlns:p14="http://schemas.microsoft.com/office/powerpoint/2010/main" val="393052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48787" y="1142565"/>
            <a:ext cx="4560158" cy="3055361"/>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IQR(interquartile range) and overall spread of the data seems to be similar for both groups. This indicates that the variability in loan amounts is comparable btw defaulters and non defaulters.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While loan amount might not be a strong predictor of default on its own, it could be useful when combined with other factors.</a:t>
            </a:r>
          </a:p>
          <a:p>
            <a:pPr marL="0" indent="0" algn="just">
              <a:buClr>
                <a:schemeClr val="dk1"/>
              </a:buClr>
              <a:buSzPts val="1100"/>
              <a:buFont typeface="Arial"/>
              <a:buNone/>
            </a:pPr>
            <a:endParaRPr lang="en-US" dirty="0"/>
          </a:p>
        </p:txBody>
      </p:sp>
      <p:pic>
        <p:nvPicPr>
          <p:cNvPr id="3" name="Picture 2">
            <a:extLst>
              <a:ext uri="{FF2B5EF4-FFF2-40B4-BE49-F238E27FC236}">
                <a16:creationId xmlns:a16="http://schemas.microsoft.com/office/drawing/2014/main" id="{6C38E789-BF48-9D39-9E96-04A9916DA7D0}"/>
              </a:ext>
            </a:extLst>
          </p:cNvPr>
          <p:cNvPicPr>
            <a:picLocks noChangeAspect="1"/>
          </p:cNvPicPr>
          <p:nvPr/>
        </p:nvPicPr>
        <p:blipFill>
          <a:blip r:embed="rId3"/>
          <a:stretch>
            <a:fillRect/>
          </a:stretch>
        </p:blipFill>
        <p:spPr>
          <a:xfrm>
            <a:off x="4771589" y="985862"/>
            <a:ext cx="4277598" cy="3507630"/>
          </a:xfrm>
          <a:prstGeom prst="rect">
            <a:avLst/>
          </a:prstGeom>
        </p:spPr>
      </p:pic>
    </p:spTree>
    <p:extLst>
      <p:ext uri="{BB962C8B-B14F-4D97-AF65-F5344CB8AC3E}">
        <p14:creationId xmlns:p14="http://schemas.microsoft.com/office/powerpoint/2010/main" val="5248344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TotalTime>
  <Words>1283</Words>
  <Application>Microsoft Office PowerPoint</Application>
  <PresentationFormat>On-screen Show (16:9)</PresentationFormat>
  <Paragraphs>101</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Poppins Medium</vt:lpstr>
      <vt:lpstr>Century Gothic</vt:lpstr>
      <vt:lpstr>Calibri</vt:lpstr>
      <vt:lpstr>Poppins</vt:lpstr>
      <vt:lpstr>Calibri Light</vt:lpstr>
      <vt:lpstr>Arial</vt:lpstr>
      <vt:lpstr>system-ui</vt:lpstr>
      <vt:lpstr>Wingdings 3</vt:lpstr>
      <vt:lpstr>Wisp</vt:lpstr>
      <vt:lpstr>Lending Club Case Study</vt:lpstr>
      <vt:lpstr>Problem Statement</vt:lpstr>
      <vt:lpstr>Analysis Approach</vt:lpstr>
      <vt:lpstr>Univariate Analysis</vt:lpstr>
      <vt:lpstr>Univariate Analysis</vt:lpstr>
      <vt:lpstr>Univariate Analysis</vt:lpstr>
      <vt:lpstr>Univariate Analysis</vt:lpstr>
      <vt:lpstr>Univariate Analysis</vt:lpstr>
      <vt:lpstr>Segmented Univariate Analysis</vt:lpstr>
      <vt:lpstr>Segmented Univariate Analysis</vt:lpstr>
      <vt:lpstr>Segmented Univariate Analysis</vt:lpstr>
      <vt:lpstr>Bivariate Analysis</vt:lpstr>
      <vt:lpstr>Bivariate Analysis</vt:lpstr>
      <vt:lpstr>Bivariate Analysis</vt:lpstr>
      <vt:lpstr>Bivariate Analysis</vt:lpstr>
      <vt:lpstr>Correlation Analysis</vt:lpstr>
      <vt:lpstr>Date Analysis</vt:lpstr>
      <vt:lpstr>Date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Pritam</dc:creator>
  <cp:lastModifiedBy>Amrita Kaur</cp:lastModifiedBy>
  <cp:revision>10</cp:revision>
  <dcterms:modified xsi:type="dcterms:W3CDTF">2024-10-02T15:34:58Z</dcterms:modified>
</cp:coreProperties>
</file>