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 id="2147483674" r:id="rId3"/>
  </p:sldMasterIdLst>
  <p:notesMasterIdLst>
    <p:notesMasterId r:id="rId17"/>
  </p:notesMasterIdLst>
  <p:sldIdLst>
    <p:sldId id="273" r:id="rId4"/>
    <p:sldId id="274" r:id="rId5"/>
    <p:sldId id="261" r:id="rId6"/>
    <p:sldId id="277" r:id="rId7"/>
    <p:sldId id="278" r:id="rId8"/>
    <p:sldId id="276" r:id="rId9"/>
    <p:sldId id="265" r:id="rId10"/>
    <p:sldId id="275" r:id="rId11"/>
    <p:sldId id="266" r:id="rId12"/>
    <p:sldId id="267" r:id="rId13"/>
    <p:sldId id="268" r:id="rId14"/>
    <p:sldId id="264"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QAD/unEyh28Jc7kxz5hMHKs1f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F5902-753A-49C9-998A-A8AC0DF892D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76DB9E4-985F-4432-B76C-57DC607063DF}">
      <dgm:prSet phldrT="[Text]" custT="1"/>
      <dgm:spPr/>
      <dgm:t>
        <a:bodyPr/>
        <a:lstStyle/>
        <a:p>
          <a:r>
            <a:rPr lang="en-US" sz="2000" b="1" dirty="0"/>
            <a:t>Model Selection</a:t>
          </a:r>
        </a:p>
      </dgm:t>
    </dgm:pt>
    <dgm:pt modelId="{D2104BF6-3CBC-4AC5-9CB7-80D8098E3E83}" type="parTrans" cxnId="{51DD890F-DEF4-42F0-A3A8-6830B3E92523}">
      <dgm:prSet/>
      <dgm:spPr/>
      <dgm:t>
        <a:bodyPr/>
        <a:lstStyle/>
        <a:p>
          <a:endParaRPr lang="en-US"/>
        </a:p>
      </dgm:t>
    </dgm:pt>
    <dgm:pt modelId="{168C3233-B93B-4777-B61F-B6ADC2F81677}" type="sibTrans" cxnId="{51DD890F-DEF4-42F0-A3A8-6830B3E92523}">
      <dgm:prSet/>
      <dgm:spPr/>
      <dgm:t>
        <a:bodyPr/>
        <a:lstStyle/>
        <a:p>
          <a:endParaRPr lang="en-US"/>
        </a:p>
      </dgm:t>
    </dgm:pt>
    <dgm:pt modelId="{0F9667D1-CEE9-4EB3-A1D8-0A47DB74B9C8}">
      <dgm:prSet phldrT="[Text]" custT="1"/>
      <dgm:spPr/>
      <dgm:t>
        <a:bodyPr/>
        <a:lstStyle/>
        <a:p>
          <a:r>
            <a:rPr lang="en-US" sz="2000" b="1" dirty="0"/>
            <a:t>Metrics Used for Model Evaluation</a:t>
          </a:r>
        </a:p>
      </dgm:t>
    </dgm:pt>
    <dgm:pt modelId="{2B62143A-84BA-4D55-BE03-2F5742A3CE19}" type="parTrans" cxnId="{7D24985B-215B-41B8-99CE-57659D7CC291}">
      <dgm:prSet/>
      <dgm:spPr/>
      <dgm:t>
        <a:bodyPr/>
        <a:lstStyle/>
        <a:p>
          <a:endParaRPr lang="en-US"/>
        </a:p>
      </dgm:t>
    </dgm:pt>
    <dgm:pt modelId="{18EF6A11-EF4F-497B-9936-3A42794E0CFB}" type="sibTrans" cxnId="{7D24985B-215B-41B8-99CE-57659D7CC291}">
      <dgm:prSet/>
      <dgm:spPr/>
      <dgm:t>
        <a:bodyPr/>
        <a:lstStyle/>
        <a:p>
          <a:endParaRPr lang="en-US"/>
        </a:p>
      </dgm:t>
    </dgm:pt>
    <dgm:pt modelId="{2E5997A8-2384-46D8-8A1F-6B8032F6B5BF}">
      <dgm:prSet phldrT="[Text]" custT="1"/>
      <dgm:spPr/>
      <dgm:t>
        <a:bodyPr/>
        <a:lstStyle/>
        <a:p>
          <a:r>
            <a:rPr lang="en-US" sz="2000" b="1" dirty="0"/>
            <a:t>Demo</a:t>
          </a:r>
        </a:p>
      </dgm:t>
    </dgm:pt>
    <dgm:pt modelId="{04A89BFE-DF8B-42A6-ACA0-0C4EDE7D5B19}" type="parTrans" cxnId="{19D87E04-CBA8-463F-82E7-7E123487D068}">
      <dgm:prSet/>
      <dgm:spPr/>
      <dgm:t>
        <a:bodyPr/>
        <a:lstStyle/>
        <a:p>
          <a:endParaRPr lang="en-US"/>
        </a:p>
      </dgm:t>
    </dgm:pt>
    <dgm:pt modelId="{9EE163FB-82AF-4350-8180-C0D9FB025E42}" type="sibTrans" cxnId="{19D87E04-CBA8-463F-82E7-7E123487D068}">
      <dgm:prSet/>
      <dgm:spPr/>
      <dgm:t>
        <a:bodyPr/>
        <a:lstStyle/>
        <a:p>
          <a:endParaRPr lang="en-US"/>
        </a:p>
      </dgm:t>
    </dgm:pt>
    <dgm:pt modelId="{35F4819C-79D4-4C6B-B037-1615E310238B}">
      <dgm:prSet phldrT="[Text]" custT="1"/>
      <dgm:spPr/>
      <dgm:t>
        <a:bodyPr/>
        <a:lstStyle/>
        <a:p>
          <a:r>
            <a:rPr lang="en-US" sz="2000" b="1" dirty="0"/>
            <a:t>Model Evaluation</a:t>
          </a:r>
        </a:p>
      </dgm:t>
    </dgm:pt>
    <dgm:pt modelId="{E0D25D45-A145-42CB-9FB6-1110312D57DC}" type="parTrans" cxnId="{08A42270-893B-4FD0-8D00-D14DA8ECC4C2}">
      <dgm:prSet/>
      <dgm:spPr/>
      <dgm:t>
        <a:bodyPr/>
        <a:lstStyle/>
        <a:p>
          <a:endParaRPr lang="en-US"/>
        </a:p>
      </dgm:t>
    </dgm:pt>
    <dgm:pt modelId="{7130EFEF-4048-4C57-B0AE-97CD3CC9EF29}" type="sibTrans" cxnId="{08A42270-893B-4FD0-8D00-D14DA8ECC4C2}">
      <dgm:prSet/>
      <dgm:spPr/>
      <dgm:t>
        <a:bodyPr/>
        <a:lstStyle/>
        <a:p>
          <a:endParaRPr lang="en-US"/>
        </a:p>
      </dgm:t>
    </dgm:pt>
    <dgm:pt modelId="{0EB61423-5AF8-4115-A1F2-1AE79FE1C901}">
      <dgm:prSet phldrT="[Text]" custT="1"/>
      <dgm:spPr/>
      <dgm:t>
        <a:bodyPr/>
        <a:lstStyle/>
        <a:p>
          <a:r>
            <a:rPr lang="en-US" sz="2000" b="1" dirty="0"/>
            <a:t>Q &amp; A</a:t>
          </a:r>
        </a:p>
      </dgm:t>
    </dgm:pt>
    <dgm:pt modelId="{38BF36E9-12E6-4DCD-975F-0E0B0DC5CAF2}" type="parTrans" cxnId="{37116270-D3A1-4724-B11B-DEDE4659786F}">
      <dgm:prSet/>
      <dgm:spPr/>
      <dgm:t>
        <a:bodyPr/>
        <a:lstStyle/>
        <a:p>
          <a:endParaRPr lang="en-US"/>
        </a:p>
      </dgm:t>
    </dgm:pt>
    <dgm:pt modelId="{3EC2ABC2-B0FD-4456-9070-FE515C5B26FD}" type="sibTrans" cxnId="{37116270-D3A1-4724-B11B-DEDE4659786F}">
      <dgm:prSet/>
      <dgm:spPr/>
      <dgm:t>
        <a:bodyPr/>
        <a:lstStyle/>
        <a:p>
          <a:endParaRPr lang="en-US"/>
        </a:p>
      </dgm:t>
    </dgm:pt>
    <dgm:pt modelId="{EC1B8E7B-E510-4D20-AE7D-6696A9F1E5C8}" type="pres">
      <dgm:prSet presAssocID="{88DF5902-753A-49C9-998A-A8AC0DF892DA}" presName="linear" presStyleCnt="0">
        <dgm:presLayoutVars>
          <dgm:dir/>
          <dgm:animLvl val="lvl"/>
          <dgm:resizeHandles val="exact"/>
        </dgm:presLayoutVars>
      </dgm:prSet>
      <dgm:spPr/>
    </dgm:pt>
    <dgm:pt modelId="{3B2E581A-D0A3-42F8-BBF1-2BA3035C5CFE}" type="pres">
      <dgm:prSet presAssocID="{876DB9E4-985F-4432-B76C-57DC607063DF}" presName="parentLin" presStyleCnt="0"/>
      <dgm:spPr/>
    </dgm:pt>
    <dgm:pt modelId="{82B241E0-AD54-4829-A3C0-8F497F37DBF1}" type="pres">
      <dgm:prSet presAssocID="{876DB9E4-985F-4432-B76C-57DC607063DF}" presName="parentLeftMargin" presStyleLbl="node1" presStyleIdx="0" presStyleCnt="5"/>
      <dgm:spPr/>
    </dgm:pt>
    <dgm:pt modelId="{1D5E972C-6413-4F00-AD44-D3636183C9B0}" type="pres">
      <dgm:prSet presAssocID="{876DB9E4-985F-4432-B76C-57DC607063DF}" presName="parentText" presStyleLbl="node1" presStyleIdx="0" presStyleCnt="5">
        <dgm:presLayoutVars>
          <dgm:chMax val="0"/>
          <dgm:bulletEnabled val="1"/>
        </dgm:presLayoutVars>
      </dgm:prSet>
      <dgm:spPr/>
    </dgm:pt>
    <dgm:pt modelId="{65437F8F-A3E6-4DAB-811F-1C904EE9D020}" type="pres">
      <dgm:prSet presAssocID="{876DB9E4-985F-4432-B76C-57DC607063DF}" presName="negativeSpace" presStyleCnt="0"/>
      <dgm:spPr/>
    </dgm:pt>
    <dgm:pt modelId="{F80D6242-C383-45D3-B4BE-F583022696E9}" type="pres">
      <dgm:prSet presAssocID="{876DB9E4-985F-4432-B76C-57DC607063DF}" presName="childText" presStyleLbl="conFgAcc1" presStyleIdx="0" presStyleCnt="5">
        <dgm:presLayoutVars>
          <dgm:bulletEnabled val="1"/>
        </dgm:presLayoutVars>
      </dgm:prSet>
      <dgm:spPr/>
    </dgm:pt>
    <dgm:pt modelId="{3AEABC46-B873-4EFB-8C4B-55BE5D2C9467}" type="pres">
      <dgm:prSet presAssocID="{168C3233-B93B-4777-B61F-B6ADC2F81677}" presName="spaceBetweenRectangles" presStyleCnt="0"/>
      <dgm:spPr/>
    </dgm:pt>
    <dgm:pt modelId="{D7B6BA23-CADA-49CF-B625-78124E60CCBB}" type="pres">
      <dgm:prSet presAssocID="{35F4819C-79D4-4C6B-B037-1615E310238B}" presName="parentLin" presStyleCnt="0"/>
      <dgm:spPr/>
    </dgm:pt>
    <dgm:pt modelId="{15CFD71A-DEB3-47D0-9E2B-57633E8A39C1}" type="pres">
      <dgm:prSet presAssocID="{35F4819C-79D4-4C6B-B037-1615E310238B}" presName="parentLeftMargin" presStyleLbl="node1" presStyleIdx="0" presStyleCnt="5"/>
      <dgm:spPr/>
    </dgm:pt>
    <dgm:pt modelId="{A6F1301D-B4E7-473B-866F-02AEE60DF605}" type="pres">
      <dgm:prSet presAssocID="{35F4819C-79D4-4C6B-B037-1615E310238B}" presName="parentText" presStyleLbl="node1" presStyleIdx="1" presStyleCnt="5">
        <dgm:presLayoutVars>
          <dgm:chMax val="0"/>
          <dgm:bulletEnabled val="1"/>
        </dgm:presLayoutVars>
      </dgm:prSet>
      <dgm:spPr/>
    </dgm:pt>
    <dgm:pt modelId="{696EA4F6-D267-4E83-94E1-FFFE8808F10B}" type="pres">
      <dgm:prSet presAssocID="{35F4819C-79D4-4C6B-B037-1615E310238B}" presName="negativeSpace" presStyleCnt="0"/>
      <dgm:spPr/>
    </dgm:pt>
    <dgm:pt modelId="{32002463-AF26-466B-BD2B-8D7B8F8DD693}" type="pres">
      <dgm:prSet presAssocID="{35F4819C-79D4-4C6B-B037-1615E310238B}" presName="childText" presStyleLbl="conFgAcc1" presStyleIdx="1" presStyleCnt="5">
        <dgm:presLayoutVars>
          <dgm:bulletEnabled val="1"/>
        </dgm:presLayoutVars>
      </dgm:prSet>
      <dgm:spPr/>
    </dgm:pt>
    <dgm:pt modelId="{9A7F05BA-98D0-49C1-A9FB-3E510C7E2DA9}" type="pres">
      <dgm:prSet presAssocID="{7130EFEF-4048-4C57-B0AE-97CD3CC9EF29}" presName="spaceBetweenRectangles" presStyleCnt="0"/>
      <dgm:spPr/>
    </dgm:pt>
    <dgm:pt modelId="{AF96DDF5-C75C-479B-B04B-0EA89555A207}" type="pres">
      <dgm:prSet presAssocID="{0F9667D1-CEE9-4EB3-A1D8-0A47DB74B9C8}" presName="parentLin" presStyleCnt="0"/>
      <dgm:spPr/>
    </dgm:pt>
    <dgm:pt modelId="{219D6E8A-51F9-4889-BD2C-D081BE0EF7A6}" type="pres">
      <dgm:prSet presAssocID="{0F9667D1-CEE9-4EB3-A1D8-0A47DB74B9C8}" presName="parentLeftMargin" presStyleLbl="node1" presStyleIdx="1" presStyleCnt="5"/>
      <dgm:spPr/>
    </dgm:pt>
    <dgm:pt modelId="{BB047C35-7675-4671-BCBE-B18F9BCCABF5}" type="pres">
      <dgm:prSet presAssocID="{0F9667D1-CEE9-4EB3-A1D8-0A47DB74B9C8}" presName="parentText" presStyleLbl="node1" presStyleIdx="2" presStyleCnt="5">
        <dgm:presLayoutVars>
          <dgm:chMax val="0"/>
          <dgm:bulletEnabled val="1"/>
        </dgm:presLayoutVars>
      </dgm:prSet>
      <dgm:spPr/>
    </dgm:pt>
    <dgm:pt modelId="{1162E89C-7D94-4CBA-9651-35DADA64EBC8}" type="pres">
      <dgm:prSet presAssocID="{0F9667D1-CEE9-4EB3-A1D8-0A47DB74B9C8}" presName="negativeSpace" presStyleCnt="0"/>
      <dgm:spPr/>
    </dgm:pt>
    <dgm:pt modelId="{3CAEAD10-3A75-433C-9852-28BA31DAF2C2}" type="pres">
      <dgm:prSet presAssocID="{0F9667D1-CEE9-4EB3-A1D8-0A47DB74B9C8}" presName="childText" presStyleLbl="conFgAcc1" presStyleIdx="2" presStyleCnt="5">
        <dgm:presLayoutVars>
          <dgm:bulletEnabled val="1"/>
        </dgm:presLayoutVars>
      </dgm:prSet>
      <dgm:spPr/>
    </dgm:pt>
    <dgm:pt modelId="{800643BD-4FE4-476F-B398-5FD75E85040D}" type="pres">
      <dgm:prSet presAssocID="{18EF6A11-EF4F-497B-9936-3A42794E0CFB}" presName="spaceBetweenRectangles" presStyleCnt="0"/>
      <dgm:spPr/>
    </dgm:pt>
    <dgm:pt modelId="{2311EF23-CA5D-4B19-A6B8-CFFDD6DA24EE}" type="pres">
      <dgm:prSet presAssocID="{2E5997A8-2384-46D8-8A1F-6B8032F6B5BF}" presName="parentLin" presStyleCnt="0"/>
      <dgm:spPr/>
    </dgm:pt>
    <dgm:pt modelId="{69F105D6-8075-483F-9983-837E5F60FCAF}" type="pres">
      <dgm:prSet presAssocID="{2E5997A8-2384-46D8-8A1F-6B8032F6B5BF}" presName="parentLeftMargin" presStyleLbl="node1" presStyleIdx="2" presStyleCnt="5"/>
      <dgm:spPr/>
    </dgm:pt>
    <dgm:pt modelId="{AF3A289E-1863-4AFD-8AA7-04FD9994EB8C}" type="pres">
      <dgm:prSet presAssocID="{2E5997A8-2384-46D8-8A1F-6B8032F6B5BF}" presName="parentText" presStyleLbl="node1" presStyleIdx="3" presStyleCnt="5">
        <dgm:presLayoutVars>
          <dgm:chMax val="0"/>
          <dgm:bulletEnabled val="1"/>
        </dgm:presLayoutVars>
      </dgm:prSet>
      <dgm:spPr/>
    </dgm:pt>
    <dgm:pt modelId="{0BCB2357-B0FE-451B-A383-A5F61D1B9338}" type="pres">
      <dgm:prSet presAssocID="{2E5997A8-2384-46D8-8A1F-6B8032F6B5BF}" presName="negativeSpace" presStyleCnt="0"/>
      <dgm:spPr/>
    </dgm:pt>
    <dgm:pt modelId="{1684662E-D5C6-448C-B34C-0BC7F8283AA7}" type="pres">
      <dgm:prSet presAssocID="{2E5997A8-2384-46D8-8A1F-6B8032F6B5BF}" presName="childText" presStyleLbl="conFgAcc1" presStyleIdx="3" presStyleCnt="5">
        <dgm:presLayoutVars>
          <dgm:bulletEnabled val="1"/>
        </dgm:presLayoutVars>
      </dgm:prSet>
      <dgm:spPr/>
    </dgm:pt>
    <dgm:pt modelId="{E2C9EE95-58EE-43D2-A3D6-E35724DAA4E5}" type="pres">
      <dgm:prSet presAssocID="{9EE163FB-82AF-4350-8180-C0D9FB025E42}" presName="spaceBetweenRectangles" presStyleCnt="0"/>
      <dgm:spPr/>
    </dgm:pt>
    <dgm:pt modelId="{6BAC0628-2DC4-47DE-A11C-1ADD26EE71A6}" type="pres">
      <dgm:prSet presAssocID="{0EB61423-5AF8-4115-A1F2-1AE79FE1C901}" presName="parentLin" presStyleCnt="0"/>
      <dgm:spPr/>
    </dgm:pt>
    <dgm:pt modelId="{E57FD698-3A23-4575-93F8-DF6450D79CA4}" type="pres">
      <dgm:prSet presAssocID="{0EB61423-5AF8-4115-A1F2-1AE79FE1C901}" presName="parentLeftMargin" presStyleLbl="node1" presStyleIdx="3" presStyleCnt="5"/>
      <dgm:spPr/>
    </dgm:pt>
    <dgm:pt modelId="{6B6DD193-9D17-4008-87C9-B2DA5AAC583D}" type="pres">
      <dgm:prSet presAssocID="{0EB61423-5AF8-4115-A1F2-1AE79FE1C901}" presName="parentText" presStyleLbl="node1" presStyleIdx="4" presStyleCnt="5">
        <dgm:presLayoutVars>
          <dgm:chMax val="0"/>
          <dgm:bulletEnabled val="1"/>
        </dgm:presLayoutVars>
      </dgm:prSet>
      <dgm:spPr/>
    </dgm:pt>
    <dgm:pt modelId="{7EE9A4DE-FA1B-4464-81B8-FBB258D9E6A9}" type="pres">
      <dgm:prSet presAssocID="{0EB61423-5AF8-4115-A1F2-1AE79FE1C901}" presName="negativeSpace" presStyleCnt="0"/>
      <dgm:spPr/>
    </dgm:pt>
    <dgm:pt modelId="{B654E6E5-C0A6-4F61-A1E9-2A0EBBE8E10A}" type="pres">
      <dgm:prSet presAssocID="{0EB61423-5AF8-4115-A1F2-1AE79FE1C901}" presName="childText" presStyleLbl="conFgAcc1" presStyleIdx="4" presStyleCnt="5">
        <dgm:presLayoutVars>
          <dgm:bulletEnabled val="1"/>
        </dgm:presLayoutVars>
      </dgm:prSet>
      <dgm:spPr/>
    </dgm:pt>
  </dgm:ptLst>
  <dgm:cxnLst>
    <dgm:cxn modelId="{19D87E04-CBA8-463F-82E7-7E123487D068}" srcId="{88DF5902-753A-49C9-998A-A8AC0DF892DA}" destId="{2E5997A8-2384-46D8-8A1F-6B8032F6B5BF}" srcOrd="3" destOrd="0" parTransId="{04A89BFE-DF8B-42A6-ACA0-0C4EDE7D5B19}" sibTransId="{9EE163FB-82AF-4350-8180-C0D9FB025E42}"/>
    <dgm:cxn modelId="{51DD890F-DEF4-42F0-A3A8-6830B3E92523}" srcId="{88DF5902-753A-49C9-998A-A8AC0DF892DA}" destId="{876DB9E4-985F-4432-B76C-57DC607063DF}" srcOrd="0" destOrd="0" parTransId="{D2104BF6-3CBC-4AC5-9CB7-80D8098E3E83}" sibTransId="{168C3233-B93B-4777-B61F-B6ADC2F81677}"/>
    <dgm:cxn modelId="{240F3124-1DF4-4808-95C9-B9C0DBFA9075}" type="presOf" srcId="{876DB9E4-985F-4432-B76C-57DC607063DF}" destId="{1D5E972C-6413-4F00-AD44-D3636183C9B0}" srcOrd="1" destOrd="0" presId="urn:microsoft.com/office/officeart/2005/8/layout/list1"/>
    <dgm:cxn modelId="{224B3524-33AE-492C-A251-32DEA84172E9}" type="presOf" srcId="{876DB9E4-985F-4432-B76C-57DC607063DF}" destId="{82B241E0-AD54-4829-A3C0-8F497F37DBF1}" srcOrd="0" destOrd="0" presId="urn:microsoft.com/office/officeart/2005/8/layout/list1"/>
    <dgm:cxn modelId="{7BBA7032-B65E-4B1F-816F-79B11A77CCB8}" type="presOf" srcId="{2E5997A8-2384-46D8-8A1F-6B8032F6B5BF}" destId="{69F105D6-8075-483F-9983-837E5F60FCAF}" srcOrd="0" destOrd="0" presId="urn:microsoft.com/office/officeart/2005/8/layout/list1"/>
    <dgm:cxn modelId="{7D24985B-215B-41B8-99CE-57659D7CC291}" srcId="{88DF5902-753A-49C9-998A-A8AC0DF892DA}" destId="{0F9667D1-CEE9-4EB3-A1D8-0A47DB74B9C8}" srcOrd="2" destOrd="0" parTransId="{2B62143A-84BA-4D55-BE03-2F5742A3CE19}" sibTransId="{18EF6A11-EF4F-497B-9936-3A42794E0CFB}"/>
    <dgm:cxn modelId="{24EF9D5C-40AE-45F1-B1BF-3494A46BA5CC}" type="presOf" srcId="{0F9667D1-CEE9-4EB3-A1D8-0A47DB74B9C8}" destId="{BB047C35-7675-4671-BCBE-B18F9BCCABF5}" srcOrd="1" destOrd="0" presId="urn:microsoft.com/office/officeart/2005/8/layout/list1"/>
    <dgm:cxn modelId="{88DA8E6D-C796-48D9-8ECF-E00A1F2E57D8}" type="presOf" srcId="{0F9667D1-CEE9-4EB3-A1D8-0A47DB74B9C8}" destId="{219D6E8A-51F9-4889-BD2C-D081BE0EF7A6}" srcOrd="0" destOrd="0" presId="urn:microsoft.com/office/officeart/2005/8/layout/list1"/>
    <dgm:cxn modelId="{68E3F34E-C417-47BD-9020-A235B33FC3AA}" type="presOf" srcId="{35F4819C-79D4-4C6B-B037-1615E310238B}" destId="{A6F1301D-B4E7-473B-866F-02AEE60DF605}" srcOrd="1" destOrd="0" presId="urn:microsoft.com/office/officeart/2005/8/layout/list1"/>
    <dgm:cxn modelId="{08A42270-893B-4FD0-8D00-D14DA8ECC4C2}" srcId="{88DF5902-753A-49C9-998A-A8AC0DF892DA}" destId="{35F4819C-79D4-4C6B-B037-1615E310238B}" srcOrd="1" destOrd="0" parTransId="{E0D25D45-A145-42CB-9FB6-1110312D57DC}" sibTransId="{7130EFEF-4048-4C57-B0AE-97CD3CC9EF29}"/>
    <dgm:cxn modelId="{37116270-D3A1-4724-B11B-DEDE4659786F}" srcId="{88DF5902-753A-49C9-998A-A8AC0DF892DA}" destId="{0EB61423-5AF8-4115-A1F2-1AE79FE1C901}" srcOrd="4" destOrd="0" parTransId="{38BF36E9-12E6-4DCD-975F-0E0B0DC5CAF2}" sibTransId="{3EC2ABC2-B0FD-4456-9070-FE515C5B26FD}"/>
    <dgm:cxn modelId="{FB47565A-907E-40E9-9B40-9654AD3708EE}" type="presOf" srcId="{0EB61423-5AF8-4115-A1F2-1AE79FE1C901}" destId="{E57FD698-3A23-4575-93F8-DF6450D79CA4}" srcOrd="0" destOrd="0" presId="urn:microsoft.com/office/officeart/2005/8/layout/list1"/>
    <dgm:cxn modelId="{1C27BA82-0501-4D6F-B160-6FAA6808AF00}" type="presOf" srcId="{35F4819C-79D4-4C6B-B037-1615E310238B}" destId="{15CFD71A-DEB3-47D0-9E2B-57633E8A39C1}" srcOrd="0" destOrd="0" presId="urn:microsoft.com/office/officeart/2005/8/layout/list1"/>
    <dgm:cxn modelId="{97734EA6-4825-4873-8527-E3CB533A884F}" type="presOf" srcId="{88DF5902-753A-49C9-998A-A8AC0DF892DA}" destId="{EC1B8E7B-E510-4D20-AE7D-6696A9F1E5C8}" srcOrd="0" destOrd="0" presId="urn:microsoft.com/office/officeart/2005/8/layout/list1"/>
    <dgm:cxn modelId="{01EA1AB9-D158-4F68-9E19-35279B3706B7}" type="presOf" srcId="{0EB61423-5AF8-4115-A1F2-1AE79FE1C901}" destId="{6B6DD193-9D17-4008-87C9-B2DA5AAC583D}" srcOrd="1" destOrd="0" presId="urn:microsoft.com/office/officeart/2005/8/layout/list1"/>
    <dgm:cxn modelId="{A8EFF4C7-4534-4B1A-A265-A0A0305A9444}" type="presOf" srcId="{2E5997A8-2384-46D8-8A1F-6B8032F6B5BF}" destId="{AF3A289E-1863-4AFD-8AA7-04FD9994EB8C}" srcOrd="1" destOrd="0" presId="urn:microsoft.com/office/officeart/2005/8/layout/list1"/>
    <dgm:cxn modelId="{6D9CC2B5-4900-4980-BD39-DC2589DC07AC}" type="presParOf" srcId="{EC1B8E7B-E510-4D20-AE7D-6696A9F1E5C8}" destId="{3B2E581A-D0A3-42F8-BBF1-2BA3035C5CFE}" srcOrd="0" destOrd="0" presId="urn:microsoft.com/office/officeart/2005/8/layout/list1"/>
    <dgm:cxn modelId="{438DC925-9171-4ECC-A3CB-BA97B7291703}" type="presParOf" srcId="{3B2E581A-D0A3-42F8-BBF1-2BA3035C5CFE}" destId="{82B241E0-AD54-4829-A3C0-8F497F37DBF1}" srcOrd="0" destOrd="0" presId="urn:microsoft.com/office/officeart/2005/8/layout/list1"/>
    <dgm:cxn modelId="{31C13863-6004-47DC-A616-E1F93412F634}" type="presParOf" srcId="{3B2E581A-D0A3-42F8-BBF1-2BA3035C5CFE}" destId="{1D5E972C-6413-4F00-AD44-D3636183C9B0}" srcOrd="1" destOrd="0" presId="urn:microsoft.com/office/officeart/2005/8/layout/list1"/>
    <dgm:cxn modelId="{57075AB1-B007-4AAE-B892-8CA5E9603780}" type="presParOf" srcId="{EC1B8E7B-E510-4D20-AE7D-6696A9F1E5C8}" destId="{65437F8F-A3E6-4DAB-811F-1C904EE9D020}" srcOrd="1" destOrd="0" presId="urn:microsoft.com/office/officeart/2005/8/layout/list1"/>
    <dgm:cxn modelId="{969500C4-038A-4DC5-9237-51FAC9B1BF38}" type="presParOf" srcId="{EC1B8E7B-E510-4D20-AE7D-6696A9F1E5C8}" destId="{F80D6242-C383-45D3-B4BE-F583022696E9}" srcOrd="2" destOrd="0" presId="urn:microsoft.com/office/officeart/2005/8/layout/list1"/>
    <dgm:cxn modelId="{265180E9-0B22-4571-9F06-983D3786674E}" type="presParOf" srcId="{EC1B8E7B-E510-4D20-AE7D-6696A9F1E5C8}" destId="{3AEABC46-B873-4EFB-8C4B-55BE5D2C9467}" srcOrd="3" destOrd="0" presId="urn:microsoft.com/office/officeart/2005/8/layout/list1"/>
    <dgm:cxn modelId="{D5A087B7-7410-455F-B021-1FEE931107AA}" type="presParOf" srcId="{EC1B8E7B-E510-4D20-AE7D-6696A9F1E5C8}" destId="{D7B6BA23-CADA-49CF-B625-78124E60CCBB}" srcOrd="4" destOrd="0" presId="urn:microsoft.com/office/officeart/2005/8/layout/list1"/>
    <dgm:cxn modelId="{992350A2-3C0B-4694-BC14-9C5B8078127F}" type="presParOf" srcId="{D7B6BA23-CADA-49CF-B625-78124E60CCBB}" destId="{15CFD71A-DEB3-47D0-9E2B-57633E8A39C1}" srcOrd="0" destOrd="0" presId="urn:microsoft.com/office/officeart/2005/8/layout/list1"/>
    <dgm:cxn modelId="{20D223A8-68B5-45DF-8339-86A2A6571594}" type="presParOf" srcId="{D7B6BA23-CADA-49CF-B625-78124E60CCBB}" destId="{A6F1301D-B4E7-473B-866F-02AEE60DF605}" srcOrd="1" destOrd="0" presId="urn:microsoft.com/office/officeart/2005/8/layout/list1"/>
    <dgm:cxn modelId="{7BD4B91B-799C-4E2E-AD7C-AE3BAAED8B76}" type="presParOf" srcId="{EC1B8E7B-E510-4D20-AE7D-6696A9F1E5C8}" destId="{696EA4F6-D267-4E83-94E1-FFFE8808F10B}" srcOrd="5" destOrd="0" presId="urn:microsoft.com/office/officeart/2005/8/layout/list1"/>
    <dgm:cxn modelId="{14361DEF-3A9B-48A4-B331-A351AC51BB34}" type="presParOf" srcId="{EC1B8E7B-E510-4D20-AE7D-6696A9F1E5C8}" destId="{32002463-AF26-466B-BD2B-8D7B8F8DD693}" srcOrd="6" destOrd="0" presId="urn:microsoft.com/office/officeart/2005/8/layout/list1"/>
    <dgm:cxn modelId="{46508C3D-8718-44A3-9259-CC9521FDB2A7}" type="presParOf" srcId="{EC1B8E7B-E510-4D20-AE7D-6696A9F1E5C8}" destId="{9A7F05BA-98D0-49C1-A9FB-3E510C7E2DA9}" srcOrd="7" destOrd="0" presId="urn:microsoft.com/office/officeart/2005/8/layout/list1"/>
    <dgm:cxn modelId="{B5FA4543-E7DE-4AEB-9A10-1A10D0E4ED6C}" type="presParOf" srcId="{EC1B8E7B-E510-4D20-AE7D-6696A9F1E5C8}" destId="{AF96DDF5-C75C-479B-B04B-0EA89555A207}" srcOrd="8" destOrd="0" presId="urn:microsoft.com/office/officeart/2005/8/layout/list1"/>
    <dgm:cxn modelId="{F73DD3BD-49F5-4607-9304-7348BF37FD42}" type="presParOf" srcId="{AF96DDF5-C75C-479B-B04B-0EA89555A207}" destId="{219D6E8A-51F9-4889-BD2C-D081BE0EF7A6}" srcOrd="0" destOrd="0" presId="urn:microsoft.com/office/officeart/2005/8/layout/list1"/>
    <dgm:cxn modelId="{A3986A04-A927-4D2B-AFFB-FB02ED4598F9}" type="presParOf" srcId="{AF96DDF5-C75C-479B-B04B-0EA89555A207}" destId="{BB047C35-7675-4671-BCBE-B18F9BCCABF5}" srcOrd="1" destOrd="0" presId="urn:microsoft.com/office/officeart/2005/8/layout/list1"/>
    <dgm:cxn modelId="{FF305543-0E91-4EC0-9B07-FF7B08718258}" type="presParOf" srcId="{EC1B8E7B-E510-4D20-AE7D-6696A9F1E5C8}" destId="{1162E89C-7D94-4CBA-9651-35DADA64EBC8}" srcOrd="9" destOrd="0" presId="urn:microsoft.com/office/officeart/2005/8/layout/list1"/>
    <dgm:cxn modelId="{5619C65E-E9CE-4E23-8DFD-CFABFE6781FC}" type="presParOf" srcId="{EC1B8E7B-E510-4D20-AE7D-6696A9F1E5C8}" destId="{3CAEAD10-3A75-433C-9852-28BA31DAF2C2}" srcOrd="10" destOrd="0" presId="urn:microsoft.com/office/officeart/2005/8/layout/list1"/>
    <dgm:cxn modelId="{C10F0371-76A1-4691-BD1D-50621A87DB47}" type="presParOf" srcId="{EC1B8E7B-E510-4D20-AE7D-6696A9F1E5C8}" destId="{800643BD-4FE4-476F-B398-5FD75E85040D}" srcOrd="11" destOrd="0" presId="urn:microsoft.com/office/officeart/2005/8/layout/list1"/>
    <dgm:cxn modelId="{2193D2B4-E9F1-4424-916C-1EF9F4B75B06}" type="presParOf" srcId="{EC1B8E7B-E510-4D20-AE7D-6696A9F1E5C8}" destId="{2311EF23-CA5D-4B19-A6B8-CFFDD6DA24EE}" srcOrd="12" destOrd="0" presId="urn:microsoft.com/office/officeart/2005/8/layout/list1"/>
    <dgm:cxn modelId="{F73A33CB-2F68-49F9-9E96-53AE43FEE18F}" type="presParOf" srcId="{2311EF23-CA5D-4B19-A6B8-CFFDD6DA24EE}" destId="{69F105D6-8075-483F-9983-837E5F60FCAF}" srcOrd="0" destOrd="0" presId="urn:microsoft.com/office/officeart/2005/8/layout/list1"/>
    <dgm:cxn modelId="{3F29B5D1-BE37-40FC-80CE-5D730E1EA821}" type="presParOf" srcId="{2311EF23-CA5D-4B19-A6B8-CFFDD6DA24EE}" destId="{AF3A289E-1863-4AFD-8AA7-04FD9994EB8C}" srcOrd="1" destOrd="0" presId="urn:microsoft.com/office/officeart/2005/8/layout/list1"/>
    <dgm:cxn modelId="{8A51C583-82EE-4F40-819E-B5F14431914A}" type="presParOf" srcId="{EC1B8E7B-E510-4D20-AE7D-6696A9F1E5C8}" destId="{0BCB2357-B0FE-451B-A383-A5F61D1B9338}" srcOrd="13" destOrd="0" presId="urn:microsoft.com/office/officeart/2005/8/layout/list1"/>
    <dgm:cxn modelId="{AF2AE526-0192-4E89-8552-50FBBAE54DA0}" type="presParOf" srcId="{EC1B8E7B-E510-4D20-AE7D-6696A9F1E5C8}" destId="{1684662E-D5C6-448C-B34C-0BC7F8283AA7}" srcOrd="14" destOrd="0" presId="urn:microsoft.com/office/officeart/2005/8/layout/list1"/>
    <dgm:cxn modelId="{034DF3CF-8F1C-4091-A245-491CCC50894D}" type="presParOf" srcId="{EC1B8E7B-E510-4D20-AE7D-6696A9F1E5C8}" destId="{E2C9EE95-58EE-43D2-A3D6-E35724DAA4E5}" srcOrd="15" destOrd="0" presId="urn:microsoft.com/office/officeart/2005/8/layout/list1"/>
    <dgm:cxn modelId="{356EB63B-3E94-4008-A6B3-9637157FDBFC}" type="presParOf" srcId="{EC1B8E7B-E510-4D20-AE7D-6696A9F1E5C8}" destId="{6BAC0628-2DC4-47DE-A11C-1ADD26EE71A6}" srcOrd="16" destOrd="0" presId="urn:microsoft.com/office/officeart/2005/8/layout/list1"/>
    <dgm:cxn modelId="{BD36F936-CE89-4BF2-BA5E-D95FFB9ACF3E}" type="presParOf" srcId="{6BAC0628-2DC4-47DE-A11C-1ADD26EE71A6}" destId="{E57FD698-3A23-4575-93F8-DF6450D79CA4}" srcOrd="0" destOrd="0" presId="urn:microsoft.com/office/officeart/2005/8/layout/list1"/>
    <dgm:cxn modelId="{B9ED6648-5494-415F-83A1-D1474E1D6179}" type="presParOf" srcId="{6BAC0628-2DC4-47DE-A11C-1ADD26EE71A6}" destId="{6B6DD193-9D17-4008-87C9-B2DA5AAC583D}" srcOrd="1" destOrd="0" presId="urn:microsoft.com/office/officeart/2005/8/layout/list1"/>
    <dgm:cxn modelId="{9B2986BF-AC6C-4F08-A748-4F7A5E52ED91}" type="presParOf" srcId="{EC1B8E7B-E510-4D20-AE7D-6696A9F1E5C8}" destId="{7EE9A4DE-FA1B-4464-81B8-FBB258D9E6A9}" srcOrd="17" destOrd="0" presId="urn:microsoft.com/office/officeart/2005/8/layout/list1"/>
    <dgm:cxn modelId="{349FCFCE-B207-41D5-9DEC-7C85ADEA84C5}" type="presParOf" srcId="{EC1B8E7B-E510-4D20-AE7D-6696A9F1E5C8}" destId="{B654E6E5-C0A6-4F61-A1E9-2A0EBBE8E10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D6242-C383-45D3-B4BE-F583022696E9}">
      <dsp:nvSpPr>
        <dsp:cNvPr id="0" name=""/>
        <dsp:cNvSpPr/>
      </dsp:nvSpPr>
      <dsp:spPr>
        <a:xfrm>
          <a:off x="0" y="287214"/>
          <a:ext cx="7905892" cy="4788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5E972C-6413-4F00-AD44-D3636183C9B0}">
      <dsp:nvSpPr>
        <dsp:cNvPr id="0" name=""/>
        <dsp:cNvSpPr/>
      </dsp:nvSpPr>
      <dsp:spPr>
        <a:xfrm>
          <a:off x="395294" y="6774"/>
          <a:ext cx="5534124" cy="5608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177" tIns="0" rIns="209177" bIns="0" numCol="1" spcCol="1270" anchor="ctr" anchorCtr="0">
          <a:noAutofit/>
        </a:bodyPr>
        <a:lstStyle/>
        <a:p>
          <a:pPr marL="0" lvl="0" indent="0" algn="l" defTabSz="889000">
            <a:lnSpc>
              <a:spcPct val="90000"/>
            </a:lnSpc>
            <a:spcBef>
              <a:spcPct val="0"/>
            </a:spcBef>
            <a:spcAft>
              <a:spcPct val="35000"/>
            </a:spcAft>
            <a:buNone/>
          </a:pPr>
          <a:r>
            <a:rPr lang="en-US" sz="2000" b="1" kern="1200" dirty="0"/>
            <a:t>Model Selection</a:t>
          </a:r>
        </a:p>
      </dsp:txBody>
      <dsp:txXfrm>
        <a:off x="422674" y="34154"/>
        <a:ext cx="5479364" cy="506120"/>
      </dsp:txXfrm>
    </dsp:sp>
    <dsp:sp modelId="{32002463-AF26-466B-BD2B-8D7B8F8DD693}">
      <dsp:nvSpPr>
        <dsp:cNvPr id="0" name=""/>
        <dsp:cNvSpPr/>
      </dsp:nvSpPr>
      <dsp:spPr>
        <a:xfrm>
          <a:off x="0" y="1149054"/>
          <a:ext cx="7905892" cy="4788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F1301D-B4E7-473B-866F-02AEE60DF605}">
      <dsp:nvSpPr>
        <dsp:cNvPr id="0" name=""/>
        <dsp:cNvSpPr/>
      </dsp:nvSpPr>
      <dsp:spPr>
        <a:xfrm>
          <a:off x="395294" y="868614"/>
          <a:ext cx="5534124" cy="5608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177" tIns="0" rIns="209177" bIns="0" numCol="1" spcCol="1270" anchor="ctr" anchorCtr="0">
          <a:noAutofit/>
        </a:bodyPr>
        <a:lstStyle/>
        <a:p>
          <a:pPr marL="0" lvl="0" indent="0" algn="l" defTabSz="889000">
            <a:lnSpc>
              <a:spcPct val="90000"/>
            </a:lnSpc>
            <a:spcBef>
              <a:spcPct val="0"/>
            </a:spcBef>
            <a:spcAft>
              <a:spcPct val="35000"/>
            </a:spcAft>
            <a:buNone/>
          </a:pPr>
          <a:r>
            <a:rPr lang="en-US" sz="2000" b="1" kern="1200" dirty="0"/>
            <a:t>Model Evaluation</a:t>
          </a:r>
        </a:p>
      </dsp:txBody>
      <dsp:txXfrm>
        <a:off x="422674" y="895994"/>
        <a:ext cx="5479364" cy="506120"/>
      </dsp:txXfrm>
    </dsp:sp>
    <dsp:sp modelId="{3CAEAD10-3A75-433C-9852-28BA31DAF2C2}">
      <dsp:nvSpPr>
        <dsp:cNvPr id="0" name=""/>
        <dsp:cNvSpPr/>
      </dsp:nvSpPr>
      <dsp:spPr>
        <a:xfrm>
          <a:off x="0" y="2010894"/>
          <a:ext cx="7905892" cy="4788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047C35-7675-4671-BCBE-B18F9BCCABF5}">
      <dsp:nvSpPr>
        <dsp:cNvPr id="0" name=""/>
        <dsp:cNvSpPr/>
      </dsp:nvSpPr>
      <dsp:spPr>
        <a:xfrm>
          <a:off x="395294" y="1730454"/>
          <a:ext cx="5534124" cy="5608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177" tIns="0" rIns="209177" bIns="0" numCol="1" spcCol="1270" anchor="ctr" anchorCtr="0">
          <a:noAutofit/>
        </a:bodyPr>
        <a:lstStyle/>
        <a:p>
          <a:pPr marL="0" lvl="0" indent="0" algn="l" defTabSz="889000">
            <a:lnSpc>
              <a:spcPct val="90000"/>
            </a:lnSpc>
            <a:spcBef>
              <a:spcPct val="0"/>
            </a:spcBef>
            <a:spcAft>
              <a:spcPct val="35000"/>
            </a:spcAft>
            <a:buNone/>
          </a:pPr>
          <a:r>
            <a:rPr lang="en-US" sz="2000" b="1" kern="1200" dirty="0"/>
            <a:t>Metrics Used for Model Evaluation</a:t>
          </a:r>
        </a:p>
      </dsp:txBody>
      <dsp:txXfrm>
        <a:off x="422674" y="1757834"/>
        <a:ext cx="5479364" cy="506120"/>
      </dsp:txXfrm>
    </dsp:sp>
    <dsp:sp modelId="{1684662E-D5C6-448C-B34C-0BC7F8283AA7}">
      <dsp:nvSpPr>
        <dsp:cNvPr id="0" name=""/>
        <dsp:cNvSpPr/>
      </dsp:nvSpPr>
      <dsp:spPr>
        <a:xfrm>
          <a:off x="0" y="2872734"/>
          <a:ext cx="7905892" cy="478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3A289E-1863-4AFD-8AA7-04FD9994EB8C}">
      <dsp:nvSpPr>
        <dsp:cNvPr id="0" name=""/>
        <dsp:cNvSpPr/>
      </dsp:nvSpPr>
      <dsp:spPr>
        <a:xfrm>
          <a:off x="395294" y="2592294"/>
          <a:ext cx="5534124" cy="5608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177" tIns="0" rIns="209177" bIns="0" numCol="1" spcCol="1270" anchor="ctr" anchorCtr="0">
          <a:noAutofit/>
        </a:bodyPr>
        <a:lstStyle/>
        <a:p>
          <a:pPr marL="0" lvl="0" indent="0" algn="l" defTabSz="889000">
            <a:lnSpc>
              <a:spcPct val="90000"/>
            </a:lnSpc>
            <a:spcBef>
              <a:spcPct val="0"/>
            </a:spcBef>
            <a:spcAft>
              <a:spcPct val="35000"/>
            </a:spcAft>
            <a:buNone/>
          </a:pPr>
          <a:r>
            <a:rPr lang="en-US" sz="2000" b="1" kern="1200" dirty="0"/>
            <a:t>Demo</a:t>
          </a:r>
        </a:p>
      </dsp:txBody>
      <dsp:txXfrm>
        <a:off x="422674" y="2619674"/>
        <a:ext cx="5479364" cy="506120"/>
      </dsp:txXfrm>
    </dsp:sp>
    <dsp:sp modelId="{B654E6E5-C0A6-4F61-A1E9-2A0EBBE8E10A}">
      <dsp:nvSpPr>
        <dsp:cNvPr id="0" name=""/>
        <dsp:cNvSpPr/>
      </dsp:nvSpPr>
      <dsp:spPr>
        <a:xfrm>
          <a:off x="0" y="3734574"/>
          <a:ext cx="7905892" cy="4788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6DD193-9D17-4008-87C9-B2DA5AAC583D}">
      <dsp:nvSpPr>
        <dsp:cNvPr id="0" name=""/>
        <dsp:cNvSpPr/>
      </dsp:nvSpPr>
      <dsp:spPr>
        <a:xfrm>
          <a:off x="395294" y="3454134"/>
          <a:ext cx="5534124" cy="5608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177" tIns="0" rIns="209177" bIns="0" numCol="1" spcCol="1270" anchor="ctr" anchorCtr="0">
          <a:noAutofit/>
        </a:bodyPr>
        <a:lstStyle/>
        <a:p>
          <a:pPr marL="0" lvl="0" indent="0" algn="l" defTabSz="889000">
            <a:lnSpc>
              <a:spcPct val="90000"/>
            </a:lnSpc>
            <a:spcBef>
              <a:spcPct val="0"/>
            </a:spcBef>
            <a:spcAft>
              <a:spcPct val="35000"/>
            </a:spcAft>
            <a:buNone/>
          </a:pPr>
          <a:r>
            <a:rPr lang="en-US" sz="2000" b="1" kern="1200" dirty="0"/>
            <a:t>Q &amp; A</a:t>
          </a:r>
        </a:p>
      </dsp:txBody>
      <dsp:txXfrm>
        <a:off x="422674" y="3481514"/>
        <a:ext cx="5479364"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9" name="Google Shape;2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72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711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94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046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23"/>
        <p:cNvGrpSpPr/>
        <p:nvPr/>
      </p:nvGrpSpPr>
      <p:grpSpPr>
        <a:xfrm>
          <a:off x="0" y="0"/>
          <a:ext cx="0" cy="0"/>
          <a:chOff x="0" y="0"/>
          <a:chExt cx="0" cy="0"/>
        </a:xfrm>
      </p:grpSpPr>
      <p:sp>
        <p:nvSpPr>
          <p:cNvPr id="24" name="Google Shape;24;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888888"/>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a:endParaRPr/>
          </a:p>
        </p:txBody>
      </p:sp>
      <p:sp>
        <p:nvSpPr>
          <p:cNvPr id="25" name="Google Shape;2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1"/>
          <p:cNvSpPr txBox="1">
            <a:spLocks noGrp="1"/>
          </p:cNvSpPr>
          <p:nvPr>
            <p:ph type="body" idx="1"/>
          </p:nvPr>
        </p:nvSpPr>
        <p:spPr>
          <a:xfrm>
            <a:off x="3303588" y="1816100"/>
            <a:ext cx="5265600" cy="2619300"/>
          </a:xfrm>
          <a:prstGeom prst="rect">
            <a:avLst/>
          </a:prstGeom>
          <a:noFill/>
          <a:ln>
            <a:noFill/>
          </a:ln>
        </p:spPr>
        <p:txBody>
          <a:bodyPr spcFirstLastPara="1" wrap="square" lIns="68575" tIns="34275" rIns="68575" bIns="34275" anchor="t" anchorCtr="0">
            <a:noAutofit/>
          </a:bodyPr>
          <a:lstStyle>
            <a:lvl1pPr marL="457200" marR="0" lvl="0" indent="-228600" algn="ctr">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7" name="Google Shape;27;p21"/>
          <p:cNvSpPr/>
          <p:nvPr/>
        </p:nvSpPr>
        <p:spPr>
          <a:xfrm>
            <a:off x="0" y="0"/>
            <a:ext cx="9144000" cy="6369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chemeClr val="lt1"/>
              </a:solidFill>
              <a:latin typeface="Arial"/>
              <a:ea typeface="Arial"/>
              <a:cs typeface="Arial"/>
              <a:sym typeface="Arial"/>
            </a:endParaRPr>
          </a:p>
        </p:txBody>
      </p:sp>
      <p:sp>
        <p:nvSpPr>
          <p:cNvPr id="28" name="Google Shape;28;p21"/>
          <p:cNvSpPr txBox="1">
            <a:spLocks noGrp="1"/>
          </p:cNvSpPr>
          <p:nvPr>
            <p:ph type="title"/>
          </p:nvPr>
        </p:nvSpPr>
        <p:spPr>
          <a:xfrm>
            <a:off x="316679" y="121966"/>
            <a:ext cx="3735900" cy="382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800"/>
              <a:buFont typeface="Arial"/>
              <a:buNone/>
              <a:defRPr sz="2400" b="0" i="0">
                <a:solidFill>
                  <a:schemeClr val="lt1"/>
                </a:solidFill>
                <a:latin typeface="Arial"/>
                <a:ea typeface="Arial"/>
                <a:cs typeface="Arial"/>
                <a:sym typeface="Arial"/>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a:endParaRPr/>
          </a:p>
        </p:txBody>
      </p:sp>
      <p:pic>
        <p:nvPicPr>
          <p:cNvPr id="29" name="Google Shape;29;p21"/>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298">
          <p15:clr>
            <a:srgbClr val="FBAE40"/>
          </p15:clr>
        </p15:guide>
        <p15:guide id="2" orient="horz" pos="283">
          <p15:clr>
            <a:srgbClr val="FBAE40"/>
          </p15:clr>
        </p15:guide>
        <p15:guide id="3" orient="horz" pos="692">
          <p15:clr>
            <a:srgbClr val="FBAE40"/>
          </p15:clr>
        </p15:guide>
        <p15:guide id="4" orient="horz" pos="2095">
          <p15:clr>
            <a:srgbClr val="FBAE40"/>
          </p15:clr>
        </p15:guide>
        <p15:guide id="5" pos="1561">
          <p15:clr>
            <a:srgbClr val="FBAE40"/>
          </p15:clr>
        </p15:guide>
        <p15:guide id="6" orient="horz" pos="85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30"/>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31"/>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9" name="Google Shape;89;p31"/>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7"/>
        <p:cNvGrpSpPr/>
        <p:nvPr/>
      </p:nvGrpSpPr>
      <p:grpSpPr>
        <a:xfrm>
          <a:off x="0" y="0"/>
          <a:ext cx="0" cy="0"/>
          <a:chOff x="0" y="0"/>
          <a:chExt cx="0" cy="0"/>
        </a:xfrm>
      </p:grpSpPr>
      <p:sp>
        <p:nvSpPr>
          <p:cNvPr id="98" name="Google Shape;98;p3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9" name="Google Shape;99;p3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0" name="Google Shape;10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3" name="Google Shape;103;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6" name="Google Shape;106;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07" name="Google Shape;107;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0" name="Google Shape;110;p3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1" name="Google Shape;111;p3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2" name="Google Shape;112;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5" name="Google Shape;115;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
        <p:cNvGrpSpPr/>
        <p:nvPr/>
      </p:nvGrpSpPr>
      <p:grpSpPr>
        <a:xfrm>
          <a:off x="0" y="0"/>
          <a:ext cx="0" cy="0"/>
          <a:chOff x="0" y="0"/>
          <a:chExt cx="0" cy="0"/>
        </a:xfrm>
      </p:grpSpPr>
      <p:sp>
        <p:nvSpPr>
          <p:cNvPr id="117" name="Google Shape;117;p3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8" name="Google Shape;118;p3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9" name="Google Shape;119;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0"/>
        <p:cNvGrpSpPr/>
        <p:nvPr/>
      </p:nvGrpSpPr>
      <p:grpSpPr>
        <a:xfrm>
          <a:off x="0" y="0"/>
          <a:ext cx="0" cy="0"/>
          <a:chOff x="0" y="0"/>
          <a:chExt cx="0" cy="0"/>
        </a:xfrm>
      </p:grpSpPr>
      <p:sp>
        <p:nvSpPr>
          <p:cNvPr id="121" name="Google Shape;121;p3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22" name="Google Shape;122;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4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26" name="Google Shape;126;p4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7" name="Google Shape;127;p4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8" name="Google Shape;128;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2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4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31" name="Google Shape;131;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2"/>
        <p:cNvGrpSpPr/>
        <p:nvPr/>
      </p:nvGrpSpPr>
      <p:grpSpPr>
        <a:xfrm>
          <a:off x="0" y="0"/>
          <a:ext cx="0" cy="0"/>
          <a:chOff x="0" y="0"/>
          <a:chExt cx="0" cy="0"/>
        </a:xfrm>
      </p:grpSpPr>
      <p:sp>
        <p:nvSpPr>
          <p:cNvPr id="133" name="Google Shape;133;p4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4" name="Google Shape;134;p4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35" name="Google Shape;135;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13"/>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16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16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Calibri"/>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 name="Google Shape;25;p13"/>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Clr>
                <a:srgbClr val="E72D40"/>
              </a:buClr>
              <a:buSzPts val="1200"/>
              <a:buFont typeface="Proxima Nova"/>
              <a:buNone/>
              <a:defRPr sz="900" b="0" i="0" u="none" strike="noStrike" cap="none">
                <a:solidFill>
                  <a:srgbClr val="E72D40"/>
                </a:solidFill>
                <a:latin typeface="Proxima Nova"/>
                <a:ea typeface="Proxima Nova"/>
                <a:cs typeface="Proxima Nova"/>
                <a:sym typeface="Proxima Nova"/>
              </a:defRPr>
            </a:lvl9pPr>
          </a:lstStyle>
          <a:p>
            <a:fld id="{00000000-1234-1234-1234-123412341234}" type="slidenum">
              <a:rPr lang="en-IN" smtClean="0"/>
              <a:pPr/>
              <a:t>‹#›</a:t>
            </a:fld>
            <a:endParaRPr lang="en-IN"/>
          </a:p>
        </p:txBody>
      </p:sp>
      <p:sp>
        <p:nvSpPr>
          <p:cNvPr id="26" name="Google Shape;26;p13"/>
          <p:cNvSpPr/>
          <p:nvPr/>
        </p:nvSpPr>
        <p:spPr>
          <a:xfrm>
            <a:off x="0" y="0"/>
            <a:ext cx="9144000" cy="4653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694" rIns="91425" bIns="45694" anchor="ctr" anchorCtr="0">
            <a:noAutofit/>
          </a:bodyPr>
          <a:lstStyle/>
          <a:p>
            <a:pPr marL="0" marR="0" lvl="0" indent="0" algn="ctr" rtl="0">
              <a:spcBef>
                <a:spcPts val="0"/>
              </a:spcBef>
              <a:spcAft>
                <a:spcPts val="0"/>
              </a:spcAft>
              <a:buClr>
                <a:schemeClr val="dk1"/>
              </a:buClr>
              <a:buSzPts val="1351"/>
              <a:buFont typeface="Calibri"/>
              <a:buNone/>
            </a:pPr>
            <a:endParaRPr sz="1013" b="0" i="0" u="none" strike="noStrike" cap="none">
              <a:solidFill>
                <a:schemeClr val="lt1"/>
              </a:solidFill>
              <a:latin typeface="Calibri"/>
              <a:ea typeface="Calibri"/>
              <a:cs typeface="Calibri"/>
              <a:sym typeface="Calibri"/>
            </a:endParaRPr>
          </a:p>
        </p:txBody>
      </p:sp>
      <p:pic>
        <p:nvPicPr>
          <p:cNvPr id="27" name="Google Shape;27;p13"/>
          <p:cNvPicPr preferRelativeResize="0"/>
          <p:nvPr/>
        </p:nvPicPr>
        <p:blipFill rotWithShape="1">
          <a:blip r:embed="rId2">
            <a:alphaModFix/>
          </a:blip>
          <a:srcRect/>
          <a:stretch/>
        </p:blipFill>
        <p:spPr>
          <a:xfrm>
            <a:off x="663923" y="571888"/>
            <a:ext cx="2057399" cy="548993"/>
          </a:xfrm>
          <a:prstGeom prst="rect">
            <a:avLst/>
          </a:prstGeom>
          <a:noFill/>
          <a:ln>
            <a:noFill/>
          </a:ln>
        </p:spPr>
      </p:pic>
    </p:spTree>
    <p:extLst>
      <p:ext uri="{BB962C8B-B14F-4D97-AF65-F5344CB8AC3E}">
        <p14:creationId xmlns:p14="http://schemas.microsoft.com/office/powerpoint/2010/main" val="2495286976"/>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28"/>
        <p:cNvGrpSpPr/>
        <p:nvPr/>
      </p:nvGrpSpPr>
      <p:grpSpPr>
        <a:xfrm>
          <a:off x="0" y="0"/>
          <a:ext cx="0" cy="0"/>
          <a:chOff x="0" y="0"/>
          <a:chExt cx="0" cy="0"/>
        </a:xfrm>
      </p:grpSpPr>
      <p:sp>
        <p:nvSpPr>
          <p:cNvPr id="29" name="Google Shape;29;p1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0" name="Google Shape;30;p1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1pPr>
            <a:lvl2pPr marL="0" lvl="1"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2pPr>
            <a:lvl3pPr marL="0" lvl="2"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3pPr>
            <a:lvl4pPr marL="0" lvl="3"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4pPr>
            <a:lvl5pPr marL="0" lvl="4"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5pPr>
            <a:lvl6pPr marL="0" lvl="5"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6pPr>
            <a:lvl7pPr marL="0" lvl="6"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7pPr>
            <a:lvl8pPr marL="0" lvl="7"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8pPr>
            <a:lvl9pPr marL="0" lvl="8" indent="0" algn="r">
              <a:spcBef>
                <a:spcPts val="0"/>
              </a:spcBef>
              <a:buClr>
                <a:srgbClr val="888888"/>
              </a:buClr>
              <a:buSzPts val="1200"/>
              <a:buFont typeface="Calibri"/>
              <a:buNone/>
              <a:defRPr sz="9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
        <p:nvSpPr>
          <p:cNvPr id="31" name="Google Shape;31;p14"/>
          <p:cNvSpPr txBox="1">
            <a:spLocks noGrp="1"/>
          </p:cNvSpPr>
          <p:nvPr>
            <p:ph type="body" idx="1"/>
          </p:nvPr>
        </p:nvSpPr>
        <p:spPr>
          <a:xfrm>
            <a:off x="3303588" y="1816100"/>
            <a:ext cx="5265600" cy="2619300"/>
          </a:xfrm>
          <a:prstGeom prst="rect">
            <a:avLst/>
          </a:prstGeom>
          <a:noFill/>
          <a:ln>
            <a:noFill/>
          </a:ln>
        </p:spPr>
        <p:txBody>
          <a:bodyPr spcFirstLastPara="1" wrap="square" lIns="91425" tIns="45700" rIns="91425" bIns="45700" anchor="t" anchorCtr="0">
            <a:noAutofit/>
          </a:bodyPr>
          <a:lstStyle>
            <a:lvl1pPr marL="342900" marR="0" lvl="0" indent="-171450" algn="ctr">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685800" marR="0" lvl="1" indent="-257175" algn="l">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028700" marR="0" lvl="2" indent="-242888" algn="l">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371600" marR="0" lvl="3" indent="-235744"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1714500" marR="0" lvl="4" indent="-235744"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057400" marR="0" lvl="5" indent="-235744"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2400300" marR="0" lvl="6" indent="-235744"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2743200" marR="0" lvl="7" indent="-235744"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3086100" marR="0" lvl="8" indent="-235744" algn="l">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 name="Google Shape;32;p14"/>
          <p:cNvSpPr/>
          <p:nvPr/>
        </p:nvSpPr>
        <p:spPr>
          <a:xfrm>
            <a:off x="0" y="0"/>
            <a:ext cx="9144000" cy="636900"/>
          </a:xfrm>
          <a:prstGeom prst="rect">
            <a:avLst/>
          </a:prstGeom>
          <a:solidFill>
            <a:srgbClr val="F5333F"/>
          </a:solidFill>
          <a:ln>
            <a:noFill/>
          </a:ln>
        </p:spPr>
        <p:txBody>
          <a:bodyPr spcFirstLastPara="1" wrap="square" lIns="91425" tIns="45694" rIns="91425" bIns="45694" anchor="ctr" anchorCtr="0">
            <a:noAutofit/>
          </a:bodyPr>
          <a:lstStyle/>
          <a:p>
            <a:pPr marL="0" marR="0" lvl="0" indent="0" algn="ctr" rtl="0">
              <a:spcBef>
                <a:spcPts val="0"/>
              </a:spcBef>
              <a:spcAft>
                <a:spcPts val="0"/>
              </a:spcAft>
              <a:buClr>
                <a:schemeClr val="dk1"/>
              </a:buClr>
              <a:buSzPts val="1351"/>
              <a:buFont typeface="Calibri"/>
              <a:buNone/>
            </a:pPr>
            <a:endParaRPr sz="1013" b="0" i="0" u="none" strike="noStrike" cap="none">
              <a:solidFill>
                <a:schemeClr val="lt1"/>
              </a:solidFill>
              <a:latin typeface="Calibri"/>
              <a:ea typeface="Calibri"/>
              <a:cs typeface="Calibri"/>
              <a:sym typeface="Calibri"/>
            </a:endParaRPr>
          </a:p>
        </p:txBody>
      </p:sp>
      <p:sp>
        <p:nvSpPr>
          <p:cNvPr id="33" name="Google Shape;33;p14"/>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34" name="Google Shape;34;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2281584831"/>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5"/>
        <p:cNvGrpSpPr/>
        <p:nvPr/>
      </p:nvGrpSpPr>
      <p:grpSpPr>
        <a:xfrm>
          <a:off x="0" y="0"/>
          <a:ext cx="0" cy="0"/>
          <a:chOff x="0" y="0"/>
          <a:chExt cx="0" cy="0"/>
        </a:xfrm>
      </p:grpSpPr>
      <p:sp>
        <p:nvSpPr>
          <p:cNvPr id="36" name="Google Shape;36;p17"/>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38" name="Google Shape;3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281839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42558588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50" name="Google Shape;50;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584858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6" name="Google Shape;56;p20"/>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4807253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63" name="Google Shape;63;p21"/>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64" name="Google Shape;64;p21"/>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65" name="Google Shape;65;p21"/>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66" name="Google Shape;66;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22083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23"/>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9" name="Google Shape;39;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 name="Google Shape;40;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6915903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7022995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81" name="Google Shape;81;p24"/>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82" name="Google Shape;82;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8882899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88" name="Google Shape;88;p25"/>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89" name="Google Shape;89;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546037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6"/>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95" name="Google Shape;95;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8271293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7"/>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01" name="Google Shape;10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02525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24"/>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5" name="Google Shape;45;p24"/>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25"/>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52" name="Google Shape;52;p25"/>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3" name="Google Shape;53;p25"/>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54" name="Google Shape;54;p25"/>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5" name="Google Shape;55;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28"/>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28"/>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70" name="Google Shape;70;p28"/>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1" name="Google Shape;71;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29"/>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7" name="Google Shape;77;p29"/>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8" name="Google Shape;78;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 name="Google Shape;8;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9" name="Google Shape;9;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10" name="Google Shape;10;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3"/>
        <p:cNvGrpSpPr/>
        <p:nvPr/>
      </p:nvGrpSpPr>
      <p:grpSpPr>
        <a:xfrm>
          <a:off x="0" y="0"/>
          <a:ext cx="0" cy="0"/>
          <a:chOff x="0" y="0"/>
          <a:chExt cx="0" cy="0"/>
        </a:xfrm>
      </p:grpSpPr>
      <p:sp>
        <p:nvSpPr>
          <p:cNvPr id="94" name="Google Shape;94;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5" name="Google Shape;95;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6" name="Google Shape;96;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510734998"/>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analyticsvidhya.com/blog/2021/06/confusion-matrix-for-multi-class-classific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
          <p:cNvSpPr txBox="1"/>
          <p:nvPr/>
        </p:nvSpPr>
        <p:spPr>
          <a:xfrm>
            <a:off x="687170" y="1764507"/>
            <a:ext cx="6895200" cy="1979344"/>
          </a:xfrm>
          <a:prstGeom prst="rect">
            <a:avLst/>
          </a:prstGeom>
          <a:noFill/>
          <a:ln>
            <a:noFill/>
          </a:ln>
        </p:spPr>
        <p:txBody>
          <a:bodyPr spcFirstLastPara="1" wrap="square" lIns="91425" tIns="45694" rIns="91425" bIns="45694" anchor="b" anchorCtr="0">
            <a:noAutofit/>
          </a:bodyPr>
          <a:lstStyle/>
          <a:p>
            <a:pPr defTabSz="685800">
              <a:buSzPts val="1100"/>
            </a:pPr>
            <a:r>
              <a:rPr lang="en-IN" sz="4400" dirty="0">
                <a:latin typeface="Calibri"/>
                <a:ea typeface="Calibri"/>
                <a:cs typeface="Calibri"/>
                <a:sym typeface="Calibri"/>
              </a:rPr>
              <a:t>SGC Coaching : Session 5</a:t>
            </a:r>
            <a:endParaRPr sz="1050" dirty="0"/>
          </a:p>
          <a:p>
            <a:pPr defTabSz="685800">
              <a:buSzPts val="1100"/>
            </a:pPr>
            <a:r>
              <a:rPr lang="en-US" sz="2800" dirty="0">
                <a:solidFill>
                  <a:srgbClr val="FF0000"/>
                </a:solidFill>
                <a:latin typeface="Calibri"/>
                <a:ea typeface="Calibri"/>
                <a:cs typeface="Calibri"/>
                <a:sym typeface="Calibri"/>
              </a:rPr>
              <a:t>Model Selection</a:t>
            </a:r>
            <a:endParaRPr sz="1050" dirty="0"/>
          </a:p>
          <a:p>
            <a:pPr defTabSz="685800">
              <a:buSzPts val="1100"/>
            </a:pPr>
            <a:r>
              <a:rPr lang="en-IN" sz="2800" dirty="0">
                <a:latin typeface="Calibri"/>
                <a:ea typeface="Calibri"/>
                <a:cs typeface="Calibri"/>
                <a:sym typeface="Calibri"/>
              </a:rPr>
              <a:t>Session By: Shambhu Gupta</a:t>
            </a:r>
            <a:endParaRPr sz="1800" dirty="0">
              <a:latin typeface="Calibri"/>
              <a:ea typeface="Calibri"/>
              <a:cs typeface="Calibri"/>
              <a:sym typeface="Calibri"/>
            </a:endParaRPr>
          </a:p>
        </p:txBody>
      </p:sp>
      <p:pic>
        <p:nvPicPr>
          <p:cNvPr id="252" name="Google Shape;252;p2"/>
          <p:cNvPicPr preferRelativeResize="0"/>
          <p:nvPr/>
        </p:nvPicPr>
        <p:blipFill rotWithShape="1">
          <a:blip r:embed="rId3">
            <a:alphaModFix/>
          </a:blip>
          <a:srcRect/>
          <a:stretch/>
        </p:blipFill>
        <p:spPr>
          <a:xfrm>
            <a:off x="7582371" y="0"/>
            <a:ext cx="1356542" cy="1577482"/>
          </a:xfrm>
          <a:prstGeom prst="rect">
            <a:avLst/>
          </a:prstGeom>
          <a:noFill/>
          <a:ln>
            <a:noFill/>
          </a:ln>
        </p:spPr>
      </p:pic>
      <p:sp>
        <p:nvSpPr>
          <p:cNvPr id="253" name="Google Shape;253;p2"/>
          <p:cNvSpPr txBox="1"/>
          <p:nvPr/>
        </p:nvSpPr>
        <p:spPr>
          <a:xfrm>
            <a:off x="1157111" y="716037"/>
            <a:ext cx="1655700" cy="1311000"/>
          </a:xfrm>
          <a:prstGeom prst="rect">
            <a:avLst/>
          </a:prstGeom>
          <a:noFill/>
          <a:ln>
            <a:noFill/>
          </a:ln>
        </p:spPr>
        <p:txBody>
          <a:bodyPr spcFirstLastPara="1" wrap="square" lIns="91425" tIns="45694" rIns="91425" bIns="45694" anchor="t" anchorCtr="0">
            <a:noAutofit/>
          </a:bodyPr>
          <a:lstStyle/>
          <a:p>
            <a:pPr defTabSz="685800">
              <a:lnSpc>
                <a:spcPct val="90000"/>
              </a:lnSpc>
              <a:buSzPts val="1400"/>
            </a:pPr>
            <a:endParaRPr>
              <a:solidFill>
                <a:srgbClr val="FFFFFF"/>
              </a:solidFill>
              <a:latin typeface="Proxima Nova"/>
              <a:ea typeface="Proxima Nova"/>
              <a:cs typeface="Proxima Nova"/>
              <a:sym typeface="Proxima Nova"/>
            </a:endParaRPr>
          </a:p>
          <a:p>
            <a:pPr defTabSz="685800">
              <a:lnSpc>
                <a:spcPct val="90000"/>
              </a:lnSpc>
              <a:spcBef>
                <a:spcPts val="1000"/>
              </a:spcBef>
              <a:buSzPts val="1400"/>
            </a:pPr>
            <a:r>
              <a:rPr lang="en-IN" i="1">
                <a:latin typeface="Proxima Nova"/>
                <a:ea typeface="Proxima Nova"/>
                <a:cs typeface="Proxima Nova"/>
                <a:sym typeface="Proxima Nova"/>
              </a:rPr>
              <a:t>    #LifeKoKaroLift</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12"/>
          <p:cNvPicPr preferRelativeResize="0"/>
          <p:nvPr/>
        </p:nvPicPr>
        <p:blipFill rotWithShape="1">
          <a:blip r:embed="rId3">
            <a:alphaModFix/>
          </a:blip>
          <a:srcRect/>
          <a:stretch/>
        </p:blipFill>
        <p:spPr>
          <a:xfrm>
            <a:off x="316678" y="3395173"/>
            <a:ext cx="4724400" cy="1266825"/>
          </a:xfrm>
          <a:prstGeom prst="rect">
            <a:avLst/>
          </a:prstGeom>
          <a:noFill/>
          <a:ln>
            <a:noFill/>
          </a:ln>
        </p:spPr>
      </p:pic>
      <p:sp>
        <p:nvSpPr>
          <p:cNvPr id="261" name="Google Shape;261;p12"/>
          <p:cNvSpPr txBox="1">
            <a:spLocks noGrp="1"/>
          </p:cNvSpPr>
          <p:nvPr>
            <p:ph type="title"/>
          </p:nvPr>
        </p:nvSpPr>
        <p:spPr>
          <a:xfrm>
            <a:off x="316678" y="99106"/>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a:t>Recall</a:t>
            </a:r>
            <a:endParaRPr/>
          </a:p>
        </p:txBody>
      </p:sp>
      <p:grpSp>
        <p:nvGrpSpPr>
          <p:cNvPr id="262" name="Google Shape;262;p12"/>
          <p:cNvGrpSpPr/>
          <p:nvPr/>
        </p:nvGrpSpPr>
        <p:grpSpPr>
          <a:xfrm>
            <a:off x="160118" y="732435"/>
            <a:ext cx="8667204" cy="4311959"/>
            <a:chOff x="-1466591" y="1250004"/>
            <a:chExt cx="4733402" cy="600988"/>
          </a:xfrm>
        </p:grpSpPr>
        <p:sp>
          <p:nvSpPr>
            <p:cNvPr id="263" name="Google Shape;263;p12"/>
            <p:cNvSpPr txBox="1"/>
            <p:nvPr/>
          </p:nvSpPr>
          <p:spPr>
            <a:xfrm>
              <a:off x="340731" y="1250004"/>
              <a:ext cx="2926080" cy="600988"/>
            </a:xfrm>
            <a:prstGeom prst="rect">
              <a:avLst/>
            </a:prstGeom>
            <a:noFill/>
            <a:ln>
              <a:noFill/>
            </a:ln>
          </p:spPr>
          <p:txBody>
            <a:bodyPr spcFirstLastPara="1" wrap="square" lIns="0" tIns="45700" rIns="0" bIns="45700" anchor="b" anchorCtr="0">
              <a:spAutoFit/>
            </a:bodyPr>
            <a:lstStyle/>
            <a:p>
              <a:pPr marL="0" marR="0" lvl="0" indent="0" algn="l" rtl="0">
                <a:lnSpc>
                  <a:spcPct val="100000"/>
                </a:lnSpc>
                <a:spcBef>
                  <a:spcPts val="0"/>
                </a:spcBef>
                <a:spcAft>
                  <a:spcPts val="0"/>
                </a:spcAft>
                <a:buNone/>
              </a:pPr>
              <a:endParaRPr sz="2800" b="1" i="0" u="none" strike="noStrike" cap="none">
                <a:solidFill>
                  <a:srgbClr val="000000"/>
                </a:solidFill>
                <a:latin typeface="Arial"/>
                <a:ea typeface="Arial"/>
                <a:cs typeface="Arial"/>
                <a:sym typeface="Arial"/>
              </a:endParaRPr>
            </a:p>
          </p:txBody>
        </p:sp>
        <p:sp>
          <p:nvSpPr>
            <p:cNvPr id="264" name="Google Shape;264;p12"/>
            <p:cNvSpPr txBox="1"/>
            <p:nvPr/>
          </p:nvSpPr>
          <p:spPr>
            <a:xfrm>
              <a:off x="-1466591" y="1272924"/>
              <a:ext cx="4733402" cy="8150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292929"/>
                  </a:solidFill>
                  <a:latin typeface="Arial"/>
                  <a:ea typeface="Arial"/>
                  <a:cs typeface="Arial"/>
                  <a:sym typeface="Arial"/>
                </a:rPr>
                <a:t>Recall goes another route. Instead of looking at the number of false positives the model predicted, recall looks at the number of false negatives that were thrown into the prediction mix.</a:t>
              </a:r>
              <a:endParaRPr sz="1600" b="0" i="0" u="none" strike="noStrike" cap="none" dirty="0">
                <a:solidFill>
                  <a:srgbClr val="292929"/>
                </a:solidFill>
                <a:latin typeface="Arial"/>
                <a:ea typeface="Arial"/>
                <a:cs typeface="Arial"/>
                <a:sym typeface="Arial"/>
              </a:endParaRPr>
            </a:p>
          </p:txBody>
        </p:sp>
      </p:grpSp>
      <p:sp>
        <p:nvSpPr>
          <p:cNvPr id="265" name="Google Shape;265;p12"/>
          <p:cNvSpPr txBox="1"/>
          <p:nvPr/>
        </p:nvSpPr>
        <p:spPr>
          <a:xfrm>
            <a:off x="160118" y="2033141"/>
            <a:ext cx="6934201"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1D1D1D"/>
                </a:solidFill>
                <a:latin typeface="Arial"/>
                <a:ea typeface="Arial"/>
                <a:cs typeface="Arial"/>
                <a:sym typeface="Arial"/>
              </a:rPr>
              <a:t>The recall rate is penalized whenever a false negative is predicted. Because the penalties in precision and recall are opposites, so too are the equations themselves. Precision and recall are the yin and yang of assessing the confusion matrix.</a:t>
            </a: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3"/>
          <p:cNvSpPr txBox="1">
            <a:spLocks noGrp="1"/>
          </p:cNvSpPr>
          <p:nvPr>
            <p:ph type="title"/>
          </p:nvPr>
        </p:nvSpPr>
        <p:spPr>
          <a:xfrm>
            <a:off x="63105" y="106597"/>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dirty="0"/>
              <a:t>When to use Accuracy/Precision/Recall</a:t>
            </a:r>
            <a:endParaRPr dirty="0"/>
          </a:p>
        </p:txBody>
      </p:sp>
      <p:sp>
        <p:nvSpPr>
          <p:cNvPr id="272" name="Google Shape;272;p13"/>
          <p:cNvSpPr txBox="1"/>
          <p:nvPr/>
        </p:nvSpPr>
        <p:spPr>
          <a:xfrm>
            <a:off x="395146" y="757135"/>
            <a:ext cx="8736747" cy="2502093"/>
          </a:xfrm>
          <a:prstGeom prst="rect">
            <a:avLst/>
          </a:prstGeom>
          <a:noFill/>
          <a:ln>
            <a:noFill/>
          </a:ln>
        </p:spPr>
        <p:txBody>
          <a:bodyPr spcFirstLastPara="1" wrap="square" lIns="0" tIns="45700" rIns="0" bIns="45700" anchor="b" anchorCtr="0">
            <a:spAutoFit/>
          </a:bodyPr>
          <a:lstStyle/>
          <a:p>
            <a:pPr marL="0" marR="0" lvl="0" indent="0" algn="l" rtl="0">
              <a:lnSpc>
                <a:spcPct val="100000"/>
              </a:lnSpc>
              <a:spcBef>
                <a:spcPts val="0"/>
              </a:spcBef>
              <a:spcAft>
                <a:spcPts val="0"/>
              </a:spcAft>
              <a:buNone/>
            </a:pPr>
            <a:endParaRPr sz="2800" b="1"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4EBF103-856E-4B78-9D02-CB33E8ED0566}"/>
              </a:ext>
            </a:extLst>
          </p:cNvPr>
          <p:cNvSpPr txBox="1"/>
          <p:nvPr/>
        </p:nvSpPr>
        <p:spPr>
          <a:xfrm>
            <a:off x="84524" y="757135"/>
            <a:ext cx="8736747" cy="249299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Segoe UI" panose="020B0502040204020203" pitchFamily="34" charset="0"/>
              </a:rPr>
              <a:t>For a perfect model, we expect a diagonal matrix. The off-diagonal elements (the </a:t>
            </a:r>
            <a:r>
              <a:rPr lang="en-US" b="0" i="1" dirty="0" err="1">
                <a:solidFill>
                  <a:srgbClr val="000000"/>
                </a:solidFill>
                <a:effectLst/>
                <a:latin typeface="Segoe UI" panose="020B0502040204020203" pitchFamily="34" charset="0"/>
              </a:rPr>
              <a:t>falses</a:t>
            </a:r>
            <a:r>
              <a:rPr lang="en-US" b="0" i="0" dirty="0">
                <a:solidFill>
                  <a:srgbClr val="000000"/>
                </a:solidFill>
                <a:effectLst/>
                <a:latin typeface="Segoe UI" panose="020B0502040204020203" pitchFamily="34" charset="0"/>
              </a:rPr>
              <a:t>) are mistakes made by our model, so we would like them to be as few as possible.</a:t>
            </a:r>
          </a:p>
          <a:p>
            <a:pPr marL="285750" indent="-285750">
              <a:buFont typeface="Wingdings" panose="05000000000000000000" pitchFamily="2" charset="2"/>
              <a:buChar char="Ø"/>
            </a:pPr>
            <a:endParaRPr lang="en-US" dirty="0">
              <a:latin typeface="Segoe UI" panose="020B0502040204020203" pitchFamily="34" charset="0"/>
            </a:endParaRPr>
          </a:p>
          <a:p>
            <a:pPr marL="285750" indent="-285750">
              <a:buFont typeface="Wingdings" panose="05000000000000000000" pitchFamily="2" charset="2"/>
              <a:buChar char="Ø"/>
            </a:pPr>
            <a:r>
              <a:rPr lang="en-US" sz="1600" b="1" i="0" dirty="0">
                <a:solidFill>
                  <a:srgbClr val="000000"/>
                </a:solidFill>
                <a:effectLst/>
                <a:latin typeface="Segoe UI" panose="020B0502040204020203" pitchFamily="34" charset="0"/>
              </a:rPr>
              <a:t>Accuracy</a:t>
            </a:r>
            <a:r>
              <a:rPr lang="en-US" b="0" i="0" dirty="0">
                <a:solidFill>
                  <a:srgbClr val="000000"/>
                </a:solidFill>
                <a:effectLst/>
                <a:latin typeface="Segoe UI" panose="020B0502040204020203" pitchFamily="34" charset="0"/>
              </a:rPr>
              <a:t>: When you have balanced datasets and you give the same importance to 0s and 1s. Not a good choice for Multi-Class target variable.</a:t>
            </a:r>
          </a:p>
          <a:p>
            <a:pPr marL="285750" indent="-285750">
              <a:buFont typeface="Wingdings" panose="05000000000000000000" pitchFamily="2" charset="2"/>
              <a:buChar char="Ø"/>
            </a:pPr>
            <a:endParaRPr lang="en-US" dirty="0">
              <a:latin typeface="Segoe UI" panose="020B0502040204020203" pitchFamily="34" charset="0"/>
            </a:endParaRPr>
          </a:p>
          <a:p>
            <a:pPr marL="285750" indent="-285750">
              <a:buFont typeface="Wingdings" panose="05000000000000000000" pitchFamily="2" charset="2"/>
              <a:buChar char="Ø"/>
            </a:pPr>
            <a:r>
              <a:rPr lang="en-US" b="1" i="0" dirty="0">
                <a:solidFill>
                  <a:srgbClr val="000000"/>
                </a:solidFill>
                <a:effectLst/>
                <a:latin typeface="Segoe UI" panose="020B0502040204020203" pitchFamily="34" charset="0"/>
              </a:rPr>
              <a:t>Precision: </a:t>
            </a:r>
            <a:r>
              <a:rPr lang="en-US" b="0" i="0" dirty="0">
                <a:solidFill>
                  <a:srgbClr val="000000"/>
                </a:solidFill>
                <a:effectLst/>
                <a:latin typeface="Segoe UI" panose="020B0502040204020203" pitchFamily="34" charset="0"/>
              </a:rPr>
              <a:t> W</a:t>
            </a:r>
            <a:r>
              <a:rPr lang="en-US" dirty="0">
                <a:latin typeface="Segoe UI" panose="020B0502040204020203" pitchFamily="34" charset="0"/>
              </a:rPr>
              <a:t>hen we want the prediction of 1 (TP) to be as correct as possible. Example: Marketing campaign.</a:t>
            </a:r>
          </a:p>
          <a:p>
            <a:pPr marL="285750" indent="-285750">
              <a:buFont typeface="Wingdings" panose="05000000000000000000" pitchFamily="2" charset="2"/>
              <a:buChar char="Ø"/>
            </a:pPr>
            <a:endParaRPr lang="en-US" dirty="0">
              <a:latin typeface="Segoe UI" panose="020B0502040204020203" pitchFamily="34" charset="0"/>
            </a:endParaRPr>
          </a:p>
          <a:p>
            <a:pPr marL="285750" indent="-285750">
              <a:buFont typeface="Wingdings" panose="05000000000000000000" pitchFamily="2" charset="2"/>
              <a:buChar char="Ø"/>
            </a:pPr>
            <a:r>
              <a:rPr lang="en-US" b="1" dirty="0">
                <a:latin typeface="Segoe UI" panose="020B0502040204020203" pitchFamily="34" charset="0"/>
              </a:rPr>
              <a:t>Recall</a:t>
            </a:r>
            <a:r>
              <a:rPr lang="en-US" dirty="0">
                <a:latin typeface="Segoe UI" panose="020B0502040204020203" pitchFamily="34" charset="0"/>
              </a:rPr>
              <a:t>:  W</a:t>
            </a:r>
            <a:r>
              <a:rPr lang="en-US" b="0" i="0" dirty="0">
                <a:solidFill>
                  <a:srgbClr val="000000"/>
                </a:solidFill>
                <a:effectLst/>
                <a:latin typeface="Segoe UI" panose="020B0502040204020203" pitchFamily="34" charset="0"/>
              </a:rPr>
              <a:t>hen we want our model to spot as many real 1 as possible. i.e. FN is very Costly. Example: fraud detection and disease detection. A false negative patient may become contagious and it’s not safe.</a:t>
            </a:r>
            <a:endParaRPr lang="en-US" dirty="0">
              <a:latin typeface="Segoe UI"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9"/>
          <p:cNvSpPr txBox="1">
            <a:spLocks noGrp="1"/>
          </p:cNvSpPr>
          <p:nvPr>
            <p:ph type="title"/>
          </p:nvPr>
        </p:nvSpPr>
        <p:spPr>
          <a:xfrm>
            <a:off x="93841" y="131544"/>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dirty="0"/>
              <a:t>AUC - ROC Curve</a:t>
            </a:r>
            <a:endParaRPr dirty="0"/>
          </a:p>
        </p:txBody>
      </p:sp>
      <p:grpSp>
        <p:nvGrpSpPr>
          <p:cNvPr id="231" name="Google Shape;231;p9"/>
          <p:cNvGrpSpPr/>
          <p:nvPr/>
        </p:nvGrpSpPr>
        <p:grpSpPr>
          <a:xfrm>
            <a:off x="3649980" y="785822"/>
            <a:ext cx="5122740" cy="3939860"/>
            <a:chOff x="340731" y="1250004"/>
            <a:chExt cx="2926080" cy="600988"/>
          </a:xfrm>
        </p:grpSpPr>
        <p:sp>
          <p:nvSpPr>
            <p:cNvPr id="232" name="Google Shape;232;p9"/>
            <p:cNvSpPr txBox="1"/>
            <p:nvPr/>
          </p:nvSpPr>
          <p:spPr>
            <a:xfrm>
              <a:off x="340731" y="1250004"/>
              <a:ext cx="2926080" cy="600988"/>
            </a:xfrm>
            <a:prstGeom prst="rect">
              <a:avLst/>
            </a:prstGeom>
            <a:noFill/>
            <a:ln>
              <a:noFill/>
            </a:ln>
          </p:spPr>
          <p:txBody>
            <a:bodyPr spcFirstLastPara="1" wrap="square" lIns="0" tIns="45700" rIns="0" bIns="45700" anchor="b" anchorCtr="0">
              <a:spAutoFit/>
            </a:bodyPr>
            <a:lstStyle/>
            <a:p>
              <a:pPr marL="0" marR="0" lvl="0" indent="0" algn="l" rtl="0">
                <a:lnSpc>
                  <a:spcPct val="100000"/>
                </a:lnSpc>
                <a:spcBef>
                  <a:spcPts val="0"/>
                </a:spcBef>
                <a:spcAft>
                  <a:spcPts val="0"/>
                </a:spcAft>
                <a:buNone/>
              </a:pPr>
              <a:endParaRPr sz="2800" b="1" i="0" u="none" strike="noStrike" cap="none">
                <a:solidFill>
                  <a:srgbClr val="000000"/>
                </a:solidFill>
                <a:latin typeface="Arial"/>
                <a:ea typeface="Arial"/>
                <a:cs typeface="Arial"/>
                <a:sym typeface="Arial"/>
              </a:endParaRPr>
            </a:p>
          </p:txBody>
        </p:sp>
        <p:sp>
          <p:nvSpPr>
            <p:cNvPr id="233" name="Google Shape;233;p9"/>
            <p:cNvSpPr txBox="1"/>
            <p:nvPr/>
          </p:nvSpPr>
          <p:spPr>
            <a:xfrm>
              <a:off x="340731" y="1250004"/>
              <a:ext cx="2926080" cy="12869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292929"/>
                  </a:solidFill>
                  <a:latin typeface="Arial"/>
                  <a:ea typeface="Arial"/>
                  <a:cs typeface="Arial"/>
                  <a:sym typeface="Arial"/>
                </a:rPr>
                <a:t>Performance measurement for the classification problems- </a:t>
              </a:r>
              <a:endParaRPr dirty="0"/>
            </a:p>
            <a:p>
              <a:pPr marL="0" marR="0" lvl="0" indent="0" algn="l" rtl="0">
                <a:lnSpc>
                  <a:spcPct val="100000"/>
                </a:lnSpc>
                <a:spcBef>
                  <a:spcPts val="0"/>
                </a:spcBef>
                <a:spcAft>
                  <a:spcPts val="0"/>
                </a:spcAft>
                <a:buNone/>
              </a:pPr>
              <a:endParaRPr sz="1800" b="0" i="0" u="none" strike="noStrike" cap="none" dirty="0">
                <a:solidFill>
                  <a:srgbClr val="292929"/>
                </a:solidFill>
                <a:latin typeface="Arial"/>
                <a:ea typeface="Arial"/>
                <a:cs typeface="Arial"/>
                <a:sym typeface="Arial"/>
              </a:endParaRPr>
            </a:p>
          </p:txBody>
        </p:sp>
      </p:grpSp>
      <p:pic>
        <p:nvPicPr>
          <p:cNvPr id="234" name="Google Shape;234;p9"/>
          <p:cNvPicPr preferRelativeResize="0"/>
          <p:nvPr/>
        </p:nvPicPr>
        <p:blipFill rotWithShape="1">
          <a:blip r:embed="rId3">
            <a:alphaModFix/>
          </a:blip>
          <a:srcRect/>
          <a:stretch/>
        </p:blipFill>
        <p:spPr>
          <a:xfrm>
            <a:off x="0" y="793267"/>
            <a:ext cx="3438525" cy="3143250"/>
          </a:xfrm>
          <a:prstGeom prst="rect">
            <a:avLst/>
          </a:prstGeom>
          <a:noFill/>
          <a:ln>
            <a:noFill/>
          </a:ln>
        </p:spPr>
      </p:pic>
      <p:sp>
        <p:nvSpPr>
          <p:cNvPr id="235" name="Google Shape;235;p9"/>
          <p:cNvSpPr txBox="1"/>
          <p:nvPr/>
        </p:nvSpPr>
        <p:spPr>
          <a:xfrm>
            <a:off x="3644460" y="1901252"/>
            <a:ext cx="5128260" cy="181584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Arial"/>
                <a:ea typeface="Arial"/>
                <a:cs typeface="Arial"/>
                <a:sym typeface="Arial"/>
              </a:rPr>
              <a:t>ROC</a:t>
            </a:r>
            <a:r>
              <a:rPr lang="en-US" sz="1400" b="0" i="0" u="none" strike="noStrike" cap="none" dirty="0">
                <a:solidFill>
                  <a:srgbClr val="000000"/>
                </a:solidFill>
                <a:latin typeface="Arial"/>
                <a:ea typeface="Arial"/>
                <a:cs typeface="Arial"/>
                <a:sym typeface="Arial"/>
              </a:rPr>
              <a:t> is a probability curve</a:t>
            </a:r>
            <a:endParaRPr dirty="0"/>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Arial"/>
                <a:ea typeface="Arial"/>
                <a:cs typeface="Arial"/>
                <a:sym typeface="Arial"/>
              </a:rPr>
              <a:t>AUC</a:t>
            </a:r>
            <a:r>
              <a:rPr lang="en-US" sz="1400" b="0" i="0" u="none" strike="noStrike" cap="none" dirty="0">
                <a:solidFill>
                  <a:srgbClr val="000000"/>
                </a:solidFill>
                <a:latin typeface="Arial"/>
                <a:ea typeface="Arial"/>
                <a:cs typeface="Arial"/>
                <a:sym typeface="Arial"/>
              </a:rPr>
              <a:t> represents the degree or measure of separability (How much the model is capable of distinguishing between classes)</a:t>
            </a:r>
            <a:endParaRPr dirty="0"/>
          </a:p>
          <a:p>
            <a:pPr marL="285750" marR="0" lvl="0" indent="-285750" algn="just"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Higher the AUC, the better the model is at predicting 0 classes as 0 and 1 classes as</a:t>
            </a:r>
          </a:p>
          <a:p>
            <a:pPr marL="285750" marR="0" lvl="0" indent="-285750" algn="just" rtl="0">
              <a:lnSpc>
                <a:spcPct val="100000"/>
              </a:lnSpc>
              <a:spcBef>
                <a:spcPts val="0"/>
              </a:spcBef>
              <a:spcAft>
                <a:spcPts val="0"/>
              </a:spcAft>
              <a:buClr>
                <a:srgbClr val="000000"/>
              </a:buClr>
              <a:buSzPts val="1400"/>
              <a:buFont typeface="Arial"/>
              <a:buChar char="•"/>
            </a:pPr>
            <a:endParaRPr lang="en-US" dirty="0"/>
          </a:p>
          <a:p>
            <a:pPr marR="0" lvl="0" algn="just" rtl="0">
              <a:lnSpc>
                <a:spcPct val="100000"/>
              </a:lnSpc>
              <a:spcBef>
                <a:spcPts val="0"/>
              </a:spcBef>
              <a:spcAft>
                <a:spcPts val="0"/>
              </a:spcAft>
              <a:buClr>
                <a:srgbClr val="000000"/>
              </a:buClr>
              <a:buSzPts val="1400"/>
            </a:pP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body" idx="1"/>
          </p:nvPr>
        </p:nvSpPr>
        <p:spPr>
          <a:xfrm>
            <a:off x="1682182" y="2258263"/>
            <a:ext cx="4541885" cy="899875"/>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800"/>
              </a:spcBef>
              <a:spcAft>
                <a:spcPts val="1600"/>
              </a:spcAft>
              <a:buSzPts val="1400"/>
              <a:buNone/>
            </a:pPr>
            <a:r>
              <a:rPr lang="en-US" sz="4400" u="sng">
                <a:solidFill>
                  <a:srgbClr val="000000"/>
                </a:solidFill>
                <a:latin typeface="Arial"/>
                <a:ea typeface="Arial"/>
                <a:cs typeface="Arial"/>
                <a:sym typeface="Arial"/>
              </a:rPr>
              <a:t>Questions/ Doubts?</a:t>
            </a:r>
            <a:endParaRPr sz="4400" b="1">
              <a:solidFill>
                <a:srgbClr val="000000"/>
              </a:solidFill>
              <a:latin typeface="Arial"/>
              <a:ea typeface="Arial"/>
              <a:cs typeface="Arial"/>
              <a:sym typeface="Arial"/>
            </a:endParaRPr>
          </a:p>
        </p:txBody>
      </p:sp>
      <p:pic>
        <p:nvPicPr>
          <p:cNvPr id="304" name="Google Shape;304;p17" descr="Chat"/>
          <p:cNvPicPr preferRelativeResize="0"/>
          <p:nvPr/>
        </p:nvPicPr>
        <p:blipFill rotWithShape="1">
          <a:blip r:embed="rId3">
            <a:alphaModFix/>
          </a:blip>
          <a:srcRect/>
          <a:stretch/>
        </p:blipFill>
        <p:spPr>
          <a:xfrm>
            <a:off x="5957761" y="1710109"/>
            <a:ext cx="2407381" cy="2407381"/>
          </a:xfrm>
          <a:prstGeom prst="rect">
            <a:avLst/>
          </a:prstGeom>
          <a:noFill/>
          <a:ln>
            <a:noFill/>
          </a:ln>
        </p:spPr>
      </p:pic>
      <p:sp>
        <p:nvSpPr>
          <p:cNvPr id="305" name="Google Shape;305;p17"/>
          <p:cNvSpPr txBox="1">
            <a:spLocks noGrp="1"/>
          </p:cNvSpPr>
          <p:nvPr>
            <p:ph type="title"/>
          </p:nvPr>
        </p:nvSpPr>
        <p:spPr>
          <a:xfrm>
            <a:off x="316679" y="121966"/>
            <a:ext cx="3735900"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sz="1100"/>
              <a:t>Ask your Questions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
          <p:cNvSpPr txBox="1">
            <a:spLocks noGrp="1"/>
          </p:cNvSpPr>
          <p:nvPr>
            <p:ph type="title"/>
          </p:nvPr>
        </p:nvSpPr>
        <p:spPr>
          <a:xfrm>
            <a:off x="316679" y="121966"/>
            <a:ext cx="3735900" cy="382500"/>
          </a:xfrm>
          <a:prstGeom prst="rect">
            <a:avLst/>
          </a:prstGeom>
          <a:noFill/>
          <a:ln>
            <a:noFill/>
          </a:ln>
        </p:spPr>
        <p:txBody>
          <a:bodyPr spcFirstLastPara="1" wrap="square" lIns="68569" tIns="34275" rIns="68569" bIns="34275" anchor="ctr" anchorCtr="0">
            <a:noAutofit/>
          </a:bodyPr>
          <a:lstStyle/>
          <a:p>
            <a:r>
              <a:rPr lang="en-IN" dirty="0"/>
              <a:t>Agenda: Session 2 </a:t>
            </a:r>
            <a:endParaRPr dirty="0"/>
          </a:p>
        </p:txBody>
      </p:sp>
      <p:graphicFrame>
        <p:nvGraphicFramePr>
          <p:cNvPr id="2" name="Diagram 1">
            <a:extLst>
              <a:ext uri="{FF2B5EF4-FFF2-40B4-BE49-F238E27FC236}">
                <a16:creationId xmlns:a16="http://schemas.microsoft.com/office/drawing/2014/main" id="{52D44B84-E117-4572-AE90-15DF4E9A7B7E}"/>
              </a:ext>
            </a:extLst>
          </p:cNvPr>
          <p:cNvGraphicFramePr/>
          <p:nvPr>
            <p:extLst>
              <p:ext uri="{D42A27DB-BD31-4B8C-83A1-F6EECF244321}">
                <p14:modId xmlns:p14="http://schemas.microsoft.com/office/powerpoint/2010/main" val="1584128648"/>
              </p:ext>
            </p:extLst>
          </p:nvPr>
        </p:nvGraphicFramePr>
        <p:xfrm>
          <a:off x="554229" y="801385"/>
          <a:ext cx="7905892" cy="422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a:spLocks noGrp="1"/>
          </p:cNvSpPr>
          <p:nvPr>
            <p:ph type="title"/>
          </p:nvPr>
        </p:nvSpPr>
        <p:spPr>
          <a:xfrm>
            <a:off x="179519" y="152852"/>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dirty="0"/>
              <a:t>Model Selection</a:t>
            </a:r>
            <a:endParaRPr dirty="0"/>
          </a:p>
        </p:txBody>
      </p:sp>
      <p:sp>
        <p:nvSpPr>
          <p:cNvPr id="2" name="TextBox 1">
            <a:extLst>
              <a:ext uri="{FF2B5EF4-FFF2-40B4-BE49-F238E27FC236}">
                <a16:creationId xmlns:a16="http://schemas.microsoft.com/office/drawing/2014/main" id="{F1213752-D8BE-4AFD-A715-DF992DA5CB9C}"/>
              </a:ext>
            </a:extLst>
          </p:cNvPr>
          <p:cNvSpPr txBox="1"/>
          <p:nvPr/>
        </p:nvSpPr>
        <p:spPr>
          <a:xfrm>
            <a:off x="76840" y="745351"/>
            <a:ext cx="8967268" cy="4031873"/>
          </a:xfrm>
          <a:prstGeom prst="rect">
            <a:avLst/>
          </a:prstGeom>
          <a:noFill/>
        </p:spPr>
        <p:txBody>
          <a:bodyPr wrap="square" rtlCol="0">
            <a:spAutoFit/>
          </a:bodyPr>
          <a:lstStyle/>
          <a:p>
            <a:pPr marL="285750" indent="-285750">
              <a:buFont typeface="Wingdings" panose="05000000000000000000" pitchFamily="2" charset="2"/>
              <a:buChar char="Ø"/>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Simple Model</a:t>
            </a:r>
          </a:p>
          <a:p>
            <a:pPr marL="285750" indent="-285750">
              <a:buFont typeface="Wingdings" panose="05000000000000000000" pitchFamily="2" charset="2"/>
              <a:buChar char="Ø"/>
            </a:pPr>
            <a:endParaRPr lang="en-US" sz="1600" b="1" i="0" u="none" strike="noStrike" cap="none" dirty="0">
              <a:solidFill>
                <a:srgbClr val="000000"/>
              </a:solidFill>
              <a:latin typeface="Calibri" panose="020F0502020204030204" pitchFamily="34" charset="0"/>
              <a:cs typeface="Calibri" panose="020F0502020204030204" pitchFamily="34" charset="0"/>
              <a:sym typeface="Arial"/>
            </a:endParaRPr>
          </a:p>
          <a:p>
            <a:r>
              <a:rPr lang="en-US" sz="1600" i="0" u="none" strike="noStrike" cap="none" dirty="0">
                <a:solidFill>
                  <a:srgbClr val="000000"/>
                </a:solidFill>
                <a:latin typeface="Calibri" panose="020F0502020204030204" pitchFamily="34" charset="0"/>
                <a:cs typeface="Calibri" panose="020F0502020204030204" pitchFamily="34" charset="0"/>
                <a:sym typeface="Arial"/>
              </a:rPr>
              <a:t>A Model with fewer parameters should be preferred. </a:t>
            </a:r>
            <a:r>
              <a:rPr lang="en-US" sz="1600" b="1" i="0" u="none" strike="noStrike" cap="none" dirty="0">
                <a:solidFill>
                  <a:srgbClr val="000000"/>
                </a:solidFill>
                <a:latin typeface="Calibri" panose="020F0502020204030204" pitchFamily="34" charset="0"/>
                <a:cs typeface="Calibri" panose="020F0502020204030204" pitchFamily="34" charset="0"/>
                <a:sym typeface="Arial"/>
              </a:rPr>
              <a:t>(Occam’s Razor</a:t>
            </a:r>
            <a:r>
              <a:rPr lang="en-US" sz="1600" i="0" u="none" strike="noStrike" cap="none" dirty="0">
                <a:solidFill>
                  <a:srgbClr val="000000"/>
                </a:solidFill>
                <a:latin typeface="Calibri" panose="020F0502020204030204" pitchFamily="34" charset="0"/>
                <a:cs typeface="Calibri" panose="020F0502020204030204" pitchFamily="34" charset="0"/>
                <a:sym typeface="Arial"/>
              </a:rPr>
              <a:t>)</a:t>
            </a:r>
          </a:p>
          <a:p>
            <a:pPr marL="285750" indent="-285750">
              <a:buFont typeface="Wingdings" panose="05000000000000000000" pitchFamily="2" charset="2"/>
              <a:buChar char="Ø"/>
            </a:pPr>
            <a:endParaRPr lang="en-US" sz="1600" i="0" u="none" strike="noStrike" cap="none" dirty="0">
              <a:solidFill>
                <a:srgbClr val="000000"/>
              </a:solidFill>
              <a:latin typeface="Calibri" panose="020F0502020204030204" pitchFamily="34" charset="0"/>
              <a:cs typeface="Calibri" panose="020F0502020204030204" pitchFamily="34" charset="0"/>
              <a:sym typeface="Arial"/>
            </a:endParaRPr>
          </a:p>
          <a:p>
            <a:pPr marL="285750" lvl="5"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Simpler models are usually more ’generic’, complex models are more likely to overfit</a:t>
            </a:r>
          </a:p>
          <a:p>
            <a:pPr marL="285750" lvl="5"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Simple models have low variance, high bias.</a:t>
            </a:r>
          </a:p>
          <a:p>
            <a:pPr marL="285750" lvl="5"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Simple models are more robust</a:t>
            </a:r>
          </a:p>
          <a:p>
            <a:pPr marL="285750" lvl="5"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lvl="5"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Overfitting</a:t>
            </a:r>
          </a:p>
          <a:p>
            <a:pPr marL="285750" indent="-285750" algn="just" fontAlgn="base">
              <a:buFont typeface="Arial" panose="020B0604020202020204" pitchFamily="34" charset="0"/>
              <a:buChar char="•"/>
            </a:pPr>
            <a:r>
              <a:rPr lang="en-US" sz="1600" dirty="0">
                <a:latin typeface="Calibri" panose="020F0502020204030204" pitchFamily="34" charset="0"/>
                <a:cs typeface="Calibri" panose="020F0502020204030204" pitchFamily="34" charset="0"/>
              </a:rPr>
              <a:t>refers to a model that models the training data too well.</a:t>
            </a:r>
          </a:p>
          <a:p>
            <a:pPr marL="285750" indent="-285750" algn="just" fontAlgn="base">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fontAlgn="base">
              <a:buFont typeface="Arial" panose="020B0604020202020204" pitchFamily="34" charset="0"/>
              <a:buChar char="•"/>
            </a:pPr>
            <a:r>
              <a:rPr lang="en-US" sz="1600" dirty="0">
                <a:latin typeface="Calibri" panose="020F0502020204030204" pitchFamily="34" charset="0"/>
                <a:cs typeface="Calibri" panose="020F0502020204030204" pitchFamily="34" charset="0"/>
              </a:rPr>
              <a:t>Overfitting happens when a model learns the detail and noise in the training data to the extent that it negatively impacts the performance of the model on new data. This means that the noise or random fluctuations in the training data is picked up and learned as concepts by the model. The problem is that these concepts do not apply to new data and negatively impact the models ability to generalize.</a:t>
            </a:r>
          </a:p>
          <a:p>
            <a:pPr marL="285750" lvl="5" indent="-285750">
              <a:buFont typeface="Wingdings" panose="05000000000000000000" pitchFamily="2" charset="2"/>
              <a:buChar char="Ø"/>
            </a:pPr>
            <a:endParaRPr lang="en-US" sz="1600" b="1"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a:spLocks noGrp="1"/>
          </p:cNvSpPr>
          <p:nvPr>
            <p:ph type="title"/>
          </p:nvPr>
        </p:nvSpPr>
        <p:spPr>
          <a:xfrm>
            <a:off x="179519" y="152852"/>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dirty="0"/>
              <a:t>Model Selection</a:t>
            </a:r>
            <a:endParaRPr dirty="0"/>
          </a:p>
        </p:txBody>
      </p:sp>
      <p:sp>
        <p:nvSpPr>
          <p:cNvPr id="2" name="TextBox 1">
            <a:extLst>
              <a:ext uri="{FF2B5EF4-FFF2-40B4-BE49-F238E27FC236}">
                <a16:creationId xmlns:a16="http://schemas.microsoft.com/office/drawing/2014/main" id="{F1213752-D8BE-4AFD-A715-DF992DA5CB9C}"/>
              </a:ext>
            </a:extLst>
          </p:cNvPr>
          <p:cNvSpPr txBox="1"/>
          <p:nvPr/>
        </p:nvSpPr>
        <p:spPr>
          <a:xfrm>
            <a:off x="76841" y="745351"/>
            <a:ext cx="5086830" cy="4278094"/>
          </a:xfrm>
          <a:prstGeom prst="rect">
            <a:avLst/>
          </a:prstGeom>
          <a:noFill/>
        </p:spPr>
        <p:txBody>
          <a:bodyPr wrap="square" rtlCol="0">
            <a:spAutoFit/>
          </a:bodyPr>
          <a:lstStyle/>
          <a:p>
            <a:pPr marL="285750" indent="-285750">
              <a:buFont typeface="Wingdings" panose="05000000000000000000" pitchFamily="2" charset="2"/>
              <a:buChar char="Ø"/>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Bias Variance Trade Off</a:t>
            </a:r>
          </a:p>
          <a:p>
            <a:pPr marL="285750" indent="-285750">
              <a:buFont typeface="Wingdings" panose="05000000000000000000" pitchFamily="2" charset="2"/>
              <a:buChar char="Ø"/>
            </a:pPr>
            <a:endParaRPr lang="en-US" sz="1600" b="1" i="0" u="none" strike="noStrike" cap="none" dirty="0">
              <a:solidFill>
                <a:srgbClr val="000000"/>
              </a:solidFill>
              <a:latin typeface="Calibri" panose="020F0502020204030204" pitchFamily="34" charset="0"/>
              <a:cs typeface="Calibri" panose="020F0502020204030204" pitchFamily="34" charset="0"/>
              <a:sym typeface="Arial"/>
            </a:endParaRPr>
          </a:p>
          <a:p>
            <a:pPr fontAlgn="base"/>
            <a:r>
              <a:rPr lang="en-US" sz="1600" dirty="0">
                <a:solidFill>
                  <a:schemeClr val="tx1"/>
                </a:solidFill>
                <a:latin typeface="Calibri" panose="020F0502020204030204" pitchFamily="34" charset="0"/>
                <a:cs typeface="Calibri" panose="020F0502020204030204" pitchFamily="34" charset="0"/>
              </a:rPr>
              <a:t>The goal of any supervised machine learning algorithm is </a:t>
            </a:r>
            <a:r>
              <a:rPr lang="en-US" sz="1600" b="1" u="sng" dirty="0">
                <a:solidFill>
                  <a:schemeClr val="tx1"/>
                </a:solidFill>
                <a:latin typeface="Calibri" panose="020F0502020204030204" pitchFamily="34" charset="0"/>
                <a:cs typeface="Calibri" panose="020F0502020204030204" pitchFamily="34" charset="0"/>
              </a:rPr>
              <a:t>to achieve low bias and low variance</a:t>
            </a:r>
            <a:r>
              <a:rPr lang="en-US" sz="1600" dirty="0">
                <a:solidFill>
                  <a:schemeClr val="tx1"/>
                </a:solidFill>
                <a:latin typeface="Calibri" panose="020F0502020204030204" pitchFamily="34" charset="0"/>
                <a:cs typeface="Calibri" panose="020F0502020204030204" pitchFamily="34" charset="0"/>
              </a:rPr>
              <a:t>. In turn the algorithm should achieve good prediction performance.</a:t>
            </a:r>
          </a:p>
          <a:p>
            <a:pPr fontAlgn="base"/>
            <a:endParaRPr lang="en-US" sz="1600" dirty="0">
              <a:solidFill>
                <a:schemeClr val="tx1"/>
              </a:solidFill>
              <a:latin typeface="Calibri" panose="020F0502020204030204" pitchFamily="34" charset="0"/>
              <a:cs typeface="Calibri" panose="020F0502020204030204" pitchFamily="34" charset="0"/>
            </a:endParaRPr>
          </a:p>
          <a:p>
            <a:pPr fontAlgn="base"/>
            <a:r>
              <a:rPr lang="en-US" sz="1600" b="1" dirty="0">
                <a:solidFill>
                  <a:schemeClr val="tx1"/>
                </a:solidFill>
                <a:latin typeface="Calibri" panose="020F0502020204030204" pitchFamily="34" charset="0"/>
                <a:cs typeface="Calibri" panose="020F0502020204030204" pitchFamily="34" charset="0"/>
              </a:rPr>
              <a:t>Bias:</a:t>
            </a:r>
            <a:br>
              <a:rPr lang="en-US" sz="1600" dirty="0">
                <a:solidFill>
                  <a:schemeClr val="tx1"/>
                </a:solidFill>
                <a:latin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cs typeface="Calibri" panose="020F0502020204030204" pitchFamily="34" charset="0"/>
              </a:rPr>
              <a:t>The bias is known as the difference between the prediction of the values by the ML model and the correct value. </a:t>
            </a:r>
          </a:p>
          <a:p>
            <a:pPr fontAlgn="base"/>
            <a:r>
              <a:rPr lang="en-US" sz="1600" dirty="0">
                <a:solidFill>
                  <a:schemeClr val="tx1"/>
                </a:solidFill>
                <a:latin typeface="Calibri" panose="020F0502020204030204" pitchFamily="34" charset="0"/>
                <a:cs typeface="Calibri" panose="020F0502020204030204" pitchFamily="34" charset="0"/>
              </a:rPr>
              <a:t>That means: </a:t>
            </a:r>
            <a:r>
              <a:rPr lang="en-US" sz="1600" b="1" dirty="0">
                <a:solidFill>
                  <a:schemeClr val="tx1"/>
                </a:solidFill>
                <a:latin typeface="Calibri" panose="020F0502020204030204" pitchFamily="34" charset="0"/>
                <a:cs typeface="Calibri" panose="020F0502020204030204" pitchFamily="34" charset="0"/>
              </a:rPr>
              <a:t>High Bias – Underfitted model</a:t>
            </a:r>
          </a:p>
          <a:p>
            <a:pPr fontAlgn="base"/>
            <a:endParaRPr lang="en-US" sz="1600" dirty="0">
              <a:solidFill>
                <a:schemeClr val="tx1"/>
              </a:solidFill>
              <a:latin typeface="Calibri" panose="020F0502020204030204" pitchFamily="34" charset="0"/>
              <a:cs typeface="Calibri" panose="020F0502020204030204" pitchFamily="34" charset="0"/>
            </a:endParaRPr>
          </a:p>
          <a:p>
            <a:pPr fontAlgn="base"/>
            <a:r>
              <a:rPr lang="en-US" sz="1600" b="1" dirty="0">
                <a:solidFill>
                  <a:schemeClr val="tx1"/>
                </a:solidFill>
                <a:latin typeface="Calibri" panose="020F0502020204030204" pitchFamily="34" charset="0"/>
                <a:cs typeface="Calibri" panose="020F0502020204030204" pitchFamily="34" charset="0"/>
              </a:rPr>
              <a:t>Variance:</a:t>
            </a:r>
          </a:p>
          <a:p>
            <a:pPr fontAlgn="base"/>
            <a:r>
              <a:rPr lang="en-US" sz="1600" dirty="0">
                <a:solidFill>
                  <a:schemeClr val="tx1"/>
                </a:solidFill>
                <a:latin typeface="Calibri" panose="020F0502020204030204" pitchFamily="34" charset="0"/>
                <a:cs typeface="Calibri" panose="020F0502020204030204" pitchFamily="34" charset="0"/>
              </a:rPr>
              <a:t>The model with high variance has a very complex fit to the training data and thus is not able to fit accurately on the data which it hasn’t seen before.</a:t>
            </a:r>
          </a:p>
          <a:p>
            <a:pPr fontAlgn="base"/>
            <a:endParaRPr lang="en-US" sz="1600" dirty="0">
              <a:solidFill>
                <a:schemeClr val="tx1"/>
              </a:solidFill>
              <a:latin typeface="Calibri" panose="020F0502020204030204" pitchFamily="34" charset="0"/>
              <a:cs typeface="Calibri" panose="020F0502020204030204" pitchFamily="34" charset="0"/>
            </a:endParaRPr>
          </a:p>
          <a:p>
            <a:pPr fontAlgn="base"/>
            <a:r>
              <a:rPr lang="en-US" sz="1600" dirty="0">
                <a:solidFill>
                  <a:schemeClr val="tx1"/>
                </a:solidFill>
                <a:latin typeface="Calibri" panose="020F0502020204030204" pitchFamily="34" charset="0"/>
                <a:cs typeface="Calibri" panose="020F0502020204030204" pitchFamily="34" charset="0"/>
              </a:rPr>
              <a:t>That means: </a:t>
            </a:r>
            <a:r>
              <a:rPr lang="en-US" sz="1600" b="1" dirty="0">
                <a:solidFill>
                  <a:schemeClr val="tx1"/>
                </a:solidFill>
                <a:latin typeface="Calibri" panose="020F0502020204030204" pitchFamily="34" charset="0"/>
                <a:cs typeface="Calibri" panose="020F0502020204030204" pitchFamily="34" charset="0"/>
              </a:rPr>
              <a:t>High Variance – Overfitted model</a:t>
            </a:r>
            <a:endParaRPr lang="en-US" sz="1600" b="1" dirty="0">
              <a:latin typeface="Calibri" panose="020F0502020204030204" pitchFamily="34" charset="0"/>
              <a:cs typeface="Calibri" panose="020F0502020204030204" pitchFamily="34" charset="0"/>
            </a:endParaRPr>
          </a:p>
        </p:txBody>
      </p:sp>
      <p:pic>
        <p:nvPicPr>
          <p:cNvPr id="4" name="Picture 2" descr="https://s3-ap-south-1.amazonaws.com/av-blog-media/wp-content/uploads/2017/06/05153332/model-complex.png">
            <a:extLst>
              <a:ext uri="{FF2B5EF4-FFF2-40B4-BE49-F238E27FC236}">
                <a16:creationId xmlns:a16="http://schemas.microsoft.com/office/drawing/2014/main" id="{258506A6-7D1F-4B11-B41A-76446AC114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1" t="4669" r="3667" b="2683"/>
          <a:stretch/>
        </p:blipFill>
        <p:spPr bwMode="auto">
          <a:xfrm>
            <a:off x="5239263" y="827654"/>
            <a:ext cx="3904737" cy="253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63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a:spLocks noGrp="1"/>
          </p:cNvSpPr>
          <p:nvPr>
            <p:ph type="title"/>
          </p:nvPr>
        </p:nvSpPr>
        <p:spPr>
          <a:xfrm>
            <a:off x="179519" y="152852"/>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dirty="0"/>
              <a:t>Model Selection</a:t>
            </a:r>
            <a:endParaRPr dirty="0"/>
          </a:p>
        </p:txBody>
      </p:sp>
      <p:sp>
        <p:nvSpPr>
          <p:cNvPr id="2" name="TextBox 1">
            <a:extLst>
              <a:ext uri="{FF2B5EF4-FFF2-40B4-BE49-F238E27FC236}">
                <a16:creationId xmlns:a16="http://schemas.microsoft.com/office/drawing/2014/main" id="{F1213752-D8BE-4AFD-A715-DF992DA5CB9C}"/>
              </a:ext>
            </a:extLst>
          </p:cNvPr>
          <p:cNvSpPr txBox="1"/>
          <p:nvPr/>
        </p:nvSpPr>
        <p:spPr>
          <a:xfrm>
            <a:off x="76840" y="745351"/>
            <a:ext cx="9013371" cy="2800767"/>
          </a:xfrm>
          <a:prstGeom prst="rect">
            <a:avLst/>
          </a:prstGeom>
          <a:noFill/>
        </p:spPr>
        <p:txBody>
          <a:bodyPr wrap="square" rtlCol="0">
            <a:spAutoFit/>
          </a:bodyPr>
          <a:lstStyle/>
          <a:p>
            <a:pPr marL="285750" indent="-285750">
              <a:buFont typeface="Wingdings" panose="05000000000000000000" pitchFamily="2" charset="2"/>
              <a:buChar char="Ø"/>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Regularization</a:t>
            </a:r>
          </a:p>
          <a:p>
            <a:pPr marL="285750" indent="-285750">
              <a:buFont typeface="Wingdings" panose="05000000000000000000" pitchFamily="2" charset="2"/>
              <a:buChar char="Ø"/>
            </a:pPr>
            <a:endParaRPr lang="en-US" sz="1600" b="1" i="0" u="none" strike="noStrike" cap="none" dirty="0">
              <a:solidFill>
                <a:srgbClr val="000000"/>
              </a:solidFill>
              <a:latin typeface="Calibri" panose="020F0502020204030204" pitchFamily="34" charset="0"/>
              <a:cs typeface="Calibri" panose="020F0502020204030204" pitchFamily="34" charset="0"/>
              <a:sym typeface="Arial"/>
            </a:endParaRPr>
          </a:p>
          <a:p>
            <a:r>
              <a:rPr lang="en-US" sz="1600" b="1" dirty="0">
                <a:solidFill>
                  <a:schemeClr val="tx1"/>
                </a:solidFill>
                <a:latin typeface="Calibri" panose="020F0502020204030204" pitchFamily="34" charset="0"/>
                <a:cs typeface="Calibri" panose="020F0502020204030204" pitchFamily="34" charset="0"/>
              </a:rPr>
              <a:t>Regularization </a:t>
            </a:r>
            <a:r>
              <a:rPr lang="en-US" sz="1600" dirty="0">
                <a:solidFill>
                  <a:schemeClr val="tx1"/>
                </a:solidFill>
                <a:latin typeface="Calibri" panose="020F0502020204030204" pitchFamily="34" charset="0"/>
                <a:cs typeface="Calibri" panose="020F0502020204030204" pitchFamily="34" charset="0"/>
              </a:rPr>
              <a:t>is a process used to create an optimally complex model, i.e. a model which is as simple as possible while performing well on the training data. In other words, </a:t>
            </a:r>
            <a:r>
              <a:rPr lang="en-US" sz="1600" b="1" i="1" dirty="0">
                <a:solidFill>
                  <a:schemeClr val="tx1"/>
                </a:solidFill>
                <a:latin typeface="Calibri" panose="020F0502020204030204" pitchFamily="34" charset="0"/>
                <a:cs typeface="Calibri" panose="020F0502020204030204" pitchFamily="34" charset="0"/>
              </a:rPr>
              <a:t>this technique discourages learning a more complex or flexible model, so as to avoid the risk of overfitting.</a:t>
            </a:r>
            <a:endParaRPr lang="en-US" sz="1600" b="1" i="1" dirty="0">
              <a:solidFill>
                <a:schemeClr val="tx1"/>
              </a:solidFill>
              <a:effectLst/>
              <a:latin typeface="Calibri" panose="020F0502020204030204" pitchFamily="34" charset="0"/>
              <a:cs typeface="Calibri" panose="020F0502020204030204" pitchFamily="34" charset="0"/>
            </a:endParaRPr>
          </a:p>
          <a:p>
            <a:r>
              <a:rPr lang="en-US" sz="1600" b="1" i="1" dirty="0">
                <a:solidFill>
                  <a:schemeClr val="tx1"/>
                </a:solidFill>
                <a:latin typeface="Calibri" panose="020F0502020204030204" pitchFamily="34" charset="0"/>
                <a:cs typeface="Calibri" panose="020F0502020204030204" pitchFamily="34" charset="0"/>
              </a:rPr>
              <a:t>	&gt; Cost = RSS + Penalty or Regularization term</a:t>
            </a:r>
          </a:p>
          <a:p>
            <a:endParaRPr lang="en-US" sz="1600" b="1" i="1" dirty="0">
              <a:solidFill>
                <a:schemeClr val="tx1"/>
              </a:solidFill>
              <a:effectLst/>
              <a:latin typeface="Calibri" panose="020F0502020204030204" pitchFamily="34" charset="0"/>
              <a:cs typeface="Calibri" panose="020F0502020204030204" pitchFamily="34" charset="0"/>
            </a:endParaRPr>
          </a:p>
          <a:p>
            <a:r>
              <a:rPr lang="en-US" sz="1600" b="1" dirty="0">
                <a:solidFill>
                  <a:schemeClr val="tx1"/>
                </a:solidFill>
                <a:latin typeface="Calibri" panose="020F0502020204030204" pitchFamily="34" charset="0"/>
                <a:cs typeface="Calibri" panose="020F0502020204030204" pitchFamily="34" charset="0"/>
              </a:rPr>
              <a:t>Example</a:t>
            </a:r>
            <a:r>
              <a:rPr lang="en-US" sz="1600" dirty="0">
                <a:solidFill>
                  <a:schemeClr val="tx1"/>
                </a:solidFill>
                <a:latin typeface="Calibri" panose="020F0502020204030204" pitchFamily="34" charset="0"/>
                <a:cs typeface="Calibri" panose="020F0502020204030204" pitchFamily="34" charset="0"/>
              </a:rPr>
              <a:t>: </a:t>
            </a:r>
          </a:p>
          <a:p>
            <a:r>
              <a:rPr lang="en-US" sz="1600" dirty="0">
                <a:solidFill>
                  <a:schemeClr val="tx1"/>
                </a:solidFill>
                <a:latin typeface="Calibri" panose="020F0502020204030204" pitchFamily="34" charset="0"/>
                <a:cs typeface="Calibri" panose="020F0502020204030204" pitchFamily="34" charset="0"/>
              </a:rPr>
              <a:t>	- Regularization term (Ridge, Lasso)</a:t>
            </a:r>
          </a:p>
          <a:p>
            <a:r>
              <a:rPr lang="en-US" sz="1600" dirty="0">
                <a:solidFill>
                  <a:schemeClr val="tx1"/>
                </a:solidFill>
                <a:latin typeface="Calibri" panose="020F0502020204030204" pitchFamily="34" charset="0"/>
                <a:cs typeface="Calibri" panose="020F0502020204030204" pitchFamily="34" charset="0"/>
              </a:rPr>
              <a:t>	- Pruning (Decision Tree)</a:t>
            </a:r>
          </a:p>
          <a:p>
            <a:r>
              <a:rPr lang="en-US" sz="1600" b="0" i="0" dirty="0">
                <a:solidFill>
                  <a:schemeClr val="tx1"/>
                </a:solidFill>
                <a:effectLst/>
                <a:latin typeface="Calibri" panose="020F0502020204030204" pitchFamily="34" charset="0"/>
                <a:cs typeface="Calibri" panose="020F0502020204030204" pitchFamily="34" charset="0"/>
              </a:rPr>
              <a:t>	- Dropout</a:t>
            </a:r>
          </a:p>
        </p:txBody>
      </p:sp>
      <p:pic>
        <p:nvPicPr>
          <p:cNvPr id="5" name="Picture 4">
            <a:extLst>
              <a:ext uri="{FF2B5EF4-FFF2-40B4-BE49-F238E27FC236}">
                <a16:creationId xmlns:a16="http://schemas.microsoft.com/office/drawing/2014/main" id="{8124C87E-D88B-4B8A-B1F3-CF62DEC37606}"/>
              </a:ext>
            </a:extLst>
          </p:cNvPr>
          <p:cNvPicPr>
            <a:picLocks noChangeAspect="1"/>
          </p:cNvPicPr>
          <p:nvPr/>
        </p:nvPicPr>
        <p:blipFill>
          <a:blip r:embed="rId3"/>
          <a:stretch>
            <a:fillRect/>
          </a:stretch>
        </p:blipFill>
        <p:spPr>
          <a:xfrm>
            <a:off x="179520" y="3678944"/>
            <a:ext cx="4192696" cy="1146629"/>
          </a:xfrm>
          <a:prstGeom prst="rect">
            <a:avLst/>
          </a:prstGeom>
          <a:ln>
            <a:solidFill>
              <a:schemeClr val="accent6">
                <a:lumMod val="75000"/>
              </a:schemeClr>
            </a:solidFill>
          </a:ln>
        </p:spPr>
      </p:pic>
      <p:pic>
        <p:nvPicPr>
          <p:cNvPr id="6" name="Picture 5">
            <a:extLst>
              <a:ext uri="{FF2B5EF4-FFF2-40B4-BE49-F238E27FC236}">
                <a16:creationId xmlns:a16="http://schemas.microsoft.com/office/drawing/2014/main" id="{800684D7-5E83-473F-862C-EBC4EA64F464}"/>
              </a:ext>
            </a:extLst>
          </p:cNvPr>
          <p:cNvPicPr>
            <a:picLocks noChangeAspect="1"/>
          </p:cNvPicPr>
          <p:nvPr/>
        </p:nvPicPr>
        <p:blipFill>
          <a:blip r:embed="rId4"/>
          <a:stretch>
            <a:fillRect/>
          </a:stretch>
        </p:blipFill>
        <p:spPr>
          <a:xfrm>
            <a:off x="4572000" y="3678944"/>
            <a:ext cx="4518211" cy="1146629"/>
          </a:xfrm>
          <a:prstGeom prst="rect">
            <a:avLst/>
          </a:prstGeom>
          <a:ln>
            <a:solidFill>
              <a:schemeClr val="accent6">
                <a:lumMod val="75000"/>
              </a:schemeClr>
            </a:solidFill>
          </a:ln>
        </p:spPr>
      </p:pic>
    </p:spTree>
    <p:extLst>
      <p:ext uri="{BB962C8B-B14F-4D97-AF65-F5344CB8AC3E}">
        <p14:creationId xmlns:p14="http://schemas.microsoft.com/office/powerpoint/2010/main" val="324005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a:spLocks noGrp="1"/>
          </p:cNvSpPr>
          <p:nvPr>
            <p:ph type="title"/>
          </p:nvPr>
        </p:nvSpPr>
        <p:spPr>
          <a:xfrm>
            <a:off x="124577" y="152852"/>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dirty="0"/>
              <a:t>Naïve Bayes VS Logistic Regression</a:t>
            </a:r>
            <a:endParaRPr dirty="0"/>
          </a:p>
        </p:txBody>
      </p:sp>
      <p:sp>
        <p:nvSpPr>
          <p:cNvPr id="208" name="Google Shape;208;p6"/>
          <p:cNvSpPr txBox="1"/>
          <p:nvPr/>
        </p:nvSpPr>
        <p:spPr>
          <a:xfrm>
            <a:off x="124577" y="558706"/>
            <a:ext cx="4601108" cy="4431942"/>
          </a:xfrm>
          <a:prstGeom prst="rect">
            <a:avLst/>
          </a:prstGeom>
          <a:noFill/>
          <a:ln>
            <a:noFill/>
          </a:ln>
        </p:spPr>
        <p:txBody>
          <a:bodyPr spcFirstLastPara="1" wrap="square" lIns="0" tIns="45700" rIns="0" bIns="45700" anchor="b" anchorCtr="0">
            <a:spAutoFit/>
          </a:bodyPr>
          <a:lstStyle/>
          <a:p>
            <a:pPr marL="0" marR="0" lvl="0" indent="0" algn="l" rtl="0">
              <a:lnSpc>
                <a:spcPct val="100000"/>
              </a:lnSpc>
              <a:spcBef>
                <a:spcPts val="0"/>
              </a:spcBef>
              <a:spcAft>
                <a:spcPts val="0"/>
              </a:spcAft>
              <a:buNone/>
            </a:pPr>
            <a:r>
              <a:rPr lang="en-US" sz="1800" b="1" i="0" u="sng" strike="noStrike" cap="none" dirty="0">
                <a:solidFill>
                  <a:srgbClr val="000000"/>
                </a:solidFill>
                <a:latin typeface="Calibri" panose="020F0502020204030204" pitchFamily="34" charset="0"/>
                <a:cs typeface="Calibri" panose="020F0502020204030204" pitchFamily="34" charset="0"/>
                <a:sym typeface="Arial"/>
              </a:rPr>
              <a:t>Naive Bayes</a:t>
            </a:r>
            <a:endParaRPr lang="en-US" sz="1800" b="1" dirty="0">
              <a:latin typeface="Calibri" panose="020F0502020204030204" pitchFamily="34" charset="0"/>
              <a:cs typeface="Calibri" panose="020F0502020204030204" pitchFamily="34" charset="0"/>
            </a:endParaRPr>
          </a:p>
          <a:p>
            <a:pPr marL="285750" marR="0" lvl="0" indent="-285750" algn="just" rtl="0">
              <a:lnSpc>
                <a:spcPct val="100000"/>
              </a:lnSpc>
              <a:spcBef>
                <a:spcPts val="0"/>
              </a:spcBef>
              <a:spcAft>
                <a:spcPts val="0"/>
              </a:spcAft>
              <a:buClr>
                <a:srgbClr val="548135"/>
              </a:buClr>
              <a:buSzPts val="1600"/>
              <a:buFont typeface="Noto Sans Symbols"/>
              <a:buChar char="🗹"/>
            </a:pPr>
            <a:r>
              <a:rPr lang="en-US" sz="1600" b="0" i="0" u="none" strike="noStrike" cap="none" dirty="0">
                <a:solidFill>
                  <a:srgbClr val="595959"/>
                </a:solidFill>
                <a:latin typeface="Calibri" panose="020F0502020204030204" pitchFamily="34" charset="0"/>
                <a:cs typeface="Calibri" panose="020F0502020204030204" pitchFamily="34" charset="0"/>
                <a:sym typeface="Arial"/>
              </a:rPr>
              <a:t>Used for classification problems</a:t>
            </a:r>
            <a:endParaRPr lang="en-US" sz="1600" dirty="0">
              <a:latin typeface="Calibri" panose="020F0502020204030204" pitchFamily="34" charset="0"/>
              <a:cs typeface="Calibri" panose="020F0502020204030204" pitchFamily="34" charset="0"/>
            </a:endParaRPr>
          </a:p>
          <a:p>
            <a:pPr marL="285750" marR="0" lvl="0" indent="-285750" algn="just" rtl="0">
              <a:lnSpc>
                <a:spcPct val="100000"/>
              </a:lnSpc>
              <a:spcBef>
                <a:spcPts val="1200"/>
              </a:spcBef>
              <a:spcAft>
                <a:spcPts val="0"/>
              </a:spcAft>
              <a:buClr>
                <a:srgbClr val="548135"/>
              </a:buClr>
              <a:buSzPts val="1600"/>
              <a:buFont typeface="Noto Sans Symbols"/>
              <a:buChar char="🗹"/>
            </a:pPr>
            <a:r>
              <a:rPr lang="en-US" sz="1600" b="0" i="0" u="none" strike="noStrike" cap="none" dirty="0">
                <a:solidFill>
                  <a:srgbClr val="595959"/>
                </a:solidFill>
                <a:latin typeface="Calibri" panose="020F0502020204030204" pitchFamily="34" charset="0"/>
                <a:cs typeface="Calibri" panose="020F0502020204030204" pitchFamily="34" charset="0"/>
                <a:sym typeface="Arial"/>
              </a:rPr>
              <a:t> Algorithm’s Learning mechanism : Generative model</a:t>
            </a:r>
            <a:endParaRPr lang="en-US" sz="1600" dirty="0">
              <a:latin typeface="Calibri" panose="020F0502020204030204" pitchFamily="34" charset="0"/>
              <a:cs typeface="Calibri" panose="020F0502020204030204" pitchFamily="34" charset="0"/>
            </a:endParaRPr>
          </a:p>
          <a:p>
            <a:pPr marL="285750" marR="0" lvl="0" indent="-285750" algn="just" rtl="0">
              <a:lnSpc>
                <a:spcPct val="100000"/>
              </a:lnSpc>
              <a:spcBef>
                <a:spcPts val="1200"/>
              </a:spcBef>
              <a:spcAft>
                <a:spcPts val="0"/>
              </a:spcAft>
              <a:buClr>
                <a:srgbClr val="548135"/>
              </a:buClr>
              <a:buSzPts val="1600"/>
              <a:buFont typeface="Noto Sans Symbols"/>
              <a:buChar char="🗹"/>
            </a:pPr>
            <a:r>
              <a:rPr lang="en-US" sz="1600" b="0" i="0" u="none" strike="noStrike" cap="none" dirty="0">
                <a:solidFill>
                  <a:srgbClr val="595959"/>
                </a:solidFill>
                <a:latin typeface="Calibri" panose="020F0502020204030204" pitchFamily="34" charset="0"/>
                <a:cs typeface="Calibri" panose="020F0502020204030204" pitchFamily="34" charset="0"/>
                <a:sym typeface="Arial"/>
              </a:rPr>
              <a:t>Model assumptions: assumes all the features to be conditionally independent</a:t>
            </a:r>
          </a:p>
          <a:p>
            <a:pPr marL="285750" marR="0" lvl="0" indent="-285750" algn="just" rtl="0">
              <a:lnSpc>
                <a:spcPct val="100000"/>
              </a:lnSpc>
              <a:spcBef>
                <a:spcPts val="1200"/>
              </a:spcBef>
              <a:spcAft>
                <a:spcPts val="0"/>
              </a:spcAft>
              <a:buClr>
                <a:srgbClr val="548135"/>
              </a:buClr>
              <a:buSzPts val="1600"/>
              <a:buFont typeface="Noto Sans Symbols"/>
              <a:buChar char="🗹"/>
            </a:pPr>
            <a:endParaRPr lang="en-US" sz="1600" dirty="0">
              <a:latin typeface="Calibri" panose="020F0502020204030204" pitchFamily="34" charset="0"/>
              <a:cs typeface="Calibri" panose="020F0502020204030204" pitchFamily="34" charset="0"/>
            </a:endParaRPr>
          </a:p>
          <a:p>
            <a:r>
              <a:rPr lang="en-US" sz="1800" b="1" u="sng" dirty="0">
                <a:latin typeface="Calibri" panose="020F0502020204030204" pitchFamily="34" charset="0"/>
                <a:cs typeface="Calibri" panose="020F0502020204030204" pitchFamily="34" charset="0"/>
              </a:rPr>
              <a:t>Logistic Regression</a:t>
            </a:r>
          </a:p>
          <a:p>
            <a:pPr marL="0" marR="0" lvl="0" indent="0" algn="l" rtl="0">
              <a:lnSpc>
                <a:spcPct val="100000"/>
              </a:lnSpc>
              <a:spcBef>
                <a:spcPts val="0"/>
              </a:spcBef>
              <a:spcAft>
                <a:spcPts val="0"/>
              </a:spcAft>
              <a:buNone/>
            </a:pPr>
            <a:endParaRPr lang="en-US" sz="1600" dirty="0">
              <a:latin typeface="Calibri" panose="020F0502020204030204" pitchFamily="34" charset="0"/>
              <a:cs typeface="Calibri" panose="020F0502020204030204" pitchFamily="34" charset="0"/>
            </a:endParaRPr>
          </a:p>
          <a:p>
            <a:pPr marL="285750" marR="0" lvl="0" indent="-285750" algn="just" rtl="0">
              <a:lnSpc>
                <a:spcPct val="100000"/>
              </a:lnSpc>
              <a:spcBef>
                <a:spcPts val="0"/>
              </a:spcBef>
              <a:spcAft>
                <a:spcPts val="0"/>
              </a:spcAft>
              <a:buClr>
                <a:srgbClr val="548135"/>
              </a:buClr>
              <a:buSzPts val="1600"/>
              <a:buFont typeface="Noto Sans Symbols"/>
              <a:buChar char="🗹"/>
            </a:pPr>
            <a:r>
              <a:rPr lang="en-US" b="0" i="0" u="none" strike="noStrike" cap="none" dirty="0">
                <a:solidFill>
                  <a:srgbClr val="595959"/>
                </a:solidFill>
                <a:latin typeface="Arial"/>
                <a:ea typeface="Arial"/>
                <a:cs typeface="Arial"/>
                <a:sym typeface="Arial"/>
              </a:rPr>
              <a:t>Used for classification problems</a:t>
            </a:r>
            <a:endParaRPr lang="en-US" dirty="0"/>
          </a:p>
          <a:p>
            <a:pPr marL="285750" marR="0" lvl="0" indent="-285750" algn="just" rtl="0">
              <a:lnSpc>
                <a:spcPct val="100000"/>
              </a:lnSpc>
              <a:spcBef>
                <a:spcPts val="1200"/>
              </a:spcBef>
              <a:spcAft>
                <a:spcPts val="0"/>
              </a:spcAft>
              <a:buClr>
                <a:srgbClr val="548135"/>
              </a:buClr>
              <a:buSzPts val="1600"/>
              <a:buFont typeface="Noto Sans Symbols"/>
              <a:buChar char="🗹"/>
            </a:pPr>
            <a:r>
              <a:rPr lang="en-US" b="0" i="0" u="none" strike="noStrike" cap="none" dirty="0">
                <a:solidFill>
                  <a:srgbClr val="595959"/>
                </a:solidFill>
                <a:latin typeface="Arial"/>
                <a:ea typeface="Arial"/>
                <a:cs typeface="Arial"/>
                <a:sym typeface="Arial"/>
              </a:rPr>
              <a:t>Algorithm’s Learning mechanism : Discriminative model.</a:t>
            </a:r>
            <a:endParaRPr lang="en-US" dirty="0"/>
          </a:p>
          <a:p>
            <a:pPr marL="285750" marR="0" lvl="0" indent="-285750" algn="just" rtl="0">
              <a:lnSpc>
                <a:spcPct val="100000"/>
              </a:lnSpc>
              <a:spcBef>
                <a:spcPts val="1200"/>
              </a:spcBef>
              <a:spcAft>
                <a:spcPts val="0"/>
              </a:spcAft>
              <a:buClr>
                <a:srgbClr val="548135"/>
              </a:buClr>
              <a:buSzPts val="1600"/>
              <a:buFont typeface="Noto Sans Symbols"/>
              <a:buChar char="🗹"/>
            </a:pPr>
            <a:r>
              <a:rPr lang="en-US" b="0" i="0" u="none" strike="noStrike" cap="none" dirty="0">
                <a:solidFill>
                  <a:srgbClr val="595959"/>
                </a:solidFill>
                <a:latin typeface="Arial"/>
                <a:ea typeface="Arial"/>
                <a:cs typeface="Arial"/>
                <a:sym typeface="Arial"/>
              </a:rPr>
              <a:t>Model assumptions: splits feature space linearly, and typically works reasonably well even when some of the variables are correlated.</a:t>
            </a:r>
            <a:endParaRPr sz="20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3" name="Picture 2">
            <a:extLst>
              <a:ext uri="{FF2B5EF4-FFF2-40B4-BE49-F238E27FC236}">
                <a16:creationId xmlns:a16="http://schemas.microsoft.com/office/drawing/2014/main" id="{51C5770C-54FE-4EC7-A9A0-7C74A01940C4}"/>
              </a:ext>
            </a:extLst>
          </p:cNvPr>
          <p:cNvPicPr>
            <a:picLocks noChangeAspect="1"/>
          </p:cNvPicPr>
          <p:nvPr/>
        </p:nvPicPr>
        <p:blipFill>
          <a:blip r:embed="rId3"/>
          <a:stretch>
            <a:fillRect/>
          </a:stretch>
        </p:blipFill>
        <p:spPr>
          <a:xfrm>
            <a:off x="4994621" y="799139"/>
            <a:ext cx="4093957" cy="2743830"/>
          </a:xfrm>
          <a:prstGeom prst="rect">
            <a:avLst/>
          </a:prstGeom>
        </p:spPr>
      </p:pic>
      <p:sp>
        <p:nvSpPr>
          <p:cNvPr id="12" name="TextBox 11">
            <a:extLst>
              <a:ext uri="{FF2B5EF4-FFF2-40B4-BE49-F238E27FC236}">
                <a16:creationId xmlns:a16="http://schemas.microsoft.com/office/drawing/2014/main" id="{29BDDA97-F97C-42F1-9404-5DDF0EC9EDCD}"/>
              </a:ext>
            </a:extLst>
          </p:cNvPr>
          <p:cNvSpPr txBox="1"/>
          <p:nvPr/>
        </p:nvSpPr>
        <p:spPr>
          <a:xfrm>
            <a:off x="4980887" y="4390484"/>
            <a:ext cx="4163113" cy="600164"/>
          </a:xfrm>
          <a:prstGeom prst="rect">
            <a:avLst/>
          </a:prstGeom>
          <a:noFill/>
        </p:spPr>
        <p:txBody>
          <a:bodyPr wrap="square">
            <a:spAutoFit/>
          </a:bodyPr>
          <a:lstStyle/>
          <a:p>
            <a:r>
              <a:rPr lang="en-US" sz="1100" dirty="0"/>
              <a:t>https://www.analyticsvidhya.com/blog/2021/07/deep-understanding-of-discriminative-and-generative-models-in-machine-learning/</a:t>
            </a:r>
          </a:p>
        </p:txBody>
      </p:sp>
    </p:spTree>
    <p:extLst>
      <p:ext uri="{BB962C8B-B14F-4D97-AF65-F5344CB8AC3E}">
        <p14:creationId xmlns:p14="http://schemas.microsoft.com/office/powerpoint/2010/main" val="249197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title"/>
          </p:nvPr>
        </p:nvSpPr>
        <p:spPr>
          <a:xfrm>
            <a:off x="316678" y="121966"/>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a:t>Confusion Matrix </a:t>
            </a:r>
            <a:endParaRPr/>
          </a:p>
        </p:txBody>
      </p:sp>
      <p:grpSp>
        <p:nvGrpSpPr>
          <p:cNvPr id="241" name="Google Shape;241;p10"/>
          <p:cNvGrpSpPr/>
          <p:nvPr/>
        </p:nvGrpSpPr>
        <p:grpSpPr>
          <a:xfrm>
            <a:off x="3634740" y="752017"/>
            <a:ext cx="5280660" cy="4311959"/>
            <a:chOff x="340731" y="1250004"/>
            <a:chExt cx="3016283" cy="600988"/>
          </a:xfrm>
        </p:grpSpPr>
        <p:sp>
          <p:nvSpPr>
            <p:cNvPr id="242" name="Google Shape;242;p10"/>
            <p:cNvSpPr txBox="1"/>
            <p:nvPr/>
          </p:nvSpPr>
          <p:spPr>
            <a:xfrm>
              <a:off x="340731" y="1250004"/>
              <a:ext cx="2926080" cy="600988"/>
            </a:xfrm>
            <a:prstGeom prst="rect">
              <a:avLst/>
            </a:prstGeom>
            <a:noFill/>
            <a:ln>
              <a:noFill/>
            </a:ln>
          </p:spPr>
          <p:txBody>
            <a:bodyPr spcFirstLastPara="1" wrap="square" lIns="0" tIns="45700" rIns="0" bIns="45700" anchor="b" anchorCtr="0">
              <a:spAutoFit/>
            </a:bodyPr>
            <a:lstStyle/>
            <a:p>
              <a:pPr marL="0" marR="0" lvl="0" indent="0" algn="l" rtl="0">
                <a:lnSpc>
                  <a:spcPct val="100000"/>
                </a:lnSpc>
                <a:spcBef>
                  <a:spcPts val="0"/>
                </a:spcBef>
                <a:spcAft>
                  <a:spcPts val="0"/>
                </a:spcAft>
                <a:buNone/>
              </a:pPr>
              <a:endParaRPr sz="2800" b="1" i="0" u="none" strike="noStrike" cap="none">
                <a:solidFill>
                  <a:srgbClr val="000000"/>
                </a:solidFill>
                <a:latin typeface="Arial"/>
                <a:ea typeface="Arial"/>
                <a:cs typeface="Arial"/>
                <a:sym typeface="Arial"/>
              </a:endParaRPr>
            </a:p>
          </p:txBody>
        </p:sp>
        <p:sp>
          <p:nvSpPr>
            <p:cNvPr id="243" name="Google Shape;243;p10"/>
            <p:cNvSpPr txBox="1"/>
            <p:nvPr/>
          </p:nvSpPr>
          <p:spPr>
            <a:xfrm>
              <a:off x="675874" y="1256323"/>
              <a:ext cx="2681140" cy="64345"/>
            </a:xfrm>
            <a:prstGeom prst="rect">
              <a:avLst/>
            </a:prstGeom>
            <a:noFill/>
            <a:ln>
              <a:noFill/>
            </a:ln>
          </p:spPr>
          <p:txBody>
            <a:bodyPr spcFirstLastPara="1" wrap="square" lIns="0" tIns="45700" rIns="0" bIns="45700" anchor="t" anchorCtr="0">
              <a:spAutoFit/>
            </a:bodyPr>
            <a:lstStyle/>
            <a:p>
              <a:pPr marL="0" marR="0" lvl="0" indent="0" algn="just" rtl="0">
                <a:lnSpc>
                  <a:spcPct val="100000"/>
                </a:lnSpc>
                <a:spcBef>
                  <a:spcPts val="0"/>
                </a:spcBef>
                <a:spcAft>
                  <a:spcPts val="0"/>
                </a:spcAft>
                <a:buNone/>
              </a:pPr>
              <a:r>
                <a:rPr lang="en-US" sz="1200" b="1" i="0" u="none" strike="noStrike" cap="none" dirty="0">
                  <a:solidFill>
                    <a:srgbClr val="292929"/>
                  </a:solidFill>
                  <a:latin typeface="Arial"/>
                  <a:ea typeface="Arial"/>
                  <a:cs typeface="Arial"/>
                  <a:sym typeface="Arial"/>
                </a:rPr>
                <a:t>Confusion Matrix </a:t>
              </a:r>
              <a:r>
                <a:rPr lang="en-US" sz="1200" b="0" i="0" u="none" strike="noStrike" cap="none" dirty="0">
                  <a:solidFill>
                    <a:srgbClr val="292929"/>
                  </a:solidFill>
                  <a:latin typeface="Arial"/>
                  <a:ea typeface="Arial"/>
                  <a:cs typeface="Arial"/>
                  <a:sym typeface="Arial"/>
                </a:rPr>
                <a:t>is a tool to determine the performance of classifier. It contains information about actual and predicted classifications.</a:t>
              </a:r>
              <a:endParaRPr sz="1200" b="0" i="0" u="none" strike="noStrike" cap="none" dirty="0">
                <a:solidFill>
                  <a:srgbClr val="292929"/>
                </a:solidFill>
                <a:latin typeface="Arial"/>
                <a:ea typeface="Arial"/>
                <a:cs typeface="Arial"/>
                <a:sym typeface="Arial"/>
              </a:endParaRPr>
            </a:p>
          </p:txBody>
        </p:sp>
      </p:grpSp>
      <p:pic>
        <p:nvPicPr>
          <p:cNvPr id="244" name="Google Shape;244;p10"/>
          <p:cNvPicPr preferRelativeResize="0"/>
          <p:nvPr/>
        </p:nvPicPr>
        <p:blipFill rotWithShape="1">
          <a:blip r:embed="rId3">
            <a:alphaModFix/>
          </a:blip>
          <a:srcRect/>
          <a:stretch/>
        </p:blipFill>
        <p:spPr>
          <a:xfrm>
            <a:off x="228600" y="752017"/>
            <a:ext cx="3781172" cy="3444101"/>
          </a:xfrm>
          <a:prstGeom prst="rect">
            <a:avLst/>
          </a:prstGeom>
          <a:noFill/>
          <a:ln>
            <a:noFill/>
          </a:ln>
        </p:spPr>
      </p:pic>
      <p:sp>
        <p:nvSpPr>
          <p:cNvPr id="245" name="Google Shape;245;p10"/>
          <p:cNvSpPr txBox="1"/>
          <p:nvPr/>
        </p:nvSpPr>
        <p:spPr>
          <a:xfrm>
            <a:off x="4184317" y="1530899"/>
            <a:ext cx="4731083" cy="307776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200"/>
              <a:buFont typeface="Arial"/>
              <a:buChar char="•"/>
            </a:pPr>
            <a:r>
              <a:rPr lang="en-US" sz="1200" b="1" i="0" u="none" strike="noStrike" cap="none" dirty="0">
                <a:solidFill>
                  <a:srgbClr val="000000"/>
                </a:solidFill>
                <a:latin typeface="Arial"/>
                <a:ea typeface="Arial"/>
                <a:cs typeface="Arial"/>
                <a:sym typeface="Arial"/>
              </a:rPr>
              <a:t>True Positive (TP) </a:t>
            </a:r>
            <a:r>
              <a:rPr lang="en-US" sz="1200" b="0" i="0" u="none" strike="noStrike" cap="none" dirty="0">
                <a:solidFill>
                  <a:srgbClr val="000000"/>
                </a:solidFill>
                <a:latin typeface="Arial"/>
                <a:ea typeface="Arial"/>
                <a:cs typeface="Arial"/>
                <a:sym typeface="Arial"/>
              </a:rPr>
              <a:t>is the number of correct predictions that an example is positive which means positive class correctly identified as positive.</a:t>
            </a:r>
            <a:br>
              <a:rPr lang="en-US" sz="1200" b="0" i="0" u="none" strike="noStrike" cap="none" dirty="0">
                <a:solidFill>
                  <a:srgbClr val="000000"/>
                </a:solidFill>
                <a:latin typeface="Arial"/>
                <a:ea typeface="Arial"/>
                <a:cs typeface="Arial"/>
                <a:sym typeface="Arial"/>
              </a:rPr>
            </a:br>
            <a:endParaRPr sz="12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200"/>
              <a:buFont typeface="Arial"/>
              <a:buChar char="•"/>
            </a:pPr>
            <a:r>
              <a:rPr lang="en-US" sz="1200" b="1" i="0" u="none" strike="noStrike" cap="none" dirty="0">
                <a:solidFill>
                  <a:srgbClr val="000000"/>
                </a:solidFill>
                <a:latin typeface="Arial"/>
                <a:ea typeface="Arial"/>
                <a:cs typeface="Arial"/>
                <a:sym typeface="Arial"/>
              </a:rPr>
              <a:t>False Negative</a:t>
            </a:r>
            <a:r>
              <a:rPr lang="en-US" sz="1200" b="0" i="1" u="none" strike="noStrike" cap="none" dirty="0">
                <a:solidFill>
                  <a:srgbClr val="000000"/>
                </a:solidFill>
                <a:latin typeface="Arial"/>
                <a:ea typeface="Arial"/>
                <a:cs typeface="Arial"/>
                <a:sym typeface="Arial"/>
              </a:rPr>
              <a:t> </a:t>
            </a:r>
            <a:r>
              <a:rPr lang="en-US" sz="1200" b="0" i="0" u="none" strike="noStrike" cap="none" dirty="0">
                <a:solidFill>
                  <a:srgbClr val="000000"/>
                </a:solidFill>
                <a:latin typeface="Arial"/>
                <a:ea typeface="Arial"/>
                <a:cs typeface="Arial"/>
                <a:sym typeface="Arial"/>
              </a:rPr>
              <a:t>(FN) is the number of incorrect predictions that an example is negative which means positive class incorrectly identified as negative.</a:t>
            </a:r>
            <a:br>
              <a:rPr lang="en-US" sz="1200" b="0" i="0" u="none" strike="noStrike" cap="none" dirty="0">
                <a:solidFill>
                  <a:srgbClr val="000000"/>
                </a:solidFill>
                <a:latin typeface="Arial"/>
                <a:ea typeface="Arial"/>
                <a:cs typeface="Arial"/>
                <a:sym typeface="Arial"/>
              </a:rPr>
            </a:br>
            <a:endParaRPr sz="1200" b="0" i="0" u="none" strike="noStrike" cap="none" dirty="0">
              <a:solidFill>
                <a:srgbClr val="595959"/>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200"/>
              <a:buFont typeface="Arial"/>
              <a:buChar char="•"/>
            </a:pPr>
            <a:r>
              <a:rPr lang="en-US" sz="1200" b="1" i="0" u="none" strike="noStrike" cap="none" dirty="0">
                <a:solidFill>
                  <a:srgbClr val="000000"/>
                </a:solidFill>
                <a:latin typeface="Arial"/>
                <a:ea typeface="Arial"/>
                <a:cs typeface="Arial"/>
                <a:sym typeface="Arial"/>
              </a:rPr>
              <a:t>False positive</a:t>
            </a:r>
            <a:r>
              <a:rPr lang="en-US" sz="1200" b="0" i="1" u="none" strike="noStrike" cap="none" dirty="0">
                <a:solidFill>
                  <a:srgbClr val="000000"/>
                </a:solidFill>
                <a:latin typeface="Arial"/>
                <a:ea typeface="Arial"/>
                <a:cs typeface="Arial"/>
                <a:sym typeface="Arial"/>
              </a:rPr>
              <a:t> </a:t>
            </a:r>
            <a:r>
              <a:rPr lang="en-US" sz="1200" b="0" i="0" u="none" strike="noStrike" cap="none" dirty="0">
                <a:solidFill>
                  <a:srgbClr val="000000"/>
                </a:solidFill>
                <a:latin typeface="Arial"/>
                <a:ea typeface="Arial"/>
                <a:cs typeface="Arial"/>
                <a:sym typeface="Arial"/>
              </a:rPr>
              <a:t>(FP) is the number of incorrect predictions that an example is positive which means negative class incorrectly identified as positive.</a:t>
            </a:r>
            <a:br>
              <a:rPr lang="en-US" sz="1200" b="0" i="0" u="none" strike="noStrike" cap="none" dirty="0">
                <a:solidFill>
                  <a:srgbClr val="000000"/>
                </a:solidFill>
                <a:latin typeface="Arial"/>
                <a:ea typeface="Arial"/>
                <a:cs typeface="Arial"/>
                <a:sym typeface="Arial"/>
              </a:rPr>
            </a:br>
            <a:endParaRPr sz="1200" b="0" i="0" u="none" strike="noStrike" cap="none" dirty="0">
              <a:solidFill>
                <a:srgbClr val="595959"/>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200"/>
              <a:buFont typeface="Arial"/>
              <a:buChar char="•"/>
            </a:pPr>
            <a:r>
              <a:rPr lang="en-US" sz="1200" b="1" i="0" u="none" strike="noStrike" cap="none" dirty="0">
                <a:solidFill>
                  <a:srgbClr val="000000"/>
                </a:solidFill>
                <a:latin typeface="Arial"/>
                <a:ea typeface="Arial"/>
                <a:cs typeface="Arial"/>
                <a:sym typeface="Arial"/>
              </a:rPr>
              <a:t>True Negative</a:t>
            </a:r>
            <a:r>
              <a:rPr lang="en-US" sz="1200" b="0" i="1" u="none" strike="noStrike" cap="none" dirty="0">
                <a:solidFill>
                  <a:srgbClr val="000000"/>
                </a:solidFill>
                <a:latin typeface="Arial"/>
                <a:ea typeface="Arial"/>
                <a:cs typeface="Arial"/>
                <a:sym typeface="Arial"/>
              </a:rPr>
              <a:t> </a:t>
            </a:r>
            <a:r>
              <a:rPr lang="en-US" sz="1200" b="0" i="0" u="none" strike="noStrike" cap="none" dirty="0">
                <a:solidFill>
                  <a:srgbClr val="000000"/>
                </a:solidFill>
                <a:latin typeface="Arial"/>
                <a:ea typeface="Arial"/>
                <a:cs typeface="Arial"/>
                <a:sym typeface="Arial"/>
              </a:rPr>
              <a:t>(TN) is the number of correct predictions that an example is negative which means negative class correctly identified as negative.</a:t>
            </a:r>
            <a:endParaRPr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2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D1219859-615F-489D-B820-7B3A1F3BA6A3}"/>
              </a:ext>
            </a:extLst>
          </p:cNvPr>
          <p:cNvSpPr txBox="1"/>
          <p:nvPr/>
        </p:nvSpPr>
        <p:spPr>
          <a:xfrm>
            <a:off x="228600" y="4641156"/>
            <a:ext cx="8615723" cy="307777"/>
          </a:xfrm>
          <a:prstGeom prst="rect">
            <a:avLst/>
          </a:prstGeom>
          <a:noFill/>
        </p:spPr>
        <p:txBody>
          <a:bodyPr wrap="square" rtlCol="0">
            <a:spAutoFit/>
          </a:bodyPr>
          <a:lstStyle/>
          <a:p>
            <a:r>
              <a:rPr lang="en-US" b="1" dirty="0">
                <a:solidFill>
                  <a:srgbClr val="FF0000"/>
                </a:solidFill>
              </a:rPr>
              <a:t>Q: How does a confusion matrix looks for multi-class problem? </a:t>
            </a:r>
            <a:r>
              <a:rPr lang="en-US" b="1" dirty="0">
                <a:solidFill>
                  <a:srgbClr val="FF0000"/>
                </a:solidFill>
                <a:hlinkClick r:id="rId4"/>
              </a:rPr>
              <a:t>Solution</a:t>
            </a:r>
            <a:endParaRPr lang="en-US"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title"/>
          </p:nvPr>
        </p:nvSpPr>
        <p:spPr>
          <a:xfrm>
            <a:off x="93841" y="101598"/>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dirty="0"/>
              <a:t>Model Evaluation: Classification Metrics</a:t>
            </a:r>
            <a:endParaRPr dirty="0"/>
          </a:p>
        </p:txBody>
      </p:sp>
      <p:sp>
        <p:nvSpPr>
          <p:cNvPr id="242" name="Google Shape;242;p10"/>
          <p:cNvSpPr txBox="1"/>
          <p:nvPr/>
        </p:nvSpPr>
        <p:spPr>
          <a:xfrm>
            <a:off x="3634740" y="752017"/>
            <a:ext cx="5122740" cy="4311959"/>
          </a:xfrm>
          <a:prstGeom prst="rect">
            <a:avLst/>
          </a:prstGeom>
          <a:noFill/>
          <a:ln>
            <a:noFill/>
          </a:ln>
        </p:spPr>
        <p:txBody>
          <a:bodyPr spcFirstLastPara="1" wrap="square" lIns="0" tIns="45700" rIns="0" bIns="45700" anchor="b" anchorCtr="0">
            <a:spAutoFit/>
          </a:bodyPr>
          <a:lstStyle/>
          <a:p>
            <a:pPr marL="0" marR="0" lvl="0" indent="0" algn="l" rtl="0">
              <a:lnSpc>
                <a:spcPct val="100000"/>
              </a:lnSpc>
              <a:spcBef>
                <a:spcPts val="0"/>
              </a:spcBef>
              <a:spcAft>
                <a:spcPts val="0"/>
              </a:spcAft>
              <a:buNone/>
            </a:pPr>
            <a:endParaRPr sz="2800" b="1" i="0" u="none" strike="noStrike" cap="none">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D326F425-3C18-4EA2-90E9-DEDA1DC44F19}"/>
              </a:ext>
            </a:extLst>
          </p:cNvPr>
          <p:cNvPicPr>
            <a:picLocks noChangeAspect="1"/>
          </p:cNvPicPr>
          <p:nvPr/>
        </p:nvPicPr>
        <p:blipFill>
          <a:blip r:embed="rId3"/>
          <a:stretch>
            <a:fillRect/>
          </a:stretch>
        </p:blipFill>
        <p:spPr>
          <a:xfrm>
            <a:off x="231618" y="716013"/>
            <a:ext cx="8525862" cy="4305521"/>
          </a:xfrm>
          <a:prstGeom prst="rect">
            <a:avLst/>
          </a:prstGeom>
        </p:spPr>
      </p:pic>
    </p:spTree>
    <p:extLst>
      <p:ext uri="{BB962C8B-B14F-4D97-AF65-F5344CB8AC3E}">
        <p14:creationId xmlns:p14="http://schemas.microsoft.com/office/powerpoint/2010/main" val="391564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txBox="1">
            <a:spLocks noGrp="1"/>
          </p:cNvSpPr>
          <p:nvPr>
            <p:ph type="title"/>
          </p:nvPr>
        </p:nvSpPr>
        <p:spPr>
          <a:xfrm>
            <a:off x="116893" y="116217"/>
            <a:ext cx="5520241"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US" dirty="0"/>
              <a:t>Precision</a:t>
            </a:r>
            <a:endParaRPr dirty="0"/>
          </a:p>
        </p:txBody>
      </p:sp>
      <p:sp>
        <p:nvSpPr>
          <p:cNvPr id="253" name="Google Shape;253;p11"/>
          <p:cNvSpPr txBox="1"/>
          <p:nvPr/>
        </p:nvSpPr>
        <p:spPr>
          <a:xfrm>
            <a:off x="316678" y="631140"/>
            <a:ext cx="8452048" cy="1531443"/>
          </a:xfrm>
          <a:prstGeom prst="rect">
            <a:avLst/>
          </a:prstGeom>
          <a:noFill/>
          <a:ln>
            <a:noFill/>
          </a:ln>
        </p:spPr>
        <p:txBody>
          <a:bodyPr spcFirstLastPara="1" wrap="square" lIns="0" tIns="45700" rIns="0" bIns="45700" anchor="t" anchorCtr="0">
            <a:spAutoFit/>
          </a:bodyPr>
          <a:lstStyle/>
          <a:p>
            <a:pPr marL="0" marR="0" lvl="0" indent="0" algn="l" rtl="0">
              <a:lnSpc>
                <a:spcPct val="150000"/>
              </a:lnSpc>
              <a:spcBef>
                <a:spcPts val="0"/>
              </a:spcBef>
              <a:spcAft>
                <a:spcPts val="0"/>
              </a:spcAft>
              <a:buNone/>
            </a:pPr>
            <a:r>
              <a:rPr lang="en-US" sz="1600" b="0" i="0" u="none" strike="noStrike" cap="none" dirty="0">
                <a:solidFill>
                  <a:srgbClr val="292929"/>
                </a:solidFill>
                <a:latin typeface="Arial"/>
                <a:ea typeface="Arial"/>
                <a:cs typeface="Arial"/>
                <a:sym typeface="Arial"/>
              </a:rPr>
              <a:t>Precision is the ratio of true positives to the total of the true positives and false positives. Precision looks to see how much junk positives got thrown in the mix. If there are no bad positives (those FPs), then the model had 100% precision. The more FPs that get into the mix, the uglier that precision is going to look.</a:t>
            </a:r>
            <a:endParaRPr sz="1600" b="0" i="0" u="none" strike="noStrike" cap="none" dirty="0">
              <a:solidFill>
                <a:srgbClr val="292929"/>
              </a:solidFill>
              <a:latin typeface="Arial"/>
              <a:ea typeface="Arial"/>
              <a:cs typeface="Arial"/>
              <a:sym typeface="Arial"/>
            </a:endParaRPr>
          </a:p>
        </p:txBody>
      </p:sp>
      <p:pic>
        <p:nvPicPr>
          <p:cNvPr id="255" name="Google Shape;255;p11"/>
          <p:cNvPicPr preferRelativeResize="0"/>
          <p:nvPr/>
        </p:nvPicPr>
        <p:blipFill rotWithShape="1">
          <a:blip r:embed="rId3">
            <a:alphaModFix/>
          </a:blip>
          <a:srcRect/>
          <a:stretch/>
        </p:blipFill>
        <p:spPr>
          <a:xfrm>
            <a:off x="316678" y="2571750"/>
            <a:ext cx="4610100" cy="11525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TotalTime>
  <Words>934</Words>
  <Application>Microsoft Office PowerPoint</Application>
  <PresentationFormat>On-screen Show (16:9)</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Noto Sans Symbols</vt:lpstr>
      <vt:lpstr>Proxima Nova</vt:lpstr>
      <vt:lpstr>Segoe UI</vt:lpstr>
      <vt:lpstr>Wingdings</vt:lpstr>
      <vt:lpstr>Office Theme</vt:lpstr>
      <vt:lpstr>Simple Light</vt:lpstr>
      <vt:lpstr>1_Office Theme</vt:lpstr>
      <vt:lpstr>PowerPoint Presentation</vt:lpstr>
      <vt:lpstr>Agenda: Session 2 </vt:lpstr>
      <vt:lpstr>Model Selection</vt:lpstr>
      <vt:lpstr>Model Selection</vt:lpstr>
      <vt:lpstr>Model Selection</vt:lpstr>
      <vt:lpstr>Naïve Bayes VS Logistic Regression</vt:lpstr>
      <vt:lpstr>Confusion Matrix </vt:lpstr>
      <vt:lpstr>Model Evaluation: Classification Metrics</vt:lpstr>
      <vt:lpstr>Precision</vt:lpstr>
      <vt:lpstr>Recall</vt:lpstr>
      <vt:lpstr>When to use Accuracy/Precision/Recall</vt:lpstr>
      <vt:lpstr>AUC - ROC Curve</vt:lpstr>
      <vt:lpstr>Ask your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 Mathur</dc:creator>
  <cp:lastModifiedBy>Gupta, Shambhu Kumar</cp:lastModifiedBy>
  <cp:revision>38</cp:revision>
  <dcterms:modified xsi:type="dcterms:W3CDTF">2022-08-27T08:39:08Z</dcterms:modified>
</cp:coreProperties>
</file>