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5.jpg" ContentType="image/jpg"/>
  <Override PartName="/ppt/media/image72.jpg" ContentType="image/jpg"/>
  <Override PartName="/ppt/media/image73.jpg" ContentType="image/jpg"/>
  <Override PartName="/ppt/media/image74.jpg" ContentType="image/jpg"/>
  <Override PartName="/ppt/media/image75.jpg" ContentType="image/jpg"/>
  <Override PartName="/ppt/media/image76.jpg" ContentType="image/jpg"/>
  <Override PartName="/ppt/media/image77.jpg" ContentType="image/jpg"/>
  <Override PartName="/ppt/media/image7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handoutMasterIdLst>
    <p:handoutMasterId r:id="rId19"/>
  </p:handoutMasterIdLst>
  <p:sldIdLst>
    <p:sldId id="256" r:id="rId2"/>
    <p:sldId id="294" r:id="rId3"/>
    <p:sldId id="313" r:id="rId4"/>
    <p:sldId id="383" r:id="rId5"/>
    <p:sldId id="288" r:id="rId6"/>
    <p:sldId id="277" r:id="rId7"/>
    <p:sldId id="292" r:id="rId8"/>
    <p:sldId id="289" r:id="rId9"/>
    <p:sldId id="384" r:id="rId10"/>
    <p:sldId id="291" r:id="rId11"/>
    <p:sldId id="387" r:id="rId12"/>
    <p:sldId id="385" r:id="rId13"/>
    <p:sldId id="386" r:id="rId14"/>
    <p:sldId id="388" r:id="rId15"/>
    <p:sldId id="389" r:id="rId16"/>
    <p:sldId id="29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EA373F"/>
    <a:srgbClr val="F5F5F5"/>
    <a:srgbClr val="E72D40"/>
    <a:srgbClr val="CE2D40"/>
    <a:srgbClr val="A8A8A8"/>
    <a:srgbClr val="F5333F"/>
    <a:srgbClr val="F1333F"/>
    <a:srgbClr val="E72D3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104" d="100"/>
          <a:sy n="104" d="100"/>
        </p:scale>
        <p:origin x="629"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01908976"/>
        <c:axId val="-2001911152"/>
      </c:barChart>
      <c:catAx>
        <c:axId val="-2001908976"/>
        <c:scaling>
          <c:orientation val="minMax"/>
        </c:scaling>
        <c:delete val="1"/>
        <c:axPos val="l"/>
        <c:numFmt formatCode="General" sourceLinked="1"/>
        <c:majorTickMark val="out"/>
        <c:minorTickMark val="none"/>
        <c:tickLblPos val="nextTo"/>
        <c:crossAx val="-2001911152"/>
        <c:crosses val="autoZero"/>
        <c:auto val="1"/>
        <c:lblAlgn val="ctr"/>
        <c:lblOffset val="100"/>
        <c:noMultiLvlLbl val="0"/>
      </c:catAx>
      <c:valAx>
        <c:axId val="-2001911152"/>
        <c:scaling>
          <c:orientation val="minMax"/>
        </c:scaling>
        <c:delete val="1"/>
        <c:axPos val="b"/>
        <c:numFmt formatCode="0%" sourceLinked="1"/>
        <c:majorTickMark val="out"/>
        <c:minorTickMark val="none"/>
        <c:tickLblPos val="nextTo"/>
        <c:crossAx val="-2001908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01908432"/>
        <c:axId val="-2001907888"/>
      </c:barChart>
      <c:catAx>
        <c:axId val="-2001908432"/>
        <c:scaling>
          <c:orientation val="minMax"/>
        </c:scaling>
        <c:delete val="1"/>
        <c:axPos val="l"/>
        <c:numFmt formatCode="General" sourceLinked="1"/>
        <c:majorTickMark val="out"/>
        <c:minorTickMark val="none"/>
        <c:tickLblPos val="nextTo"/>
        <c:crossAx val="-2001907888"/>
        <c:crosses val="autoZero"/>
        <c:auto val="1"/>
        <c:lblAlgn val="ctr"/>
        <c:lblOffset val="100"/>
        <c:noMultiLvlLbl val="0"/>
      </c:catAx>
      <c:valAx>
        <c:axId val="-2001907888"/>
        <c:scaling>
          <c:orientation val="minMax"/>
        </c:scaling>
        <c:delete val="1"/>
        <c:axPos val="b"/>
        <c:numFmt formatCode="0%" sourceLinked="1"/>
        <c:majorTickMark val="out"/>
        <c:minorTickMark val="none"/>
        <c:tickLblPos val="nextTo"/>
        <c:crossAx val="-2001908432"/>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01909520"/>
        <c:axId val="-2001910608"/>
      </c:barChart>
      <c:catAx>
        <c:axId val="-2001909520"/>
        <c:scaling>
          <c:orientation val="minMax"/>
        </c:scaling>
        <c:delete val="1"/>
        <c:axPos val="l"/>
        <c:numFmt formatCode="General" sourceLinked="1"/>
        <c:majorTickMark val="out"/>
        <c:minorTickMark val="none"/>
        <c:tickLblPos val="nextTo"/>
        <c:crossAx val="-2001910608"/>
        <c:crosses val="autoZero"/>
        <c:auto val="1"/>
        <c:lblAlgn val="ctr"/>
        <c:lblOffset val="100"/>
        <c:noMultiLvlLbl val="0"/>
      </c:catAx>
      <c:valAx>
        <c:axId val="-2001910608"/>
        <c:scaling>
          <c:orientation val="minMax"/>
        </c:scaling>
        <c:delete val="1"/>
        <c:axPos val="b"/>
        <c:numFmt formatCode="0%" sourceLinked="1"/>
        <c:majorTickMark val="out"/>
        <c:minorTickMark val="none"/>
        <c:tickLblPos val="nextTo"/>
        <c:crossAx val="-20019095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01910064"/>
        <c:axId val="-983536992"/>
      </c:barChart>
      <c:catAx>
        <c:axId val="-2001910064"/>
        <c:scaling>
          <c:orientation val="minMax"/>
        </c:scaling>
        <c:delete val="1"/>
        <c:axPos val="l"/>
        <c:numFmt formatCode="General" sourceLinked="1"/>
        <c:majorTickMark val="out"/>
        <c:minorTickMark val="none"/>
        <c:tickLblPos val="nextTo"/>
        <c:crossAx val="-983536992"/>
        <c:crosses val="autoZero"/>
        <c:auto val="1"/>
        <c:lblAlgn val="ctr"/>
        <c:lblOffset val="100"/>
        <c:noMultiLvlLbl val="0"/>
      </c:catAx>
      <c:valAx>
        <c:axId val="-983536992"/>
        <c:scaling>
          <c:orientation val="minMax"/>
        </c:scaling>
        <c:delete val="1"/>
        <c:axPos val="b"/>
        <c:numFmt formatCode="0%" sourceLinked="1"/>
        <c:majorTickMark val="out"/>
        <c:minorTickMark val="none"/>
        <c:tickLblPos val="nextTo"/>
        <c:crossAx val="-200191006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06-08-2023</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8/6/2023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10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06-08-2023</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06-08-2023</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06-08-2023</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06-08-2023</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793604851"/>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06-08-2023</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cSld name="1_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30895" y="210053"/>
            <a:ext cx="813816" cy="216141"/>
          </a:xfrm>
          <a:prstGeom prst="rect">
            <a:avLst/>
          </a:prstGeom>
          <a:blipFill>
            <a:blip r:embed="rId2" cstate="print"/>
            <a:stretch>
              <a:fillRect/>
            </a:stretch>
          </a:blipFill>
        </p:spPr>
        <p:txBody>
          <a:bodyPr wrap="square" lIns="0" tIns="0" rIns="0" bIns="0" rtlCol="0"/>
          <a:lstStyle/>
          <a:p>
            <a:endParaRPr sz="1798"/>
          </a:p>
        </p:txBody>
      </p:sp>
      <p:sp>
        <p:nvSpPr>
          <p:cNvPr id="17" name="bg object 17"/>
          <p:cNvSpPr/>
          <p:nvPr/>
        </p:nvSpPr>
        <p:spPr>
          <a:xfrm>
            <a:off x="0" y="0"/>
            <a:ext cx="9144000" cy="636120"/>
          </a:xfrm>
          <a:custGeom>
            <a:avLst/>
            <a:gdLst/>
            <a:ahLst/>
            <a:cxnLst/>
            <a:rect l="l" t="t" r="r" b="b"/>
            <a:pathLst>
              <a:path w="9144000" h="636905">
                <a:moveTo>
                  <a:pt x="9144000" y="0"/>
                </a:moveTo>
                <a:lnTo>
                  <a:pt x="0" y="0"/>
                </a:lnTo>
                <a:lnTo>
                  <a:pt x="0" y="636524"/>
                </a:lnTo>
                <a:lnTo>
                  <a:pt x="9144000" y="636524"/>
                </a:lnTo>
                <a:lnTo>
                  <a:pt x="9144000" y="0"/>
                </a:lnTo>
                <a:close/>
              </a:path>
            </a:pathLst>
          </a:custGeom>
          <a:solidFill>
            <a:srgbClr val="F5333D"/>
          </a:solidFill>
        </p:spPr>
        <p:txBody>
          <a:bodyPr wrap="square" lIns="0" tIns="0" rIns="0" bIns="0" rtlCol="0"/>
          <a:lstStyle/>
          <a:p>
            <a:endParaRPr sz="1798"/>
          </a:p>
        </p:txBody>
      </p:sp>
      <p:sp>
        <p:nvSpPr>
          <p:cNvPr id="18" name="bg object 18"/>
          <p:cNvSpPr/>
          <p:nvPr/>
        </p:nvSpPr>
        <p:spPr>
          <a:xfrm>
            <a:off x="7927847" y="210053"/>
            <a:ext cx="813816" cy="216141"/>
          </a:xfrm>
          <a:prstGeom prst="rect">
            <a:avLst/>
          </a:prstGeom>
          <a:blipFill>
            <a:blip r:embed="rId3" cstate="print"/>
            <a:stretch>
              <a:fillRect/>
            </a:stretch>
          </a:blipFill>
        </p:spPr>
        <p:txBody>
          <a:bodyPr wrap="square" lIns="0" tIns="0" rIns="0" bIns="0" rtlCol="0"/>
          <a:lstStyle/>
          <a:p>
            <a:endParaRPr sz="1798"/>
          </a:p>
        </p:txBody>
      </p:sp>
      <p:sp>
        <p:nvSpPr>
          <p:cNvPr id="2" name="Holder 2"/>
          <p:cNvSpPr>
            <a:spLocks noGrp="1"/>
          </p:cNvSpPr>
          <p:nvPr>
            <p:ph type="title"/>
          </p:nvPr>
        </p:nvSpPr>
        <p:spPr/>
        <p:txBody>
          <a:bodyPr lIns="0" tIns="0" rIns="0" bIns="0"/>
          <a:lstStyle>
            <a:lvl1pPr>
              <a:defRPr sz="3995"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98"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55519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604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06-08-2023</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06-08-2023</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06-08-2023</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06-08-2023</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06-08-2023</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06-08-2023</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06-08-2023</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06-08-2023</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 id="2147483723" r:id="rId19"/>
    <p:sldLayoutId id="2147483724" r:id="rId20"/>
    <p:sldLayoutId id="2147483725" r:id="rId21"/>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s://towardsdatascience.com/ensemble-methods-bagging-boosting-and-stacking-c9214a10a205"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21" Type="http://schemas.openxmlformats.org/officeDocument/2006/relationships/image" Target="../media/image55.png"/><Relationship Id="rId34" Type="http://schemas.openxmlformats.org/officeDocument/2006/relationships/image" Target="../media/image68.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33" Type="http://schemas.openxmlformats.org/officeDocument/2006/relationships/image" Target="../media/image67.png"/><Relationship Id="rId2" Type="http://schemas.openxmlformats.org/officeDocument/2006/relationships/image" Target="../media/image36.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3.png"/><Relationship Id="rId1" Type="http://schemas.openxmlformats.org/officeDocument/2006/relationships/slideLayout" Target="../slideLayouts/slideLayout21.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png"/><Relationship Id="rId32" Type="http://schemas.openxmlformats.org/officeDocument/2006/relationships/image" Target="../media/image66.png"/><Relationship Id="rId37" Type="http://schemas.openxmlformats.org/officeDocument/2006/relationships/image" Target="../media/image71.pn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28" Type="http://schemas.openxmlformats.org/officeDocument/2006/relationships/image" Target="../media/image62.png"/><Relationship Id="rId36" Type="http://schemas.openxmlformats.org/officeDocument/2006/relationships/image" Target="../media/image70.png"/><Relationship Id="rId10" Type="http://schemas.openxmlformats.org/officeDocument/2006/relationships/image" Target="../media/image44.png"/><Relationship Id="rId19" Type="http://schemas.openxmlformats.org/officeDocument/2006/relationships/image" Target="../media/image53.png"/><Relationship Id="rId31" Type="http://schemas.openxmlformats.org/officeDocument/2006/relationships/image" Target="../media/image65.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png"/><Relationship Id="rId30" Type="http://schemas.openxmlformats.org/officeDocument/2006/relationships/image" Target="../media/image64.png"/><Relationship Id="rId35" Type="http://schemas.openxmlformats.org/officeDocument/2006/relationships/image" Target="../media/image69.png"/><Relationship Id="rId8" Type="http://schemas.openxmlformats.org/officeDocument/2006/relationships/image" Target="../media/image42.png"/><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medium.com/mlreview/gradient-boosting-from-scratch-1e317ae4587d" TargetMode="External"/><Relationship Id="rId1" Type="http://schemas.openxmlformats.org/officeDocument/2006/relationships/slideLayout" Target="../slideLayouts/slideLayout20.xml"/><Relationship Id="rId6" Type="http://schemas.openxmlformats.org/officeDocument/2006/relationships/image" Target="../media/image75.jpg"/><Relationship Id="rId5" Type="http://schemas.openxmlformats.org/officeDocument/2006/relationships/image" Target="../media/image74.jpg"/><Relationship Id="rId4" Type="http://schemas.openxmlformats.org/officeDocument/2006/relationships/image" Target="../media/image73.jpg"/></Relationships>
</file>

<file path=ppt/slides/_rels/slide8.xml.rels><?xml version="1.0" encoding="UTF-8" standalone="yes"?>
<Relationships xmlns="http://schemas.openxmlformats.org/package/2006/relationships"><Relationship Id="rId3" Type="http://schemas.openxmlformats.org/officeDocument/2006/relationships/hyperlink" Target="https://learn.upgrad.com/v/course/515/session/77070/segment/431269" TargetMode="External"/><Relationship Id="rId2" Type="http://schemas.openxmlformats.org/officeDocument/2006/relationships/image" Target="../media/image76.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6" y="2114911"/>
            <a:ext cx="8024519"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it-IT" sz="4000" dirty="0">
                <a:latin typeface="Proxima Nova Light" panose="02000506030000020004" pitchFamily="2" charset="77"/>
              </a:rPr>
              <a:t>Post-Graduate Diploma in ML/AI</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496746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06-08-2023</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3208"/>
            <a:ext cx="2123993" cy="390678"/>
          </a:xfrm>
          <a:prstGeom prst="rect">
            <a:avLst/>
          </a:prstGeom>
        </p:spPr>
        <p:txBody>
          <a:bodyPr vert="horz" wrap="square" lIns="0" tIns="12684" rIns="0" bIns="0" rtlCol="0" anchor="ctr">
            <a:spAutoFit/>
          </a:bodyPr>
          <a:lstStyle/>
          <a:p>
            <a:pPr marL="12685">
              <a:lnSpc>
                <a:spcPct val="100000"/>
              </a:lnSpc>
              <a:spcBef>
                <a:spcPts val="100"/>
              </a:spcBef>
            </a:pPr>
            <a:r>
              <a:rPr sz="2397" spc="-5" dirty="0">
                <a:solidFill>
                  <a:srgbClr val="FFFFFF"/>
                </a:solidFill>
              </a:rPr>
              <a:t>Random</a:t>
            </a:r>
            <a:r>
              <a:rPr sz="2397" spc="-65" dirty="0">
                <a:solidFill>
                  <a:srgbClr val="FFFFFF"/>
                </a:solidFill>
              </a:rPr>
              <a:t> </a:t>
            </a:r>
            <a:r>
              <a:rPr sz="2397" dirty="0">
                <a:solidFill>
                  <a:srgbClr val="FFFFFF"/>
                </a:solidFill>
              </a:rPr>
              <a:t>Forest</a:t>
            </a:r>
            <a:endParaRPr sz="2397"/>
          </a:p>
        </p:txBody>
      </p:sp>
      <p:sp>
        <p:nvSpPr>
          <p:cNvPr id="3" name="object 3"/>
          <p:cNvSpPr txBox="1"/>
          <p:nvPr/>
        </p:nvSpPr>
        <p:spPr>
          <a:xfrm>
            <a:off x="583232" y="949625"/>
            <a:ext cx="7810383" cy="3590937"/>
          </a:xfrm>
          <a:prstGeom prst="rect">
            <a:avLst/>
          </a:prstGeom>
        </p:spPr>
        <p:txBody>
          <a:bodyPr vert="horz" wrap="square" lIns="0" tIns="14586" rIns="0" bIns="0" rtlCol="0">
            <a:spAutoFit/>
          </a:bodyPr>
          <a:lstStyle/>
          <a:p>
            <a:pPr marL="12685" marR="5074">
              <a:lnSpc>
                <a:spcPct val="99100"/>
              </a:lnSpc>
              <a:spcBef>
                <a:spcPts val="114"/>
              </a:spcBef>
            </a:pPr>
            <a:r>
              <a:rPr sz="1598" b="1" spc="-5" dirty="0">
                <a:latin typeface="Arial"/>
                <a:cs typeface="Arial"/>
              </a:rPr>
              <a:t>Bagging (Bootstrap </a:t>
            </a:r>
            <a:r>
              <a:rPr sz="1598" b="1" spc="-10" dirty="0">
                <a:latin typeface="Arial"/>
                <a:cs typeface="Arial"/>
              </a:rPr>
              <a:t>Aggregation) </a:t>
            </a:r>
            <a:r>
              <a:rPr sz="1598" b="1" spc="-5" dirty="0">
                <a:latin typeface="Arial"/>
                <a:cs typeface="Arial"/>
              </a:rPr>
              <a:t>— Decision trees are </a:t>
            </a:r>
            <a:r>
              <a:rPr sz="1598" b="1" spc="-15" dirty="0">
                <a:latin typeface="Arial"/>
                <a:cs typeface="Arial"/>
              </a:rPr>
              <a:t>very </a:t>
            </a:r>
            <a:r>
              <a:rPr sz="1598" b="1" spc="-10" dirty="0">
                <a:latin typeface="Arial"/>
                <a:cs typeface="Arial"/>
              </a:rPr>
              <a:t>sensitive </a:t>
            </a:r>
            <a:r>
              <a:rPr sz="1598" b="1" spc="-5" dirty="0">
                <a:latin typeface="Arial"/>
                <a:cs typeface="Arial"/>
              </a:rPr>
              <a:t>to the data  they are trained on — small changes to </a:t>
            </a:r>
            <a:r>
              <a:rPr sz="1598" b="1" spc="-10" dirty="0">
                <a:latin typeface="Arial"/>
                <a:cs typeface="Arial"/>
              </a:rPr>
              <a:t>the </a:t>
            </a:r>
            <a:r>
              <a:rPr sz="1598" b="1" spc="-5" dirty="0">
                <a:latin typeface="Arial"/>
                <a:cs typeface="Arial"/>
              </a:rPr>
              <a:t>training set can result in significantly  different tree structures. </a:t>
            </a:r>
            <a:r>
              <a:rPr sz="1598" spc="-5" dirty="0">
                <a:latin typeface="Arial"/>
                <a:cs typeface="Arial"/>
              </a:rPr>
              <a:t>Random forest takes advantage of this by </a:t>
            </a:r>
            <a:r>
              <a:rPr sz="1598" spc="-10" dirty="0">
                <a:latin typeface="Arial"/>
                <a:cs typeface="Arial"/>
              </a:rPr>
              <a:t>allowing </a:t>
            </a:r>
            <a:r>
              <a:rPr sz="1598" spc="-5" dirty="0">
                <a:latin typeface="Arial"/>
                <a:cs typeface="Arial"/>
              </a:rPr>
              <a:t>each  </a:t>
            </a:r>
            <a:r>
              <a:rPr sz="1598" spc="-10" dirty="0">
                <a:latin typeface="Arial"/>
                <a:cs typeface="Arial"/>
              </a:rPr>
              <a:t>individual </a:t>
            </a:r>
            <a:r>
              <a:rPr sz="1598" spc="-5" dirty="0">
                <a:latin typeface="Arial"/>
                <a:cs typeface="Arial"/>
              </a:rPr>
              <a:t>tree to randomly sample from the dataset </a:t>
            </a:r>
            <a:r>
              <a:rPr sz="1598" spc="-10" dirty="0">
                <a:latin typeface="Arial"/>
                <a:cs typeface="Arial"/>
              </a:rPr>
              <a:t>with </a:t>
            </a:r>
            <a:r>
              <a:rPr sz="1598" spc="-5" dirty="0">
                <a:latin typeface="Arial"/>
                <a:cs typeface="Arial"/>
              </a:rPr>
              <a:t>replacement, resulting </a:t>
            </a:r>
            <a:r>
              <a:rPr sz="1598" dirty="0">
                <a:latin typeface="Arial"/>
                <a:cs typeface="Arial"/>
              </a:rPr>
              <a:t>in  </a:t>
            </a:r>
            <a:r>
              <a:rPr sz="1598" spc="-5" dirty="0">
                <a:latin typeface="Arial"/>
                <a:cs typeface="Arial"/>
              </a:rPr>
              <a:t>different</a:t>
            </a:r>
            <a:r>
              <a:rPr sz="1598" spc="-55" dirty="0">
                <a:latin typeface="Arial"/>
                <a:cs typeface="Arial"/>
              </a:rPr>
              <a:t> </a:t>
            </a:r>
            <a:r>
              <a:rPr sz="1598" spc="-5" dirty="0">
                <a:latin typeface="Arial"/>
                <a:cs typeface="Arial"/>
              </a:rPr>
              <a:t>trees.</a:t>
            </a:r>
            <a:endParaRPr sz="1598">
              <a:latin typeface="Arial"/>
              <a:cs typeface="Arial"/>
            </a:endParaRPr>
          </a:p>
          <a:p>
            <a:pPr marL="12685" marR="3370341">
              <a:spcBef>
                <a:spcPts val="1298"/>
              </a:spcBef>
            </a:pPr>
            <a:r>
              <a:rPr sz="1598" b="1" spc="-5" dirty="0">
                <a:latin typeface="Arial"/>
                <a:cs typeface="Arial"/>
              </a:rPr>
              <a:t>Feature Randomness — </a:t>
            </a:r>
            <a:r>
              <a:rPr sz="1598" spc="-5" dirty="0">
                <a:latin typeface="Arial"/>
                <a:cs typeface="Arial"/>
              </a:rPr>
              <a:t>In a normal decision  tree, </a:t>
            </a:r>
            <a:r>
              <a:rPr sz="1598" spc="-15" dirty="0">
                <a:latin typeface="Arial"/>
                <a:cs typeface="Arial"/>
              </a:rPr>
              <a:t>while </a:t>
            </a:r>
            <a:r>
              <a:rPr sz="1598" spc="-5" dirty="0">
                <a:latin typeface="Arial"/>
                <a:cs typeface="Arial"/>
              </a:rPr>
              <a:t>splitting a node, </a:t>
            </a:r>
            <a:r>
              <a:rPr sz="1598" spc="-20" dirty="0">
                <a:latin typeface="Arial"/>
                <a:cs typeface="Arial"/>
              </a:rPr>
              <a:t>we </a:t>
            </a:r>
            <a:r>
              <a:rPr sz="1598" spc="-5" dirty="0">
                <a:latin typeface="Arial"/>
                <a:cs typeface="Arial"/>
              </a:rPr>
              <a:t>consider all the  features and pick the one that produces the most  separation. In contrast, each tree in a random  forest can </a:t>
            </a:r>
            <a:r>
              <a:rPr sz="1598" dirty="0">
                <a:latin typeface="Arial"/>
                <a:cs typeface="Arial"/>
              </a:rPr>
              <a:t>pick </a:t>
            </a:r>
            <a:r>
              <a:rPr sz="1598" spc="-5" dirty="0">
                <a:latin typeface="Arial"/>
                <a:cs typeface="Arial"/>
              </a:rPr>
              <a:t>only from a random subset of  features. This forces even more variation  amongst the trees in the model and ultimately  results in </a:t>
            </a:r>
            <a:r>
              <a:rPr sz="1598" spc="-20" dirty="0">
                <a:latin typeface="Arial"/>
                <a:cs typeface="Arial"/>
              </a:rPr>
              <a:t>lower </a:t>
            </a:r>
            <a:r>
              <a:rPr sz="1598" spc="-5" dirty="0">
                <a:latin typeface="Arial"/>
                <a:cs typeface="Arial"/>
              </a:rPr>
              <a:t>correlation across trees and more  diversification.</a:t>
            </a:r>
            <a:endParaRPr sz="1598">
              <a:latin typeface="Arial"/>
              <a:cs typeface="Arial"/>
            </a:endParaRPr>
          </a:p>
        </p:txBody>
      </p:sp>
      <p:sp>
        <p:nvSpPr>
          <p:cNvPr id="4" name="object 4"/>
          <p:cNvSpPr/>
          <p:nvPr/>
        </p:nvSpPr>
        <p:spPr>
          <a:xfrm>
            <a:off x="5482228" y="2228385"/>
            <a:ext cx="3057941" cy="1981801"/>
          </a:xfrm>
          <a:prstGeom prst="rect">
            <a:avLst/>
          </a:prstGeom>
          <a:blipFill>
            <a:blip r:embed="rId2" cstate="print"/>
            <a:stretch>
              <a:fillRect/>
            </a:stretch>
          </a:blipFill>
        </p:spPr>
        <p:txBody>
          <a:bodyPr wrap="square" lIns="0" tIns="0" rIns="0" bIns="0" rtlCol="0"/>
          <a:lstStyle/>
          <a:p>
            <a:endParaRPr sz="1798"/>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7701"/>
            <a:ext cx="5639192" cy="381691"/>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Key features of Random Forest</a:t>
            </a:r>
            <a:endParaRPr sz="2397" dirty="0"/>
          </a:p>
        </p:txBody>
      </p:sp>
      <p:sp>
        <p:nvSpPr>
          <p:cNvPr id="6" name="TextBox 5">
            <a:extLst>
              <a:ext uri="{FF2B5EF4-FFF2-40B4-BE49-F238E27FC236}">
                <a16:creationId xmlns:a16="http://schemas.microsoft.com/office/drawing/2014/main" id="{267E7D26-9BDF-F91F-4C5F-5A71C21C4ECC}"/>
              </a:ext>
            </a:extLst>
          </p:cNvPr>
          <p:cNvSpPr txBox="1"/>
          <p:nvPr/>
        </p:nvSpPr>
        <p:spPr>
          <a:xfrm>
            <a:off x="486696" y="1017478"/>
            <a:ext cx="7506929" cy="2321085"/>
          </a:xfrm>
          <a:prstGeom prst="rect">
            <a:avLst/>
          </a:prstGeom>
          <a:noFill/>
        </p:spPr>
        <p:txBody>
          <a:bodyPr wrap="square">
            <a:spAutoFit/>
          </a:bodyPr>
          <a:lstStyle/>
          <a:p>
            <a:pPr marL="285750" indent="-285750" algn="l" fontAlgn="base">
              <a:lnSpc>
                <a:spcPct val="150000"/>
              </a:lnSpc>
              <a:buFont typeface="Arial" panose="020B0604020202020204" pitchFamily="34" charset="0"/>
              <a:buChar char="•"/>
            </a:pPr>
            <a:r>
              <a:rPr lang="en-GB" sz="1400" b="1" i="0" dirty="0">
                <a:solidFill>
                  <a:srgbClr val="161616"/>
                </a:solidFill>
                <a:effectLst/>
                <a:latin typeface="inherit"/>
              </a:rPr>
              <a:t>Diversity: </a:t>
            </a:r>
            <a:r>
              <a:rPr lang="en-GB" sz="1400" i="0" dirty="0">
                <a:solidFill>
                  <a:srgbClr val="161616"/>
                </a:solidFill>
                <a:effectLst/>
                <a:latin typeface="inherit"/>
              </a:rPr>
              <a:t>Not all attributes/variables/features are considered while making an individual tree; each tree is different</a:t>
            </a:r>
            <a:r>
              <a:rPr lang="en-GB" sz="1400" b="1" i="0" dirty="0">
                <a:solidFill>
                  <a:srgbClr val="161616"/>
                </a:solidFill>
                <a:effectLst/>
                <a:latin typeface="inherit"/>
              </a:rPr>
              <a:t>.</a:t>
            </a:r>
          </a:p>
          <a:p>
            <a:pPr marL="285750" indent="-285750" algn="l" fontAlgn="base">
              <a:lnSpc>
                <a:spcPct val="150000"/>
              </a:lnSpc>
              <a:buFont typeface="Arial" panose="020B0604020202020204" pitchFamily="34" charset="0"/>
              <a:buChar char="•"/>
            </a:pPr>
            <a:r>
              <a:rPr lang="en-GB" sz="1400" b="1" i="0" dirty="0">
                <a:solidFill>
                  <a:srgbClr val="161616"/>
                </a:solidFill>
                <a:effectLst/>
                <a:latin typeface="inherit"/>
              </a:rPr>
              <a:t>Immune to the curse of dimensionality: </a:t>
            </a:r>
            <a:r>
              <a:rPr lang="en-GB" sz="1400" i="0" dirty="0">
                <a:solidFill>
                  <a:srgbClr val="161616"/>
                </a:solidFill>
                <a:effectLst/>
                <a:latin typeface="inherit"/>
              </a:rPr>
              <a:t>Since each tree does not consider all the features, the feature space is reduced.</a:t>
            </a:r>
          </a:p>
          <a:p>
            <a:pPr marL="285750" indent="-285750" algn="l" fontAlgn="base">
              <a:lnSpc>
                <a:spcPct val="150000"/>
              </a:lnSpc>
              <a:buFont typeface="Arial" panose="020B0604020202020204" pitchFamily="34" charset="0"/>
              <a:buChar char="•"/>
            </a:pPr>
            <a:r>
              <a:rPr lang="en-GB" sz="1400" b="1" i="0" dirty="0">
                <a:solidFill>
                  <a:srgbClr val="161616"/>
                </a:solidFill>
                <a:effectLst/>
                <a:latin typeface="inherit"/>
              </a:rPr>
              <a:t>Parallelization: </a:t>
            </a:r>
            <a:r>
              <a:rPr lang="en-GB" sz="1400" i="0" dirty="0">
                <a:solidFill>
                  <a:srgbClr val="161616"/>
                </a:solidFill>
                <a:effectLst/>
                <a:latin typeface="inherit"/>
              </a:rPr>
              <a:t>Each tree is created independently out of different data and attributes. This means we can fully use the CPU to build random forests.</a:t>
            </a:r>
          </a:p>
          <a:p>
            <a:pPr marL="285750" indent="-285750" algn="l" fontAlgn="base">
              <a:lnSpc>
                <a:spcPct val="150000"/>
              </a:lnSpc>
              <a:buFont typeface="Arial" panose="020B0604020202020204" pitchFamily="34" charset="0"/>
              <a:buChar char="•"/>
            </a:pPr>
            <a:r>
              <a:rPr lang="en-GB" sz="1400" b="1" i="0" dirty="0">
                <a:solidFill>
                  <a:srgbClr val="161616"/>
                </a:solidFill>
                <a:effectLst/>
                <a:latin typeface="inherit"/>
              </a:rPr>
              <a:t>Stability: </a:t>
            </a:r>
            <a:r>
              <a:rPr lang="en-GB" sz="1400" i="0" dirty="0">
                <a:solidFill>
                  <a:srgbClr val="161616"/>
                </a:solidFill>
                <a:effectLst/>
                <a:latin typeface="inherit"/>
              </a:rPr>
              <a:t>Stability arises because the result is based on majority voting/ averaging</a:t>
            </a:r>
          </a:p>
        </p:txBody>
      </p:sp>
    </p:spTree>
    <p:extLst>
      <p:ext uri="{BB962C8B-B14F-4D97-AF65-F5344CB8AC3E}">
        <p14:creationId xmlns:p14="http://schemas.microsoft.com/office/powerpoint/2010/main" val="30542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7701"/>
            <a:ext cx="4038992" cy="381691"/>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Benefits of Random Forest</a:t>
            </a:r>
            <a:endParaRPr sz="2397" dirty="0"/>
          </a:p>
        </p:txBody>
      </p:sp>
      <p:sp>
        <p:nvSpPr>
          <p:cNvPr id="6" name="TextBox 5">
            <a:extLst>
              <a:ext uri="{FF2B5EF4-FFF2-40B4-BE49-F238E27FC236}">
                <a16:creationId xmlns:a16="http://schemas.microsoft.com/office/drawing/2014/main" id="{267E7D26-9BDF-F91F-4C5F-5A71C21C4ECC}"/>
              </a:ext>
            </a:extLst>
          </p:cNvPr>
          <p:cNvSpPr txBox="1"/>
          <p:nvPr/>
        </p:nvSpPr>
        <p:spPr>
          <a:xfrm>
            <a:off x="486696" y="1017478"/>
            <a:ext cx="7506929" cy="3108543"/>
          </a:xfrm>
          <a:prstGeom prst="rect">
            <a:avLst/>
          </a:prstGeom>
          <a:noFill/>
        </p:spPr>
        <p:txBody>
          <a:bodyPr wrap="square">
            <a:spAutoFit/>
          </a:bodyPr>
          <a:lstStyle/>
          <a:p>
            <a:pPr marL="285750" indent="-285750" algn="l" fontAlgn="base">
              <a:buFont typeface="Arial" panose="020B0604020202020204" pitchFamily="34" charset="0"/>
              <a:buChar char="•"/>
            </a:pPr>
            <a:r>
              <a:rPr lang="en-GB" sz="1400" b="1" i="0" dirty="0">
                <a:solidFill>
                  <a:srgbClr val="161616"/>
                </a:solidFill>
                <a:effectLst/>
                <a:latin typeface="inherit"/>
              </a:rPr>
              <a:t>Reduced risk of overfitting</a:t>
            </a:r>
            <a:r>
              <a:rPr lang="en-GB" sz="1400" b="0" i="0" dirty="0">
                <a:solidFill>
                  <a:srgbClr val="161616"/>
                </a:solidFill>
                <a:effectLst/>
                <a:latin typeface="inherit"/>
              </a:rPr>
              <a:t>: Decision trees run the risk of overfitting as they tend to tightly fit all the samples within training data. However, when there’s a robust number of decision trees in a random forest, the classifier won’t overfit the model since the averaging of uncorrelated trees lowers the overall variance and prediction error.</a:t>
            </a:r>
            <a:br>
              <a:rPr lang="en-GB" sz="1400" b="0" i="0" dirty="0">
                <a:solidFill>
                  <a:srgbClr val="161616"/>
                </a:solidFill>
                <a:effectLst/>
                <a:latin typeface="inherit"/>
              </a:rPr>
            </a:br>
            <a:endParaRPr lang="en-GB" sz="1400" b="0" i="0" dirty="0">
              <a:solidFill>
                <a:srgbClr val="161616"/>
              </a:solidFill>
              <a:effectLst/>
              <a:latin typeface="inherit"/>
            </a:endParaRPr>
          </a:p>
          <a:p>
            <a:pPr marL="285750" indent="-285750" algn="l" fontAlgn="base">
              <a:buFont typeface="Arial" panose="020B0604020202020204" pitchFamily="34" charset="0"/>
              <a:buChar char="•"/>
            </a:pPr>
            <a:r>
              <a:rPr lang="en-GB" sz="1400" b="1" i="0" dirty="0">
                <a:solidFill>
                  <a:srgbClr val="161616"/>
                </a:solidFill>
                <a:effectLst/>
                <a:latin typeface="inherit"/>
              </a:rPr>
              <a:t>Provides flexibility</a:t>
            </a:r>
            <a:r>
              <a:rPr lang="en-GB" sz="1400" b="0" i="0" dirty="0">
                <a:solidFill>
                  <a:srgbClr val="161616"/>
                </a:solidFill>
                <a:effectLst/>
                <a:latin typeface="inherit"/>
              </a:rPr>
              <a:t>: Since random forest can handle both regression and classification tasks with a high degree of accuracy, it is a popular method among data scientists. Feature bagging also makes the random forest classifier an effective tool for estimating missing values, as it maintains accuracy when a portion of the data is missing.</a:t>
            </a:r>
            <a:br>
              <a:rPr lang="en-GB" sz="1400" b="0" i="0" dirty="0">
                <a:solidFill>
                  <a:srgbClr val="161616"/>
                </a:solidFill>
                <a:effectLst/>
                <a:latin typeface="inherit"/>
              </a:rPr>
            </a:br>
            <a:endParaRPr lang="en-GB" sz="1400" b="0" i="0" dirty="0">
              <a:solidFill>
                <a:srgbClr val="161616"/>
              </a:solidFill>
              <a:effectLst/>
              <a:latin typeface="inherit"/>
            </a:endParaRPr>
          </a:p>
          <a:p>
            <a:pPr marL="285750" indent="-285750" algn="l" fontAlgn="base">
              <a:buFont typeface="Arial" panose="020B0604020202020204" pitchFamily="34" charset="0"/>
              <a:buChar char="•"/>
            </a:pPr>
            <a:r>
              <a:rPr lang="en-GB" sz="1400" b="1" i="0" dirty="0">
                <a:solidFill>
                  <a:srgbClr val="161616"/>
                </a:solidFill>
                <a:effectLst/>
                <a:latin typeface="inherit"/>
              </a:rPr>
              <a:t>Easy to determine feature importance</a:t>
            </a:r>
            <a:r>
              <a:rPr lang="en-GB" sz="1400" b="0" i="0" dirty="0">
                <a:solidFill>
                  <a:srgbClr val="161616"/>
                </a:solidFill>
                <a:effectLst/>
                <a:latin typeface="inherit"/>
              </a:rPr>
              <a:t>: Random forest makes it easy to evaluate variable importance, or contribution, to the model. There are a few ways to evaluate feature importance. Permutation importance, also known as mean decrease accuracy (MDA) identifies the average decrease in accuracy by randomly permutating the feature values in OOB samples.</a:t>
            </a:r>
          </a:p>
        </p:txBody>
      </p:sp>
    </p:spTree>
    <p:extLst>
      <p:ext uri="{BB962C8B-B14F-4D97-AF65-F5344CB8AC3E}">
        <p14:creationId xmlns:p14="http://schemas.microsoft.com/office/powerpoint/2010/main" val="211853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7701"/>
            <a:ext cx="4746914" cy="381691"/>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Challenges of Random Forest</a:t>
            </a:r>
            <a:endParaRPr sz="2397" dirty="0"/>
          </a:p>
        </p:txBody>
      </p:sp>
      <p:sp>
        <p:nvSpPr>
          <p:cNvPr id="6" name="TextBox 5">
            <a:extLst>
              <a:ext uri="{FF2B5EF4-FFF2-40B4-BE49-F238E27FC236}">
                <a16:creationId xmlns:a16="http://schemas.microsoft.com/office/drawing/2014/main" id="{267E7D26-9BDF-F91F-4C5F-5A71C21C4ECC}"/>
              </a:ext>
            </a:extLst>
          </p:cNvPr>
          <p:cNvSpPr txBox="1"/>
          <p:nvPr/>
        </p:nvSpPr>
        <p:spPr>
          <a:xfrm>
            <a:off x="486696" y="1017478"/>
            <a:ext cx="7506929" cy="2031325"/>
          </a:xfrm>
          <a:prstGeom prst="rect">
            <a:avLst/>
          </a:prstGeom>
          <a:noFill/>
        </p:spPr>
        <p:txBody>
          <a:bodyPr wrap="square">
            <a:spAutoFit/>
          </a:bodyPr>
          <a:lstStyle/>
          <a:p>
            <a:pPr marL="285750" indent="-285750" algn="l" fontAlgn="base">
              <a:buFont typeface="Arial" panose="020B0604020202020204" pitchFamily="34" charset="0"/>
              <a:buChar char="•"/>
            </a:pPr>
            <a:r>
              <a:rPr lang="en-GB" sz="1400" b="1" i="0" dirty="0">
                <a:solidFill>
                  <a:srgbClr val="161616"/>
                </a:solidFill>
                <a:effectLst/>
                <a:latin typeface="inherit"/>
              </a:rPr>
              <a:t>Time-consuming process</a:t>
            </a:r>
            <a:r>
              <a:rPr lang="en-GB" sz="1400" b="0" i="0" dirty="0">
                <a:solidFill>
                  <a:srgbClr val="161616"/>
                </a:solidFill>
                <a:effectLst/>
                <a:latin typeface="inherit"/>
              </a:rPr>
              <a:t>: Since random forest algorithms can handle large data sets, they can be provide more accurate predictions, but can be slow to process data as they are computing data for each individual decision tree.</a:t>
            </a:r>
            <a:br>
              <a:rPr lang="en-GB" sz="1400" b="0" i="0" dirty="0">
                <a:solidFill>
                  <a:srgbClr val="161616"/>
                </a:solidFill>
                <a:effectLst/>
                <a:latin typeface="inherit"/>
              </a:rPr>
            </a:br>
            <a:endParaRPr lang="en-GB" sz="1400" b="0" i="0" dirty="0">
              <a:solidFill>
                <a:srgbClr val="161616"/>
              </a:solidFill>
              <a:effectLst/>
              <a:latin typeface="inherit"/>
            </a:endParaRPr>
          </a:p>
          <a:p>
            <a:pPr marL="285750" indent="-285750" algn="l" fontAlgn="base">
              <a:buFont typeface="Arial" panose="020B0604020202020204" pitchFamily="34" charset="0"/>
              <a:buChar char="•"/>
            </a:pPr>
            <a:r>
              <a:rPr lang="en-GB" sz="1400" b="1" i="0" dirty="0">
                <a:solidFill>
                  <a:srgbClr val="161616"/>
                </a:solidFill>
                <a:effectLst/>
                <a:latin typeface="inherit"/>
              </a:rPr>
              <a:t>Requires more resources</a:t>
            </a:r>
            <a:r>
              <a:rPr lang="en-GB" sz="1400" b="0" i="0" dirty="0">
                <a:solidFill>
                  <a:srgbClr val="161616"/>
                </a:solidFill>
                <a:effectLst/>
                <a:latin typeface="inherit"/>
              </a:rPr>
              <a:t>: Since random forests process larger data sets, they’ll require more resources to store that data.</a:t>
            </a:r>
            <a:br>
              <a:rPr lang="en-GB" sz="1400" b="0" i="0" dirty="0">
                <a:solidFill>
                  <a:srgbClr val="161616"/>
                </a:solidFill>
                <a:effectLst/>
                <a:latin typeface="inherit"/>
              </a:rPr>
            </a:br>
            <a:endParaRPr lang="en-GB" sz="1400" b="0" i="0" dirty="0">
              <a:solidFill>
                <a:srgbClr val="161616"/>
              </a:solidFill>
              <a:effectLst/>
              <a:latin typeface="inherit"/>
            </a:endParaRPr>
          </a:p>
          <a:p>
            <a:pPr marL="285750" indent="-285750" algn="l" fontAlgn="base">
              <a:buFont typeface="Arial" panose="020B0604020202020204" pitchFamily="34" charset="0"/>
              <a:buChar char="•"/>
            </a:pPr>
            <a:r>
              <a:rPr lang="en-GB" sz="1400" b="1" i="0" dirty="0">
                <a:solidFill>
                  <a:srgbClr val="161616"/>
                </a:solidFill>
                <a:effectLst/>
                <a:latin typeface="inherit"/>
              </a:rPr>
              <a:t>More complex</a:t>
            </a:r>
            <a:r>
              <a:rPr lang="en-GB" sz="1400" b="0" i="0" dirty="0">
                <a:solidFill>
                  <a:srgbClr val="161616"/>
                </a:solidFill>
                <a:effectLst/>
                <a:latin typeface="inherit"/>
              </a:rPr>
              <a:t>: The prediction of a single decision tree is easier to interpret when compared to a forest of them.</a:t>
            </a:r>
          </a:p>
        </p:txBody>
      </p:sp>
    </p:spTree>
    <p:extLst>
      <p:ext uri="{BB962C8B-B14F-4D97-AF65-F5344CB8AC3E}">
        <p14:creationId xmlns:p14="http://schemas.microsoft.com/office/powerpoint/2010/main" val="263339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2" y="87701"/>
            <a:ext cx="5152495" cy="381691"/>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Hyperparameters of Random Forest</a:t>
            </a:r>
            <a:endParaRPr sz="2397" dirty="0"/>
          </a:p>
        </p:txBody>
      </p:sp>
      <p:sp>
        <p:nvSpPr>
          <p:cNvPr id="6" name="TextBox 5">
            <a:extLst>
              <a:ext uri="{FF2B5EF4-FFF2-40B4-BE49-F238E27FC236}">
                <a16:creationId xmlns:a16="http://schemas.microsoft.com/office/drawing/2014/main" id="{267E7D26-9BDF-F91F-4C5F-5A71C21C4ECC}"/>
              </a:ext>
            </a:extLst>
          </p:cNvPr>
          <p:cNvSpPr txBox="1"/>
          <p:nvPr/>
        </p:nvSpPr>
        <p:spPr>
          <a:xfrm>
            <a:off x="479322" y="685932"/>
            <a:ext cx="7506929" cy="4185761"/>
          </a:xfrm>
          <a:prstGeom prst="rect">
            <a:avLst/>
          </a:prstGeom>
          <a:noFill/>
        </p:spPr>
        <p:txBody>
          <a:bodyPr wrap="square">
            <a:spAutoFit/>
          </a:bodyPr>
          <a:lstStyle/>
          <a:p>
            <a:pPr marL="285750" indent="-285750" algn="just">
              <a:buFont typeface="Arial" panose="020B0604020202020204" pitchFamily="34" charset="0"/>
              <a:buChar char="•"/>
            </a:pPr>
            <a:endParaRPr lang="en-GB" sz="1400" b="1" dirty="0">
              <a:solidFill>
                <a:schemeClr val="accent1">
                  <a:lumMod val="75000"/>
                </a:schemeClr>
              </a:solidFill>
              <a:effectLst/>
              <a:latin typeface="Lato" panose="020F0502020204030203" pitchFamily="34" charset="0"/>
            </a:endParaRPr>
          </a:p>
          <a:p>
            <a:pPr algn="just"/>
            <a:r>
              <a:rPr lang="en-GB" sz="1400" b="1" u="sng" dirty="0">
                <a:solidFill>
                  <a:schemeClr val="accent1">
                    <a:lumMod val="75000"/>
                  </a:schemeClr>
                </a:solidFill>
                <a:latin typeface="Lato" panose="020F0502020204030203" pitchFamily="34" charset="0"/>
              </a:rPr>
              <a:t>For predictive power</a:t>
            </a:r>
          </a:p>
          <a:p>
            <a:pPr marL="285750" indent="-285750" algn="just">
              <a:buFont typeface="Arial" panose="020B0604020202020204" pitchFamily="34" charset="0"/>
              <a:buChar char="•"/>
            </a:pPr>
            <a:r>
              <a:rPr lang="en-GB" sz="1400" b="1" dirty="0" err="1">
                <a:solidFill>
                  <a:schemeClr val="accent1">
                    <a:lumMod val="75000"/>
                  </a:schemeClr>
                </a:solidFill>
                <a:effectLst/>
                <a:latin typeface="Lato" panose="020F0502020204030203" pitchFamily="34" charset="0"/>
              </a:rPr>
              <a:t>n_estimators</a:t>
            </a:r>
            <a:r>
              <a:rPr lang="en-GB" sz="1400" b="1" dirty="0">
                <a:solidFill>
                  <a:schemeClr val="accent1">
                    <a:lumMod val="75000"/>
                  </a:schemeClr>
                </a:solidFill>
                <a:effectLst/>
                <a:latin typeface="Lato" panose="020F0502020204030203" pitchFamily="34" charset="0"/>
              </a:rPr>
              <a:t>:</a:t>
            </a:r>
            <a:r>
              <a:rPr lang="en-GB" sz="1400" b="0" dirty="0">
                <a:solidFill>
                  <a:schemeClr val="accent1">
                    <a:lumMod val="75000"/>
                  </a:schemeClr>
                </a:solidFill>
                <a:effectLst/>
                <a:latin typeface="Lato" panose="020F0502020204030203" pitchFamily="34" charset="0"/>
              </a:rPr>
              <a:t> Number of trees the algorithm builds before averaging the predictions.</a:t>
            </a:r>
          </a:p>
          <a:p>
            <a:pPr marL="285750" indent="-285750" algn="just">
              <a:buFont typeface="Arial" panose="020B0604020202020204" pitchFamily="34" charset="0"/>
              <a:buChar char="•"/>
            </a:pPr>
            <a:r>
              <a:rPr lang="en-GB" sz="1400" b="1" dirty="0" err="1">
                <a:solidFill>
                  <a:schemeClr val="accent1">
                    <a:lumMod val="75000"/>
                  </a:schemeClr>
                </a:solidFill>
                <a:effectLst/>
                <a:latin typeface="Lato" panose="020F0502020204030203" pitchFamily="34" charset="0"/>
              </a:rPr>
              <a:t>max_features</a:t>
            </a:r>
            <a:r>
              <a:rPr lang="en-GB" sz="1400" b="1" dirty="0">
                <a:solidFill>
                  <a:schemeClr val="accent1">
                    <a:lumMod val="75000"/>
                  </a:schemeClr>
                </a:solidFill>
                <a:effectLst/>
                <a:latin typeface="Lato" panose="020F0502020204030203" pitchFamily="34" charset="0"/>
              </a:rPr>
              <a:t>:</a:t>
            </a:r>
            <a:r>
              <a:rPr lang="en-GB" sz="1400" b="0" dirty="0">
                <a:solidFill>
                  <a:schemeClr val="accent1">
                    <a:lumMod val="75000"/>
                  </a:schemeClr>
                </a:solidFill>
                <a:effectLst/>
                <a:latin typeface="Lato" panose="020F0502020204030203" pitchFamily="34" charset="0"/>
              </a:rPr>
              <a:t> Maximum number of features random forest considers splitting a node.</a:t>
            </a:r>
          </a:p>
          <a:p>
            <a:pPr marL="285750" indent="-285750" algn="just">
              <a:buFont typeface="Arial" panose="020B0604020202020204" pitchFamily="34" charset="0"/>
              <a:buChar char="•"/>
            </a:pPr>
            <a:r>
              <a:rPr lang="en-GB" sz="1400" b="1" dirty="0" err="1">
                <a:solidFill>
                  <a:schemeClr val="accent1">
                    <a:lumMod val="75000"/>
                  </a:schemeClr>
                </a:solidFill>
                <a:effectLst/>
                <a:latin typeface="Lato" panose="020F0502020204030203" pitchFamily="34" charset="0"/>
              </a:rPr>
              <a:t>mini_sample_leaf</a:t>
            </a:r>
            <a:r>
              <a:rPr lang="en-GB" sz="1400" b="1" dirty="0">
                <a:solidFill>
                  <a:schemeClr val="accent1">
                    <a:lumMod val="75000"/>
                  </a:schemeClr>
                </a:solidFill>
                <a:effectLst/>
                <a:latin typeface="Lato" panose="020F0502020204030203" pitchFamily="34" charset="0"/>
              </a:rPr>
              <a:t>:</a:t>
            </a:r>
            <a:r>
              <a:rPr lang="en-GB" sz="1400" b="0" dirty="0">
                <a:solidFill>
                  <a:schemeClr val="accent1">
                    <a:lumMod val="75000"/>
                  </a:schemeClr>
                </a:solidFill>
                <a:effectLst/>
                <a:latin typeface="Lato" panose="020F0502020204030203" pitchFamily="34" charset="0"/>
              </a:rPr>
              <a:t> Determines the minimum number of leaves required to split an internal node.</a:t>
            </a:r>
          </a:p>
          <a:p>
            <a:pPr marL="285750" indent="-285750" algn="just">
              <a:buFont typeface="Arial" panose="020B0604020202020204" pitchFamily="34" charset="0"/>
              <a:buChar char="•"/>
            </a:pPr>
            <a:r>
              <a:rPr lang="en-GB" sz="1400" b="1" dirty="0">
                <a:solidFill>
                  <a:schemeClr val="accent1">
                    <a:lumMod val="75000"/>
                  </a:schemeClr>
                </a:solidFill>
                <a:effectLst/>
                <a:latin typeface="Lato" panose="020F0502020204030203" pitchFamily="34" charset="0"/>
              </a:rPr>
              <a:t>criterion:</a:t>
            </a:r>
            <a:r>
              <a:rPr lang="en-GB" sz="1400" b="0" dirty="0">
                <a:solidFill>
                  <a:schemeClr val="accent1">
                    <a:lumMod val="75000"/>
                  </a:schemeClr>
                </a:solidFill>
                <a:effectLst/>
                <a:latin typeface="Lato" panose="020F0502020204030203" pitchFamily="34" charset="0"/>
              </a:rPr>
              <a:t> How to split the node in each tree? (Entropy/Gini impurity/Log Loss)</a:t>
            </a:r>
          </a:p>
          <a:p>
            <a:pPr marL="285750" indent="-285750" algn="just">
              <a:buFont typeface="Arial" panose="020B0604020202020204" pitchFamily="34" charset="0"/>
              <a:buChar char="•"/>
            </a:pPr>
            <a:r>
              <a:rPr lang="en-GB" sz="1400" b="1" dirty="0" err="1">
                <a:solidFill>
                  <a:schemeClr val="accent1">
                    <a:lumMod val="75000"/>
                  </a:schemeClr>
                </a:solidFill>
                <a:effectLst/>
                <a:latin typeface="Lato" panose="020F0502020204030203" pitchFamily="34" charset="0"/>
              </a:rPr>
              <a:t>max_leaf_nodes</a:t>
            </a:r>
            <a:r>
              <a:rPr lang="en-GB" sz="1400" b="1" dirty="0">
                <a:solidFill>
                  <a:schemeClr val="accent1">
                    <a:lumMod val="75000"/>
                  </a:schemeClr>
                </a:solidFill>
                <a:effectLst/>
                <a:latin typeface="Lato" panose="020F0502020204030203" pitchFamily="34" charset="0"/>
              </a:rPr>
              <a:t>: </a:t>
            </a:r>
            <a:r>
              <a:rPr lang="en-GB" sz="1400" b="0" dirty="0">
                <a:solidFill>
                  <a:schemeClr val="accent1">
                    <a:lumMod val="75000"/>
                  </a:schemeClr>
                </a:solidFill>
                <a:effectLst/>
                <a:latin typeface="Lato" panose="020F0502020204030203" pitchFamily="34" charset="0"/>
              </a:rPr>
              <a:t>Maximum leaf nodes in each tree</a:t>
            </a:r>
          </a:p>
          <a:p>
            <a:pPr marL="285750" indent="-285750" algn="just">
              <a:buFont typeface="Arial" panose="020B0604020202020204" pitchFamily="34" charset="0"/>
              <a:buChar char="•"/>
            </a:pPr>
            <a:endParaRPr lang="en-GB" sz="1400" dirty="0">
              <a:solidFill>
                <a:schemeClr val="accent1">
                  <a:lumMod val="75000"/>
                </a:schemeClr>
              </a:solidFill>
              <a:latin typeface="Lato" panose="020F0502020204030203" pitchFamily="34" charset="0"/>
            </a:endParaRPr>
          </a:p>
          <a:p>
            <a:pPr algn="just"/>
            <a:r>
              <a:rPr lang="en-GB" sz="1400" b="1" u="sng" dirty="0">
                <a:solidFill>
                  <a:schemeClr val="accent2">
                    <a:lumMod val="50000"/>
                  </a:schemeClr>
                </a:solidFill>
                <a:effectLst/>
                <a:latin typeface="Lato" panose="020F0502020204030203" pitchFamily="34" charset="0"/>
              </a:rPr>
              <a:t>For speed of execution</a:t>
            </a:r>
          </a:p>
          <a:p>
            <a:pPr marL="285750" indent="-285750" algn="just">
              <a:buFont typeface="Arial" panose="020B0604020202020204" pitchFamily="34" charset="0"/>
              <a:buChar char="•"/>
            </a:pPr>
            <a:r>
              <a:rPr lang="en-GB" sz="1400" b="1" dirty="0" err="1">
                <a:solidFill>
                  <a:schemeClr val="accent2">
                    <a:lumMod val="50000"/>
                  </a:schemeClr>
                </a:solidFill>
                <a:effectLst/>
                <a:latin typeface="Lato" panose="020F0502020204030203" pitchFamily="34" charset="0"/>
              </a:rPr>
              <a:t>n_jobs</a:t>
            </a:r>
            <a:r>
              <a:rPr lang="en-GB" sz="1400" b="1" dirty="0">
                <a:solidFill>
                  <a:schemeClr val="accent2">
                    <a:lumMod val="50000"/>
                  </a:schemeClr>
                </a:solidFill>
                <a:effectLst/>
                <a:latin typeface="Lato" panose="020F0502020204030203" pitchFamily="34" charset="0"/>
              </a:rPr>
              <a:t>: </a:t>
            </a:r>
            <a:r>
              <a:rPr lang="en-GB" sz="1400" b="0" dirty="0">
                <a:solidFill>
                  <a:schemeClr val="accent2">
                    <a:lumMod val="50000"/>
                  </a:schemeClr>
                </a:solidFill>
                <a:effectLst/>
                <a:latin typeface="Lato" panose="020F0502020204030203" pitchFamily="34" charset="0"/>
              </a:rPr>
              <a:t>it tells the engine how many processors it is allowed to use. If the value is 1, it can use only one processor, but if the value is -1, there is no limit.</a:t>
            </a:r>
          </a:p>
          <a:p>
            <a:pPr marL="285750" indent="-285750" algn="just">
              <a:buFont typeface="Arial" panose="020B0604020202020204" pitchFamily="34" charset="0"/>
              <a:buChar char="•"/>
            </a:pPr>
            <a:r>
              <a:rPr lang="en-GB" sz="1400" b="1" dirty="0" err="1">
                <a:solidFill>
                  <a:schemeClr val="accent2">
                    <a:lumMod val="50000"/>
                  </a:schemeClr>
                </a:solidFill>
                <a:effectLst/>
                <a:latin typeface="Lato" panose="020F0502020204030203" pitchFamily="34" charset="0"/>
              </a:rPr>
              <a:t>random_state</a:t>
            </a:r>
            <a:r>
              <a:rPr lang="en-GB" sz="1400" b="1" dirty="0">
                <a:solidFill>
                  <a:schemeClr val="accent2">
                    <a:lumMod val="50000"/>
                  </a:schemeClr>
                </a:solidFill>
                <a:effectLst/>
                <a:latin typeface="Lato" panose="020F0502020204030203" pitchFamily="34" charset="0"/>
              </a:rPr>
              <a:t>: </a:t>
            </a:r>
            <a:r>
              <a:rPr lang="en-GB" sz="1400" b="0" dirty="0">
                <a:solidFill>
                  <a:schemeClr val="accent2">
                    <a:lumMod val="50000"/>
                  </a:schemeClr>
                </a:solidFill>
                <a:effectLst/>
                <a:latin typeface="Lato" panose="020F0502020204030203" pitchFamily="34" charset="0"/>
              </a:rPr>
              <a:t>controls randomness of the sample. The model will always produce the same results if it has a definite value of random state and has been given the same hyperparameters and training data.</a:t>
            </a:r>
          </a:p>
          <a:p>
            <a:pPr marL="285750" indent="-285750" algn="just">
              <a:buFont typeface="Arial" panose="020B0604020202020204" pitchFamily="34" charset="0"/>
              <a:buChar char="•"/>
            </a:pPr>
            <a:r>
              <a:rPr lang="en-GB" sz="1400" b="1" dirty="0" err="1">
                <a:solidFill>
                  <a:schemeClr val="accent2">
                    <a:lumMod val="50000"/>
                  </a:schemeClr>
                </a:solidFill>
                <a:effectLst/>
                <a:latin typeface="Lato" panose="020F0502020204030203" pitchFamily="34" charset="0"/>
              </a:rPr>
              <a:t>oob_score</a:t>
            </a:r>
            <a:r>
              <a:rPr lang="en-GB" sz="1400" b="1" dirty="0">
                <a:solidFill>
                  <a:schemeClr val="accent2">
                    <a:lumMod val="50000"/>
                  </a:schemeClr>
                </a:solidFill>
                <a:effectLst/>
                <a:latin typeface="Lato" panose="020F0502020204030203" pitchFamily="34" charset="0"/>
              </a:rPr>
              <a:t>:</a:t>
            </a:r>
            <a:r>
              <a:rPr lang="en-GB" sz="1400" b="0" dirty="0">
                <a:solidFill>
                  <a:schemeClr val="accent2">
                    <a:lumMod val="50000"/>
                  </a:schemeClr>
                </a:solidFill>
                <a:effectLst/>
                <a:latin typeface="Lato" panose="020F0502020204030203" pitchFamily="34" charset="0"/>
              </a:rPr>
              <a:t> OOB means out of the bag. It is a random forest cross-validation method. In this, one-third of the sample is not used to train the data; instead used to evaluate its performance. These samples are called out-of-bag samples.</a:t>
            </a:r>
          </a:p>
          <a:p>
            <a:pPr algn="just"/>
            <a:endParaRPr lang="en-GB" sz="1400"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150890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2" y="87701"/>
            <a:ext cx="5152495" cy="381691"/>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Code Walkthrough</a:t>
            </a:r>
            <a:endParaRPr sz="2397" dirty="0"/>
          </a:p>
        </p:txBody>
      </p:sp>
      <p:sp>
        <p:nvSpPr>
          <p:cNvPr id="6" name="TextBox 5">
            <a:extLst>
              <a:ext uri="{FF2B5EF4-FFF2-40B4-BE49-F238E27FC236}">
                <a16:creationId xmlns:a16="http://schemas.microsoft.com/office/drawing/2014/main" id="{267E7D26-9BDF-F91F-4C5F-5A71C21C4ECC}"/>
              </a:ext>
            </a:extLst>
          </p:cNvPr>
          <p:cNvSpPr txBox="1"/>
          <p:nvPr/>
        </p:nvSpPr>
        <p:spPr>
          <a:xfrm>
            <a:off x="479322" y="685932"/>
            <a:ext cx="7506929" cy="523220"/>
          </a:xfrm>
          <a:prstGeom prst="rect">
            <a:avLst/>
          </a:prstGeom>
          <a:noFill/>
        </p:spPr>
        <p:txBody>
          <a:bodyPr wrap="square">
            <a:spAutoFit/>
          </a:bodyPr>
          <a:lstStyle/>
          <a:p>
            <a:pPr marL="285750" indent="-285750" algn="just">
              <a:buFont typeface="Arial" panose="020B0604020202020204" pitchFamily="34" charset="0"/>
              <a:buChar char="•"/>
            </a:pPr>
            <a:endParaRPr lang="en-GB" sz="1400" b="1" dirty="0">
              <a:solidFill>
                <a:schemeClr val="accent1">
                  <a:lumMod val="75000"/>
                </a:schemeClr>
              </a:solidFill>
              <a:effectLst/>
              <a:latin typeface="Lato" panose="020F0502020204030203" pitchFamily="34" charset="0"/>
            </a:endParaRPr>
          </a:p>
          <a:p>
            <a:pPr algn="just"/>
            <a:endParaRPr lang="en-GB" sz="1400" b="0" i="0" dirty="0">
              <a:solidFill>
                <a:srgbClr val="222222"/>
              </a:solidFill>
              <a:effectLst/>
              <a:latin typeface="Lato" panose="020F0502020204030203" pitchFamily="34" charset="0"/>
            </a:endParaRPr>
          </a:p>
        </p:txBody>
      </p:sp>
      <p:pic>
        <p:nvPicPr>
          <p:cNvPr id="5122" name="Picture 2" descr="GitHub - rudrabarad/Gifs: Collection of some Coding / Programming Gifs that  can be used in Special Repository :trollface:">
            <a:extLst>
              <a:ext uri="{FF2B5EF4-FFF2-40B4-BE49-F238E27FC236}">
                <a16:creationId xmlns:a16="http://schemas.microsoft.com/office/drawing/2014/main" id="{4AAD5412-AFD3-61AA-1FBC-B1FD4A352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636" y="820994"/>
            <a:ext cx="6477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5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0" y="716037"/>
            <a:ext cx="2603231"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06-08-2023</a:t>
            </a:fld>
            <a:endParaRPr lang="en-IN" dirty="0"/>
          </a:p>
        </p:txBody>
      </p:sp>
      <p:sp>
        <p:nvSpPr>
          <p:cNvPr id="3" name="Slide Number Placeholder 2"/>
          <p:cNvSpPr>
            <a:spLocks noGrp="1"/>
          </p:cNvSpPr>
          <p:nvPr>
            <p:ph type="sldNum" sz="quarter" idx="12"/>
          </p:nvPr>
        </p:nvSpPr>
        <p:spPr>
          <a:xfrm>
            <a:off x="6553670" y="4516965"/>
            <a:ext cx="2057400" cy="273844"/>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06-08-2023</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35172" y="1063036"/>
            <a:ext cx="3259769"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600" b="1" i="0" u="none" strike="noStrike" cap="none" dirty="0">
                <a:solidFill>
                  <a:srgbClr val="FFFFFF"/>
                </a:solidFill>
                <a:latin typeface="Proxima Nova"/>
                <a:ea typeface="Proxima Nova"/>
                <a:cs typeface="Proxima Nova"/>
                <a:sym typeface="Proxima Nova"/>
              </a:rPr>
              <a:t>Course :</a:t>
            </a:r>
            <a:r>
              <a:rPr lang="en-IN" sz="1600" b="0" i="0" u="none" strike="noStrike" cap="none" dirty="0">
                <a:solidFill>
                  <a:schemeClr val="lt1"/>
                </a:solidFill>
                <a:latin typeface="Proxima Nova"/>
                <a:ea typeface="Proxima Nova"/>
                <a:cs typeface="Proxima Nova"/>
                <a:sym typeface="Proxima Nova"/>
              </a:rPr>
              <a:t> Machine Learning</a:t>
            </a:r>
            <a:endParaRPr sz="1600" dirty="0"/>
          </a:p>
          <a:p>
            <a:pPr lvl="0">
              <a:lnSpc>
                <a:spcPct val="90000"/>
              </a:lnSpc>
              <a:spcBef>
                <a:spcPts val="1000"/>
              </a:spcBef>
              <a:buClr>
                <a:srgbClr val="000000"/>
              </a:buClr>
              <a:buSzPts val="1800"/>
            </a:pPr>
            <a:r>
              <a:rPr lang="en-IN" sz="1600" b="1" i="0" u="none" strike="noStrike" cap="none" dirty="0">
                <a:solidFill>
                  <a:srgbClr val="FFFFFF"/>
                </a:solidFill>
                <a:latin typeface="Proxima Nova"/>
                <a:ea typeface="Proxima Nova"/>
                <a:cs typeface="Proxima Nova"/>
                <a:sym typeface="Proxima Nova"/>
              </a:rPr>
              <a:t>Lecture </a:t>
            </a:r>
            <a:r>
              <a:rPr lang="en-IN" sz="1600" b="1" dirty="0">
                <a:solidFill>
                  <a:srgbClr val="FFFFFF"/>
                </a:solidFill>
                <a:latin typeface="Proxima Nova"/>
                <a:ea typeface="Proxima Nova"/>
                <a:cs typeface="Proxima Nova"/>
                <a:sym typeface="Proxima Nova"/>
              </a:rPr>
              <a:t>On</a:t>
            </a:r>
            <a:r>
              <a:rPr lang="en-IN" sz="1600" b="1" i="0" u="none" strike="noStrike" cap="none" dirty="0">
                <a:solidFill>
                  <a:srgbClr val="FFFFFF"/>
                </a:solidFill>
                <a:latin typeface="Proxima Nova"/>
                <a:ea typeface="Proxima Nova"/>
                <a:cs typeface="Proxima Nova"/>
                <a:sym typeface="Proxima Nova"/>
              </a:rPr>
              <a:t> :</a:t>
            </a:r>
            <a:r>
              <a:rPr lang="en-IN" sz="1600" b="0" i="0" u="none" strike="noStrike" cap="none" dirty="0">
                <a:solidFill>
                  <a:srgbClr val="FFFFFF"/>
                </a:solidFill>
                <a:latin typeface="Proxima Nova"/>
                <a:ea typeface="Proxima Nova"/>
                <a:cs typeface="Proxima Nova"/>
                <a:sym typeface="Proxima Nova"/>
              </a:rPr>
              <a:t> </a:t>
            </a:r>
            <a:r>
              <a:rPr lang="en-IN" sz="1600" dirty="0">
                <a:solidFill>
                  <a:schemeClr val="lt1"/>
                </a:solidFill>
                <a:latin typeface="Proxima Nova"/>
              </a:rPr>
              <a:t>Random Forest</a:t>
            </a:r>
          </a:p>
          <a:p>
            <a:pPr lvl="0">
              <a:lnSpc>
                <a:spcPct val="90000"/>
              </a:lnSpc>
              <a:spcBef>
                <a:spcPts val="1000"/>
              </a:spcBef>
              <a:buClr>
                <a:srgbClr val="000000"/>
              </a:buClr>
              <a:buSzPts val="1800"/>
            </a:pPr>
            <a:r>
              <a:rPr lang="en-IN" sz="1600" b="1" i="0" u="none" strike="noStrike" cap="none" dirty="0">
                <a:solidFill>
                  <a:srgbClr val="FFFFFF"/>
                </a:solidFill>
                <a:latin typeface="Proxima Nova"/>
                <a:ea typeface="Proxima Nova"/>
                <a:cs typeface="Proxima Nova"/>
                <a:sym typeface="Proxima Nova"/>
              </a:rPr>
              <a:t>Instructor :</a:t>
            </a:r>
            <a:r>
              <a:rPr lang="en-IN" sz="1600" b="0" i="0" u="none" strike="noStrike" cap="none" dirty="0">
                <a:solidFill>
                  <a:schemeClr val="lt1"/>
                </a:solidFill>
                <a:latin typeface="Proxima Nova"/>
                <a:ea typeface="Proxima Nova"/>
                <a:cs typeface="Proxima Nova"/>
                <a:sym typeface="Proxima Nova"/>
              </a:rPr>
              <a:t> Aditya Bhattacharya</a:t>
            </a:r>
            <a:endParaRPr sz="16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06-08-2023</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19" name="TextBox 18">
            <a:extLst>
              <a:ext uri="{FF2B5EF4-FFF2-40B4-BE49-F238E27FC236}">
                <a16:creationId xmlns:a16="http://schemas.microsoft.com/office/drawing/2014/main" id="{EAB68D46-3664-4D61-9A06-156A05A52D49}"/>
              </a:ext>
            </a:extLst>
          </p:cNvPr>
          <p:cNvSpPr txBox="1"/>
          <p:nvPr/>
        </p:nvSpPr>
        <p:spPr>
          <a:xfrm>
            <a:off x="520995" y="335280"/>
            <a:ext cx="1907294" cy="369332"/>
          </a:xfrm>
          <a:prstGeom prst="rect">
            <a:avLst/>
          </a:prstGeom>
          <a:noFill/>
        </p:spPr>
        <p:txBody>
          <a:bodyPr wrap="square" rtlCol="0">
            <a:spAutoFit/>
          </a:bodyPr>
          <a:lstStyle/>
          <a:p>
            <a:pPr algn="ctr"/>
            <a:r>
              <a:rPr lang="en-US" b="1" dirty="0">
                <a:solidFill>
                  <a:schemeClr val="bg1"/>
                </a:solidFill>
              </a:rPr>
              <a:t>Modules Included</a:t>
            </a:r>
          </a:p>
        </p:txBody>
      </p:sp>
      <p:sp>
        <p:nvSpPr>
          <p:cNvPr id="2" name="Rectangle 1"/>
          <p:cNvSpPr/>
          <p:nvPr/>
        </p:nvSpPr>
        <p:spPr>
          <a:xfrm>
            <a:off x="697830" y="1230030"/>
            <a:ext cx="7648647" cy="1938992"/>
          </a:xfrm>
          <a:prstGeom prst="rect">
            <a:avLst/>
          </a:prstGeom>
        </p:spPr>
        <p:txBody>
          <a:bodyPr wrap="square">
            <a:spAutoFit/>
          </a:bodyPr>
          <a:lstStyle/>
          <a:p>
            <a:pPr marL="342900" lvl="1" indent="-342900">
              <a:buFont typeface="Arial" panose="020B0604020202020204" pitchFamily="34" charset="0"/>
              <a:buChar char="•"/>
            </a:pPr>
            <a:r>
              <a:rPr lang="en-US" sz="2400" dirty="0">
                <a:solidFill>
                  <a:schemeClr val="bg1"/>
                </a:solidFill>
              </a:rPr>
              <a:t>Recap of Decision Trees</a:t>
            </a:r>
          </a:p>
          <a:p>
            <a:pPr marL="342900" lvl="1" indent="-342900">
              <a:buFont typeface="Arial" panose="020B0604020202020204" pitchFamily="34" charset="0"/>
              <a:buChar char="•"/>
            </a:pPr>
            <a:r>
              <a:rPr lang="en-US" sz="2400" dirty="0">
                <a:solidFill>
                  <a:schemeClr val="bg1"/>
                </a:solidFill>
              </a:rPr>
              <a:t>Ensemble Learning</a:t>
            </a:r>
          </a:p>
          <a:p>
            <a:pPr marL="342900" lvl="1" indent="-342900">
              <a:buFont typeface="Arial" panose="020B0604020202020204" pitchFamily="34" charset="0"/>
              <a:buChar char="•"/>
            </a:pPr>
            <a:r>
              <a:rPr lang="en-US" sz="2400" dirty="0">
                <a:solidFill>
                  <a:schemeClr val="bg1"/>
                </a:solidFill>
              </a:rPr>
              <a:t>Boosting and Bagging</a:t>
            </a:r>
          </a:p>
          <a:p>
            <a:pPr marL="342900" lvl="1" indent="-342900">
              <a:buFont typeface="Arial" panose="020B0604020202020204" pitchFamily="34" charset="0"/>
              <a:buChar char="•"/>
            </a:pPr>
            <a:r>
              <a:rPr lang="en-US" sz="2400" dirty="0">
                <a:solidFill>
                  <a:schemeClr val="bg1"/>
                </a:solidFill>
              </a:rPr>
              <a:t>Random Forest </a:t>
            </a:r>
          </a:p>
          <a:p>
            <a:pPr marL="342900" lvl="1" indent="-342900">
              <a:buFont typeface="Arial" panose="020B0604020202020204" pitchFamily="34" charset="0"/>
              <a:buChar char="•"/>
            </a:pPr>
            <a:r>
              <a:rPr lang="en-US" sz="2400" dirty="0">
                <a:solidFill>
                  <a:schemeClr val="bg1"/>
                </a:solidFill>
              </a:rPr>
              <a:t>Code Example</a:t>
            </a:r>
          </a:p>
        </p:txBody>
      </p:sp>
    </p:spTree>
    <p:extLst>
      <p:ext uri="{BB962C8B-B14F-4D97-AF65-F5344CB8AC3E}">
        <p14:creationId xmlns:p14="http://schemas.microsoft.com/office/powerpoint/2010/main" val="126702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7"/>
            <a:ext cx="6568040" cy="382564"/>
          </a:xfrm>
        </p:spPr>
        <p:txBody>
          <a:bodyPr/>
          <a:lstStyle/>
          <a:p>
            <a:r>
              <a:rPr lang="en-US" dirty="0"/>
              <a:t>Recap: Bias and Variance</a:t>
            </a:r>
          </a:p>
        </p:txBody>
      </p:sp>
      <p:pic>
        <p:nvPicPr>
          <p:cNvPr id="4" name="Picture 2" descr="https://s3-ap-south-1.amazonaws.com/av-blog-media/wp-content/uploads/2017/06/05153246/bias-variance.png"/>
          <p:cNvPicPr>
            <a:picLocks noChangeAspect="1" noChangeArrowheads="1"/>
          </p:cNvPicPr>
          <p:nvPr/>
        </p:nvPicPr>
        <p:blipFill rotWithShape="1">
          <a:blip r:embed="rId2">
            <a:extLst>
              <a:ext uri="{28A0092B-C50C-407E-A947-70E740481C1C}">
                <a14:useLocalDpi xmlns:a14="http://schemas.microsoft.com/office/drawing/2010/main" val="0"/>
              </a:ext>
            </a:extLst>
          </a:blip>
          <a:srcRect l="5451" t="5996" r="4564" b="3478"/>
          <a:stretch/>
        </p:blipFill>
        <p:spPr bwMode="auto">
          <a:xfrm>
            <a:off x="6070791" y="1017450"/>
            <a:ext cx="2060838" cy="1995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3162" y="777851"/>
            <a:ext cx="5173865" cy="1200329"/>
          </a:xfrm>
          <a:prstGeom prst="rect">
            <a:avLst/>
          </a:prstGeom>
        </p:spPr>
        <p:txBody>
          <a:bodyPr wrap="square">
            <a:spAutoFit/>
          </a:bodyPr>
          <a:lstStyle/>
          <a:p>
            <a:pPr fontAlgn="base"/>
            <a:r>
              <a:rPr lang="en-US" sz="1200" dirty="0">
                <a:solidFill>
                  <a:srgbClr val="555555"/>
                </a:solidFill>
                <a:latin typeface="Helvetica Neue"/>
              </a:rPr>
              <a:t>The prediction error for any machine learning algorithm can be broken down into three parts:</a:t>
            </a:r>
          </a:p>
          <a:p>
            <a:pPr fontAlgn="base"/>
            <a:endParaRPr lang="en-US" sz="1200" dirty="0">
              <a:solidFill>
                <a:srgbClr val="555555"/>
              </a:solidFill>
              <a:latin typeface="Helvetica Neue"/>
            </a:endParaRPr>
          </a:p>
          <a:p>
            <a:pPr marL="214313" indent="-214313" fontAlgn="base">
              <a:buFont typeface="Arial" panose="020B0604020202020204" pitchFamily="34" charset="0"/>
              <a:buChar char="•"/>
            </a:pPr>
            <a:r>
              <a:rPr lang="en-US" sz="1200" dirty="0">
                <a:solidFill>
                  <a:srgbClr val="555555"/>
                </a:solidFill>
                <a:latin typeface="Helvetica Neue"/>
              </a:rPr>
              <a:t>Bias Error</a:t>
            </a:r>
          </a:p>
          <a:p>
            <a:pPr marL="214313" indent="-214313" fontAlgn="base">
              <a:buFont typeface="Arial" panose="020B0604020202020204" pitchFamily="34" charset="0"/>
              <a:buChar char="•"/>
            </a:pPr>
            <a:r>
              <a:rPr lang="en-US" sz="1200" dirty="0">
                <a:solidFill>
                  <a:srgbClr val="555555"/>
                </a:solidFill>
                <a:latin typeface="Helvetica Neue"/>
              </a:rPr>
              <a:t>Variance Error</a:t>
            </a:r>
          </a:p>
          <a:p>
            <a:pPr marL="214313" indent="-214313" fontAlgn="base">
              <a:buFont typeface="Arial" panose="020B0604020202020204" pitchFamily="34" charset="0"/>
              <a:buChar char="•"/>
            </a:pPr>
            <a:r>
              <a:rPr lang="en-US" sz="1200" dirty="0">
                <a:solidFill>
                  <a:srgbClr val="555555"/>
                </a:solidFill>
                <a:latin typeface="Helvetica Neue"/>
              </a:rPr>
              <a:t>Irreducible Error</a:t>
            </a:r>
          </a:p>
        </p:txBody>
      </p:sp>
      <p:sp>
        <p:nvSpPr>
          <p:cNvPr id="6" name="Rectangle 5"/>
          <p:cNvSpPr/>
          <p:nvPr/>
        </p:nvSpPr>
        <p:spPr>
          <a:xfrm>
            <a:off x="443162" y="2015015"/>
            <a:ext cx="5173867" cy="830997"/>
          </a:xfrm>
          <a:prstGeom prst="rect">
            <a:avLst/>
          </a:prstGeom>
        </p:spPr>
        <p:txBody>
          <a:bodyPr wrap="square">
            <a:spAutoFit/>
          </a:bodyPr>
          <a:lstStyle/>
          <a:p>
            <a:pPr algn="just"/>
            <a:r>
              <a:rPr lang="en-US" sz="1200" dirty="0">
                <a:solidFill>
                  <a:srgbClr val="555555"/>
                </a:solidFill>
                <a:latin typeface="Helvetica Neue"/>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endParaRPr lang="en-US" sz="1200" dirty="0"/>
          </a:p>
        </p:txBody>
      </p:sp>
      <p:pic>
        <p:nvPicPr>
          <p:cNvPr id="2" name="Picture 1"/>
          <p:cNvPicPr>
            <a:picLocks noChangeAspect="1"/>
          </p:cNvPicPr>
          <p:nvPr/>
        </p:nvPicPr>
        <p:blipFill>
          <a:blip r:embed="rId3"/>
          <a:stretch>
            <a:fillRect/>
          </a:stretch>
        </p:blipFill>
        <p:spPr>
          <a:xfrm>
            <a:off x="1794424" y="3164317"/>
            <a:ext cx="5552502" cy="1659952"/>
          </a:xfrm>
          <a:prstGeom prst="rect">
            <a:avLst/>
          </a:prstGeom>
        </p:spPr>
      </p:pic>
    </p:spTree>
    <p:extLst>
      <p:ext uri="{BB962C8B-B14F-4D97-AF65-F5344CB8AC3E}">
        <p14:creationId xmlns:p14="http://schemas.microsoft.com/office/powerpoint/2010/main" val="199755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3208"/>
            <a:ext cx="2632635" cy="390678"/>
          </a:xfrm>
          <a:prstGeom prst="rect">
            <a:avLst/>
          </a:prstGeom>
        </p:spPr>
        <p:txBody>
          <a:bodyPr vert="horz" wrap="square" lIns="0" tIns="12684" rIns="0" bIns="0" rtlCol="0" anchor="ctr">
            <a:spAutoFit/>
          </a:bodyPr>
          <a:lstStyle/>
          <a:p>
            <a:pPr marL="12685">
              <a:lnSpc>
                <a:spcPct val="100000"/>
              </a:lnSpc>
              <a:spcBef>
                <a:spcPts val="100"/>
              </a:spcBef>
            </a:pPr>
            <a:r>
              <a:rPr sz="2397" spc="-5" dirty="0">
                <a:solidFill>
                  <a:srgbClr val="FFFFFF"/>
                </a:solidFill>
              </a:rPr>
              <a:t>Ensemble</a:t>
            </a:r>
            <a:r>
              <a:rPr sz="2397" spc="-30" dirty="0">
                <a:solidFill>
                  <a:srgbClr val="FFFFFF"/>
                </a:solidFill>
              </a:rPr>
              <a:t> </a:t>
            </a:r>
            <a:r>
              <a:rPr sz="2397" spc="-5" dirty="0">
                <a:solidFill>
                  <a:srgbClr val="FFFFFF"/>
                </a:solidFill>
              </a:rPr>
              <a:t>methods</a:t>
            </a:r>
            <a:endParaRPr sz="2397"/>
          </a:p>
        </p:txBody>
      </p:sp>
      <p:sp>
        <p:nvSpPr>
          <p:cNvPr id="3" name="object 3"/>
          <p:cNvSpPr txBox="1"/>
          <p:nvPr/>
        </p:nvSpPr>
        <p:spPr>
          <a:xfrm>
            <a:off x="400272" y="1533791"/>
            <a:ext cx="3375303" cy="1669893"/>
          </a:xfrm>
          <a:prstGeom prst="rect">
            <a:avLst/>
          </a:prstGeom>
        </p:spPr>
        <p:txBody>
          <a:bodyPr vert="horz" wrap="square" lIns="0" tIns="12684" rIns="0" bIns="0" rtlCol="0">
            <a:spAutoFit/>
          </a:bodyPr>
          <a:lstStyle/>
          <a:p>
            <a:pPr marL="12685" marR="5074">
              <a:spcBef>
                <a:spcPts val="100"/>
              </a:spcBef>
            </a:pPr>
            <a:r>
              <a:rPr sz="1798" spc="-5" dirty="0">
                <a:latin typeface="Arial"/>
                <a:cs typeface="Arial"/>
              </a:rPr>
              <a:t>Ensemble learning is a machine  learning paradigm </a:t>
            </a:r>
            <a:r>
              <a:rPr sz="1798" spc="-15" dirty="0">
                <a:latin typeface="Arial"/>
                <a:cs typeface="Arial"/>
              </a:rPr>
              <a:t>where </a:t>
            </a:r>
            <a:r>
              <a:rPr sz="1798" spc="-5" dirty="0">
                <a:latin typeface="Arial"/>
                <a:cs typeface="Arial"/>
              </a:rPr>
              <a:t>multiple  models </a:t>
            </a:r>
            <a:r>
              <a:rPr sz="1798" dirty="0">
                <a:latin typeface="Arial"/>
                <a:cs typeface="Arial"/>
              </a:rPr>
              <a:t>(often </a:t>
            </a:r>
            <a:r>
              <a:rPr sz="1798" spc="-5" dirty="0">
                <a:latin typeface="Arial"/>
                <a:cs typeface="Arial"/>
              </a:rPr>
              <a:t>called </a:t>
            </a:r>
            <a:r>
              <a:rPr sz="1798" spc="-15" dirty="0">
                <a:latin typeface="Arial"/>
                <a:cs typeface="Arial"/>
              </a:rPr>
              <a:t>“weak  </a:t>
            </a:r>
            <a:r>
              <a:rPr sz="1798" spc="-10" dirty="0">
                <a:latin typeface="Arial"/>
                <a:cs typeface="Arial"/>
              </a:rPr>
              <a:t>learners”) </a:t>
            </a:r>
            <a:r>
              <a:rPr sz="1798" spc="-5" dirty="0">
                <a:latin typeface="Arial"/>
                <a:cs typeface="Arial"/>
              </a:rPr>
              <a:t>are trained </a:t>
            </a:r>
            <a:r>
              <a:rPr sz="1798" dirty="0">
                <a:latin typeface="Arial"/>
                <a:cs typeface="Arial"/>
              </a:rPr>
              <a:t>to </a:t>
            </a:r>
            <a:r>
              <a:rPr sz="1798" spc="-5" dirty="0">
                <a:latin typeface="Arial"/>
                <a:cs typeface="Arial"/>
              </a:rPr>
              <a:t>solve</a:t>
            </a:r>
            <a:r>
              <a:rPr sz="1798" spc="-65" dirty="0">
                <a:latin typeface="Arial"/>
                <a:cs typeface="Arial"/>
              </a:rPr>
              <a:t> </a:t>
            </a:r>
            <a:r>
              <a:rPr sz="1798" dirty="0">
                <a:latin typeface="Arial"/>
                <a:cs typeface="Arial"/>
              </a:rPr>
              <a:t>the  </a:t>
            </a:r>
            <a:r>
              <a:rPr sz="1798" spc="-5" dirty="0">
                <a:latin typeface="Arial"/>
                <a:cs typeface="Arial"/>
              </a:rPr>
              <a:t>same problem and combined </a:t>
            </a:r>
            <a:r>
              <a:rPr sz="1798" dirty="0">
                <a:latin typeface="Arial"/>
                <a:cs typeface="Arial"/>
              </a:rPr>
              <a:t>to  </a:t>
            </a:r>
            <a:r>
              <a:rPr sz="1798" spc="-5" dirty="0">
                <a:latin typeface="Arial"/>
                <a:cs typeface="Arial"/>
              </a:rPr>
              <a:t>get better</a:t>
            </a:r>
            <a:r>
              <a:rPr sz="1798" spc="-30" dirty="0">
                <a:latin typeface="Arial"/>
                <a:cs typeface="Arial"/>
              </a:rPr>
              <a:t> </a:t>
            </a:r>
            <a:r>
              <a:rPr sz="1798" spc="-5" dirty="0">
                <a:latin typeface="Arial"/>
                <a:cs typeface="Arial"/>
              </a:rPr>
              <a:t>results.</a:t>
            </a:r>
            <a:endParaRPr sz="1798">
              <a:latin typeface="Arial"/>
              <a:cs typeface="Arial"/>
            </a:endParaRPr>
          </a:p>
        </p:txBody>
      </p:sp>
      <p:sp>
        <p:nvSpPr>
          <p:cNvPr id="4" name="object 4"/>
          <p:cNvSpPr txBox="1"/>
          <p:nvPr/>
        </p:nvSpPr>
        <p:spPr>
          <a:xfrm>
            <a:off x="915663" y="4283958"/>
            <a:ext cx="7166018" cy="227667"/>
          </a:xfrm>
          <a:prstGeom prst="rect">
            <a:avLst/>
          </a:prstGeom>
        </p:spPr>
        <p:txBody>
          <a:bodyPr vert="horz" wrap="square" lIns="0" tIns="12684" rIns="0" bIns="0" rtlCol="0">
            <a:spAutoFit/>
          </a:bodyPr>
          <a:lstStyle/>
          <a:p>
            <a:pPr marL="12685">
              <a:spcBef>
                <a:spcPts val="100"/>
              </a:spcBef>
            </a:pPr>
            <a:r>
              <a:rPr sz="1398" u="sng" spc="-10" dirty="0">
                <a:solidFill>
                  <a:srgbClr val="0461C1"/>
                </a:solidFill>
                <a:uFill>
                  <a:solidFill>
                    <a:srgbClr val="0461C1"/>
                  </a:solidFill>
                </a:uFill>
                <a:latin typeface="Carlito"/>
                <a:cs typeface="Carlito"/>
                <a:hlinkClick r:id="rId2"/>
              </a:rPr>
              <a:t>https://towardsdatascience.com/ensemble-methods-bagging-boosting-and-stacking-c9214a10a205</a:t>
            </a:r>
            <a:endParaRPr sz="1398">
              <a:latin typeface="Carlito"/>
              <a:cs typeface="Carlito"/>
            </a:endParaRPr>
          </a:p>
        </p:txBody>
      </p:sp>
      <p:sp>
        <p:nvSpPr>
          <p:cNvPr id="5" name="object 5"/>
          <p:cNvSpPr/>
          <p:nvPr/>
        </p:nvSpPr>
        <p:spPr>
          <a:xfrm>
            <a:off x="4173203" y="949804"/>
            <a:ext cx="4542009" cy="2864631"/>
          </a:xfrm>
          <a:prstGeom prst="rect">
            <a:avLst/>
          </a:prstGeom>
          <a:blipFill>
            <a:blip r:embed="rId3" cstate="print"/>
            <a:stretch>
              <a:fillRect/>
            </a:stretch>
          </a:blipFill>
        </p:spPr>
        <p:txBody>
          <a:bodyPr wrap="square" lIns="0" tIns="0" rIns="0" bIns="0" rtlCol="0"/>
          <a:lstStyle/>
          <a:p>
            <a:endParaRPr sz="1798"/>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246" y="340252"/>
            <a:ext cx="816989" cy="310267"/>
          </a:xfrm>
          <a:prstGeom prst="rect">
            <a:avLst/>
          </a:prstGeom>
          <a:blipFill>
            <a:blip r:embed="rId2" cstate="print"/>
            <a:stretch>
              <a:fillRect/>
            </a:stretch>
          </a:blipFill>
        </p:spPr>
        <p:txBody>
          <a:bodyPr wrap="square" lIns="0" tIns="0" rIns="0" bIns="0" rtlCol="0"/>
          <a:lstStyle/>
          <a:p>
            <a:endParaRPr sz="1350"/>
          </a:p>
        </p:txBody>
      </p:sp>
      <p:sp>
        <p:nvSpPr>
          <p:cNvPr id="3" name="object 3"/>
          <p:cNvSpPr/>
          <p:nvPr/>
        </p:nvSpPr>
        <p:spPr>
          <a:xfrm>
            <a:off x="1005307" y="179517"/>
            <a:ext cx="1184243" cy="398145"/>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2368568" y="131092"/>
            <a:ext cx="411731" cy="412775"/>
          </a:xfrm>
          <a:prstGeom prst="rect">
            <a:avLst/>
          </a:prstGeom>
          <a:blipFill>
            <a:blip r:embed="rId4" cstate="print"/>
            <a:stretch>
              <a:fillRect/>
            </a:stretch>
          </a:blipFill>
        </p:spPr>
        <p:txBody>
          <a:bodyPr wrap="square" lIns="0" tIns="0" rIns="0" bIns="0" rtlCol="0"/>
          <a:lstStyle/>
          <a:p>
            <a:endParaRPr sz="1350"/>
          </a:p>
        </p:txBody>
      </p:sp>
      <p:sp>
        <p:nvSpPr>
          <p:cNvPr id="5" name="object 5"/>
          <p:cNvSpPr/>
          <p:nvPr/>
        </p:nvSpPr>
        <p:spPr>
          <a:xfrm>
            <a:off x="3362016" y="242211"/>
            <a:ext cx="617513" cy="256537"/>
          </a:xfrm>
          <a:prstGeom prst="rect">
            <a:avLst/>
          </a:prstGeom>
          <a:blipFill>
            <a:blip r:embed="rId5" cstate="print"/>
            <a:stretch>
              <a:fillRect/>
            </a:stretch>
          </a:blipFill>
        </p:spPr>
        <p:txBody>
          <a:bodyPr wrap="square" lIns="0" tIns="0" rIns="0" bIns="0" rtlCol="0"/>
          <a:lstStyle/>
          <a:p>
            <a:endParaRPr sz="1350"/>
          </a:p>
        </p:txBody>
      </p:sp>
      <p:sp>
        <p:nvSpPr>
          <p:cNvPr id="6" name="object 6"/>
          <p:cNvSpPr/>
          <p:nvPr/>
        </p:nvSpPr>
        <p:spPr>
          <a:xfrm>
            <a:off x="1190091" y="637728"/>
            <a:ext cx="1306354" cy="51911"/>
          </a:xfrm>
          <a:custGeom>
            <a:avLst/>
            <a:gdLst/>
            <a:ahLst/>
            <a:cxnLst/>
            <a:rect l="l" t="t" r="r" b="b"/>
            <a:pathLst>
              <a:path w="1741804" h="69215">
                <a:moveTo>
                  <a:pt x="1473368" y="62864"/>
                </a:moveTo>
                <a:lnTo>
                  <a:pt x="1135773" y="62864"/>
                </a:lnTo>
                <a:lnTo>
                  <a:pt x="1162189" y="66420"/>
                </a:lnTo>
                <a:lnTo>
                  <a:pt x="1197864" y="67944"/>
                </a:lnTo>
                <a:lnTo>
                  <a:pt x="1217193" y="68452"/>
                </a:lnTo>
                <a:lnTo>
                  <a:pt x="1236789" y="68579"/>
                </a:lnTo>
                <a:lnTo>
                  <a:pt x="1279524" y="69214"/>
                </a:lnTo>
                <a:lnTo>
                  <a:pt x="1363700" y="69214"/>
                </a:lnTo>
                <a:lnTo>
                  <a:pt x="1393850" y="68834"/>
                </a:lnTo>
                <a:lnTo>
                  <a:pt x="1424444" y="67182"/>
                </a:lnTo>
                <a:lnTo>
                  <a:pt x="1453680" y="65024"/>
                </a:lnTo>
                <a:lnTo>
                  <a:pt x="1473368" y="62864"/>
                </a:lnTo>
                <a:close/>
              </a:path>
              <a:path w="1741804" h="69215">
                <a:moveTo>
                  <a:pt x="1537651" y="56641"/>
                </a:moveTo>
                <a:lnTo>
                  <a:pt x="1075778" y="56641"/>
                </a:lnTo>
                <a:lnTo>
                  <a:pt x="1097267" y="59309"/>
                </a:lnTo>
                <a:lnTo>
                  <a:pt x="1136688" y="62991"/>
                </a:lnTo>
                <a:lnTo>
                  <a:pt x="1135773" y="62864"/>
                </a:lnTo>
                <a:lnTo>
                  <a:pt x="1473368" y="62864"/>
                </a:lnTo>
                <a:lnTo>
                  <a:pt x="1483791" y="61722"/>
                </a:lnTo>
                <a:lnTo>
                  <a:pt x="1484813" y="61722"/>
                </a:lnTo>
                <a:lnTo>
                  <a:pt x="1511604" y="59054"/>
                </a:lnTo>
                <a:lnTo>
                  <a:pt x="1537651" y="56641"/>
                </a:lnTo>
                <a:close/>
              </a:path>
              <a:path w="1741804" h="69215">
                <a:moveTo>
                  <a:pt x="1484813" y="61722"/>
                </a:moveTo>
                <a:lnTo>
                  <a:pt x="1483791" y="61722"/>
                </a:lnTo>
                <a:lnTo>
                  <a:pt x="1483537" y="61849"/>
                </a:lnTo>
                <a:lnTo>
                  <a:pt x="1484813" y="61722"/>
                </a:lnTo>
                <a:close/>
              </a:path>
              <a:path w="1741804" h="69215">
                <a:moveTo>
                  <a:pt x="22625" y="51171"/>
                </a:moveTo>
                <a:lnTo>
                  <a:pt x="19773" y="51562"/>
                </a:lnTo>
                <a:lnTo>
                  <a:pt x="16302" y="51685"/>
                </a:lnTo>
                <a:lnTo>
                  <a:pt x="18516" y="51942"/>
                </a:lnTo>
                <a:lnTo>
                  <a:pt x="19977" y="52069"/>
                </a:lnTo>
                <a:lnTo>
                  <a:pt x="27317" y="52324"/>
                </a:lnTo>
                <a:lnTo>
                  <a:pt x="40119" y="52450"/>
                </a:lnTo>
                <a:lnTo>
                  <a:pt x="39979" y="52450"/>
                </a:lnTo>
                <a:lnTo>
                  <a:pt x="57454" y="52831"/>
                </a:lnTo>
                <a:lnTo>
                  <a:pt x="57162" y="52831"/>
                </a:lnTo>
                <a:lnTo>
                  <a:pt x="114096" y="54737"/>
                </a:lnTo>
                <a:lnTo>
                  <a:pt x="179616" y="54737"/>
                </a:lnTo>
                <a:lnTo>
                  <a:pt x="179242" y="54753"/>
                </a:lnTo>
                <a:lnTo>
                  <a:pt x="237807" y="56006"/>
                </a:lnTo>
                <a:lnTo>
                  <a:pt x="258991" y="56514"/>
                </a:lnTo>
                <a:lnTo>
                  <a:pt x="280758" y="57023"/>
                </a:lnTo>
                <a:lnTo>
                  <a:pt x="313613" y="57150"/>
                </a:lnTo>
                <a:lnTo>
                  <a:pt x="313296" y="57150"/>
                </a:lnTo>
                <a:lnTo>
                  <a:pt x="335241" y="57785"/>
                </a:lnTo>
                <a:lnTo>
                  <a:pt x="356908" y="58292"/>
                </a:lnTo>
                <a:lnTo>
                  <a:pt x="387540" y="58547"/>
                </a:lnTo>
                <a:lnTo>
                  <a:pt x="387349" y="58547"/>
                </a:lnTo>
                <a:lnTo>
                  <a:pt x="419658" y="59181"/>
                </a:lnTo>
                <a:lnTo>
                  <a:pt x="451459" y="59309"/>
                </a:lnTo>
                <a:lnTo>
                  <a:pt x="499732" y="59436"/>
                </a:lnTo>
                <a:lnTo>
                  <a:pt x="517931" y="59436"/>
                </a:lnTo>
                <a:lnTo>
                  <a:pt x="537794" y="59054"/>
                </a:lnTo>
                <a:lnTo>
                  <a:pt x="590092" y="57530"/>
                </a:lnTo>
                <a:lnTo>
                  <a:pt x="589851" y="57530"/>
                </a:lnTo>
                <a:lnTo>
                  <a:pt x="634872" y="56895"/>
                </a:lnTo>
                <a:lnTo>
                  <a:pt x="654494" y="56261"/>
                </a:lnTo>
                <a:lnTo>
                  <a:pt x="690651" y="54990"/>
                </a:lnTo>
                <a:lnTo>
                  <a:pt x="792802" y="51435"/>
                </a:lnTo>
                <a:lnTo>
                  <a:pt x="21221" y="51435"/>
                </a:lnTo>
                <a:lnTo>
                  <a:pt x="22625" y="51171"/>
                </a:lnTo>
                <a:close/>
              </a:path>
              <a:path w="1741804" h="69215">
                <a:moveTo>
                  <a:pt x="1577195" y="53593"/>
                </a:moveTo>
                <a:lnTo>
                  <a:pt x="1047534" y="53593"/>
                </a:lnTo>
                <a:lnTo>
                  <a:pt x="1075931" y="56768"/>
                </a:lnTo>
                <a:lnTo>
                  <a:pt x="1075778" y="56641"/>
                </a:lnTo>
                <a:lnTo>
                  <a:pt x="1537651" y="56641"/>
                </a:lnTo>
                <a:lnTo>
                  <a:pt x="1539024" y="56514"/>
                </a:lnTo>
                <a:lnTo>
                  <a:pt x="1538617" y="56514"/>
                </a:lnTo>
                <a:lnTo>
                  <a:pt x="1565224" y="54610"/>
                </a:lnTo>
                <a:lnTo>
                  <a:pt x="1577195" y="53593"/>
                </a:lnTo>
                <a:close/>
              </a:path>
              <a:path w="1741804" h="69215">
                <a:moveTo>
                  <a:pt x="178447" y="54737"/>
                </a:moveTo>
                <a:lnTo>
                  <a:pt x="114046" y="54737"/>
                </a:lnTo>
                <a:lnTo>
                  <a:pt x="132029" y="55372"/>
                </a:lnTo>
                <a:lnTo>
                  <a:pt x="150139" y="56006"/>
                </a:lnTo>
                <a:lnTo>
                  <a:pt x="151676" y="56006"/>
                </a:lnTo>
                <a:lnTo>
                  <a:pt x="179242" y="54753"/>
                </a:lnTo>
                <a:lnTo>
                  <a:pt x="178447" y="54737"/>
                </a:lnTo>
                <a:close/>
              </a:path>
              <a:path w="1741804" h="69215">
                <a:moveTo>
                  <a:pt x="179616" y="54737"/>
                </a:moveTo>
                <a:lnTo>
                  <a:pt x="178447" y="54737"/>
                </a:lnTo>
                <a:lnTo>
                  <a:pt x="179242" y="54753"/>
                </a:lnTo>
                <a:lnTo>
                  <a:pt x="179616" y="54737"/>
                </a:lnTo>
                <a:close/>
              </a:path>
              <a:path w="1741804" h="69215">
                <a:moveTo>
                  <a:pt x="1616023" y="50164"/>
                </a:moveTo>
                <a:lnTo>
                  <a:pt x="920781" y="50165"/>
                </a:lnTo>
                <a:lnTo>
                  <a:pt x="943330" y="50291"/>
                </a:lnTo>
                <a:lnTo>
                  <a:pt x="1007110" y="50291"/>
                </a:lnTo>
                <a:lnTo>
                  <a:pt x="1008849" y="50418"/>
                </a:lnTo>
                <a:lnTo>
                  <a:pt x="1008335" y="50418"/>
                </a:lnTo>
                <a:lnTo>
                  <a:pt x="1027937" y="52450"/>
                </a:lnTo>
                <a:lnTo>
                  <a:pt x="1048537" y="53720"/>
                </a:lnTo>
                <a:lnTo>
                  <a:pt x="1047534" y="53593"/>
                </a:lnTo>
                <a:lnTo>
                  <a:pt x="1577195" y="53593"/>
                </a:lnTo>
                <a:lnTo>
                  <a:pt x="1613253" y="50418"/>
                </a:lnTo>
                <a:lnTo>
                  <a:pt x="1008849" y="50418"/>
                </a:lnTo>
                <a:lnTo>
                  <a:pt x="1613270" y="50417"/>
                </a:lnTo>
                <a:lnTo>
                  <a:pt x="1616023" y="50164"/>
                </a:lnTo>
                <a:close/>
              </a:path>
              <a:path w="1741804" h="69215">
                <a:moveTo>
                  <a:pt x="7576" y="50670"/>
                </a:moveTo>
                <a:lnTo>
                  <a:pt x="9067" y="51942"/>
                </a:lnTo>
                <a:lnTo>
                  <a:pt x="16302" y="51685"/>
                </a:lnTo>
                <a:lnTo>
                  <a:pt x="7576" y="50670"/>
                </a:lnTo>
                <a:close/>
              </a:path>
              <a:path w="1741804" h="69215">
                <a:moveTo>
                  <a:pt x="17119" y="17563"/>
                </a:moveTo>
                <a:lnTo>
                  <a:pt x="406" y="36702"/>
                </a:lnTo>
                <a:lnTo>
                  <a:pt x="1357" y="44517"/>
                </a:lnTo>
                <a:lnTo>
                  <a:pt x="4023" y="47640"/>
                </a:lnTo>
                <a:lnTo>
                  <a:pt x="7594" y="50673"/>
                </a:lnTo>
                <a:lnTo>
                  <a:pt x="16302" y="51685"/>
                </a:lnTo>
                <a:lnTo>
                  <a:pt x="19773" y="51562"/>
                </a:lnTo>
                <a:lnTo>
                  <a:pt x="22625" y="51171"/>
                </a:lnTo>
                <a:lnTo>
                  <a:pt x="23926" y="50926"/>
                </a:lnTo>
                <a:lnTo>
                  <a:pt x="26733" y="50926"/>
                </a:lnTo>
                <a:lnTo>
                  <a:pt x="27901" y="50800"/>
                </a:lnTo>
                <a:lnTo>
                  <a:pt x="39598" y="48767"/>
                </a:lnTo>
                <a:lnTo>
                  <a:pt x="44526" y="41782"/>
                </a:lnTo>
                <a:lnTo>
                  <a:pt x="42697" y="31114"/>
                </a:lnTo>
                <a:lnTo>
                  <a:pt x="26163" y="18414"/>
                </a:lnTo>
                <a:lnTo>
                  <a:pt x="23926" y="18414"/>
                </a:lnTo>
                <a:lnTo>
                  <a:pt x="21252" y="17912"/>
                </a:lnTo>
                <a:lnTo>
                  <a:pt x="19773" y="17652"/>
                </a:lnTo>
                <a:lnTo>
                  <a:pt x="17119" y="17563"/>
                </a:lnTo>
                <a:close/>
              </a:path>
              <a:path w="1741804" h="69215">
                <a:moveTo>
                  <a:pt x="26733" y="50926"/>
                </a:moveTo>
                <a:lnTo>
                  <a:pt x="23926" y="50926"/>
                </a:lnTo>
                <a:lnTo>
                  <a:pt x="23482" y="51053"/>
                </a:lnTo>
                <a:lnTo>
                  <a:pt x="22625" y="51171"/>
                </a:lnTo>
                <a:lnTo>
                  <a:pt x="21221" y="51435"/>
                </a:lnTo>
                <a:lnTo>
                  <a:pt x="26733" y="50926"/>
                </a:lnTo>
                <a:close/>
              </a:path>
              <a:path w="1741804" h="69215">
                <a:moveTo>
                  <a:pt x="58254" y="16510"/>
                </a:moveTo>
                <a:lnTo>
                  <a:pt x="57454" y="16510"/>
                </a:lnTo>
                <a:lnTo>
                  <a:pt x="39979" y="16890"/>
                </a:lnTo>
                <a:lnTo>
                  <a:pt x="26885" y="17017"/>
                </a:lnTo>
                <a:lnTo>
                  <a:pt x="19977" y="17272"/>
                </a:lnTo>
                <a:lnTo>
                  <a:pt x="18516" y="17399"/>
                </a:lnTo>
                <a:lnTo>
                  <a:pt x="17119" y="17563"/>
                </a:lnTo>
                <a:lnTo>
                  <a:pt x="19773" y="17652"/>
                </a:lnTo>
                <a:lnTo>
                  <a:pt x="21290" y="17912"/>
                </a:lnTo>
                <a:lnTo>
                  <a:pt x="44526" y="41782"/>
                </a:lnTo>
                <a:lnTo>
                  <a:pt x="39598" y="48767"/>
                </a:lnTo>
                <a:lnTo>
                  <a:pt x="27883" y="50802"/>
                </a:lnTo>
                <a:lnTo>
                  <a:pt x="26733" y="50926"/>
                </a:lnTo>
                <a:lnTo>
                  <a:pt x="21221" y="51435"/>
                </a:lnTo>
                <a:lnTo>
                  <a:pt x="792802" y="51435"/>
                </a:lnTo>
                <a:lnTo>
                  <a:pt x="796061" y="51307"/>
                </a:lnTo>
                <a:lnTo>
                  <a:pt x="795794" y="51307"/>
                </a:lnTo>
                <a:lnTo>
                  <a:pt x="821055" y="50802"/>
                </a:lnTo>
                <a:lnTo>
                  <a:pt x="855833" y="50800"/>
                </a:lnTo>
                <a:lnTo>
                  <a:pt x="897724" y="50291"/>
                </a:lnTo>
                <a:lnTo>
                  <a:pt x="897483" y="50291"/>
                </a:lnTo>
                <a:lnTo>
                  <a:pt x="920781" y="50165"/>
                </a:lnTo>
                <a:lnTo>
                  <a:pt x="1616023" y="50164"/>
                </a:lnTo>
                <a:lnTo>
                  <a:pt x="1636395" y="48260"/>
                </a:lnTo>
                <a:lnTo>
                  <a:pt x="1636115" y="48260"/>
                </a:lnTo>
                <a:lnTo>
                  <a:pt x="1672043" y="45338"/>
                </a:lnTo>
                <a:lnTo>
                  <a:pt x="1671523" y="45338"/>
                </a:lnTo>
                <a:lnTo>
                  <a:pt x="1688083" y="44450"/>
                </a:lnTo>
                <a:lnTo>
                  <a:pt x="1687283" y="44450"/>
                </a:lnTo>
                <a:lnTo>
                  <a:pt x="1705128" y="43950"/>
                </a:lnTo>
                <a:lnTo>
                  <a:pt x="1703082" y="43814"/>
                </a:lnTo>
                <a:lnTo>
                  <a:pt x="1712172" y="43814"/>
                </a:lnTo>
                <a:lnTo>
                  <a:pt x="1716786" y="42163"/>
                </a:lnTo>
                <a:lnTo>
                  <a:pt x="1718381" y="40656"/>
                </a:lnTo>
                <a:lnTo>
                  <a:pt x="1718017" y="40512"/>
                </a:lnTo>
                <a:lnTo>
                  <a:pt x="1714995" y="38862"/>
                </a:lnTo>
                <a:lnTo>
                  <a:pt x="1714017" y="38187"/>
                </a:lnTo>
                <a:lnTo>
                  <a:pt x="1711528" y="37464"/>
                </a:lnTo>
                <a:lnTo>
                  <a:pt x="1712596" y="37207"/>
                </a:lnTo>
                <a:lnTo>
                  <a:pt x="1712048" y="36829"/>
                </a:lnTo>
                <a:lnTo>
                  <a:pt x="1714168" y="36829"/>
                </a:lnTo>
                <a:lnTo>
                  <a:pt x="1725256" y="34162"/>
                </a:lnTo>
                <a:lnTo>
                  <a:pt x="1738522" y="34162"/>
                </a:lnTo>
                <a:lnTo>
                  <a:pt x="1741158" y="27559"/>
                </a:lnTo>
                <a:lnTo>
                  <a:pt x="1279905" y="27559"/>
                </a:lnTo>
                <a:lnTo>
                  <a:pt x="1258392" y="27431"/>
                </a:lnTo>
                <a:lnTo>
                  <a:pt x="1217790" y="27050"/>
                </a:lnTo>
                <a:lnTo>
                  <a:pt x="1198651" y="26669"/>
                </a:lnTo>
                <a:lnTo>
                  <a:pt x="1199184" y="26669"/>
                </a:lnTo>
                <a:lnTo>
                  <a:pt x="1167180" y="25400"/>
                </a:lnTo>
                <a:lnTo>
                  <a:pt x="589381" y="25400"/>
                </a:lnTo>
                <a:lnTo>
                  <a:pt x="562013" y="25273"/>
                </a:lnTo>
                <a:lnTo>
                  <a:pt x="537692" y="25145"/>
                </a:lnTo>
                <a:lnTo>
                  <a:pt x="531249" y="25018"/>
                </a:lnTo>
                <a:lnTo>
                  <a:pt x="419658" y="25018"/>
                </a:lnTo>
                <a:lnTo>
                  <a:pt x="419848" y="25018"/>
                </a:lnTo>
                <a:lnTo>
                  <a:pt x="387858" y="24637"/>
                </a:lnTo>
                <a:lnTo>
                  <a:pt x="357644" y="24637"/>
                </a:lnTo>
                <a:lnTo>
                  <a:pt x="335915" y="24256"/>
                </a:lnTo>
                <a:lnTo>
                  <a:pt x="314020" y="23875"/>
                </a:lnTo>
                <a:lnTo>
                  <a:pt x="281101" y="23749"/>
                </a:lnTo>
                <a:lnTo>
                  <a:pt x="259613" y="23494"/>
                </a:lnTo>
                <a:lnTo>
                  <a:pt x="259765" y="23494"/>
                </a:lnTo>
                <a:lnTo>
                  <a:pt x="238531" y="22860"/>
                </a:lnTo>
                <a:lnTo>
                  <a:pt x="186524" y="21970"/>
                </a:lnTo>
                <a:lnTo>
                  <a:pt x="180721" y="21970"/>
                </a:lnTo>
                <a:lnTo>
                  <a:pt x="179095" y="21843"/>
                </a:lnTo>
                <a:lnTo>
                  <a:pt x="179609" y="21843"/>
                </a:lnTo>
                <a:lnTo>
                  <a:pt x="152933" y="18795"/>
                </a:lnTo>
                <a:lnTo>
                  <a:pt x="151244" y="18668"/>
                </a:lnTo>
                <a:lnTo>
                  <a:pt x="58254" y="16510"/>
                </a:lnTo>
                <a:close/>
              </a:path>
              <a:path w="1741804" h="69215">
                <a:moveTo>
                  <a:pt x="23926" y="50926"/>
                </a:moveTo>
                <a:lnTo>
                  <a:pt x="22625" y="51171"/>
                </a:lnTo>
                <a:lnTo>
                  <a:pt x="23482" y="51053"/>
                </a:lnTo>
                <a:lnTo>
                  <a:pt x="23926" y="50926"/>
                </a:lnTo>
                <a:close/>
              </a:path>
              <a:path w="1741804" h="69215">
                <a:moveTo>
                  <a:pt x="855833" y="50800"/>
                </a:moveTo>
                <a:lnTo>
                  <a:pt x="821055" y="50802"/>
                </a:lnTo>
                <a:lnTo>
                  <a:pt x="843864" y="50926"/>
                </a:lnTo>
                <a:lnTo>
                  <a:pt x="855833" y="50800"/>
                </a:lnTo>
                <a:close/>
              </a:path>
              <a:path w="1741804" h="69215">
                <a:moveTo>
                  <a:pt x="4023" y="47640"/>
                </a:moveTo>
                <a:lnTo>
                  <a:pt x="6502" y="50545"/>
                </a:lnTo>
                <a:lnTo>
                  <a:pt x="7576" y="50670"/>
                </a:lnTo>
                <a:lnTo>
                  <a:pt x="4023" y="47640"/>
                </a:lnTo>
                <a:close/>
              </a:path>
              <a:path w="1741804" h="69215">
                <a:moveTo>
                  <a:pt x="1007110" y="50291"/>
                </a:moveTo>
                <a:lnTo>
                  <a:pt x="1008320" y="50417"/>
                </a:lnTo>
                <a:lnTo>
                  <a:pt x="1008849" y="50418"/>
                </a:lnTo>
                <a:lnTo>
                  <a:pt x="1007110" y="50291"/>
                </a:lnTo>
                <a:close/>
              </a:path>
              <a:path w="1741804" h="69215">
                <a:moveTo>
                  <a:pt x="1007110" y="50291"/>
                </a:moveTo>
                <a:lnTo>
                  <a:pt x="966063" y="50291"/>
                </a:lnTo>
                <a:lnTo>
                  <a:pt x="1008320" y="50417"/>
                </a:lnTo>
                <a:lnTo>
                  <a:pt x="1007110" y="50291"/>
                </a:lnTo>
                <a:close/>
              </a:path>
              <a:path w="1741804" h="69215">
                <a:moveTo>
                  <a:pt x="1357" y="44517"/>
                </a:moveTo>
                <a:lnTo>
                  <a:pt x="1473" y="45465"/>
                </a:lnTo>
                <a:lnTo>
                  <a:pt x="4023" y="47640"/>
                </a:lnTo>
                <a:lnTo>
                  <a:pt x="1357" y="44517"/>
                </a:lnTo>
                <a:close/>
              </a:path>
              <a:path w="1741804" h="69215">
                <a:moveTo>
                  <a:pt x="8496" y="17272"/>
                </a:moveTo>
                <a:lnTo>
                  <a:pt x="622" y="24637"/>
                </a:lnTo>
                <a:lnTo>
                  <a:pt x="0" y="42925"/>
                </a:lnTo>
                <a:lnTo>
                  <a:pt x="1357" y="44517"/>
                </a:lnTo>
                <a:lnTo>
                  <a:pt x="406" y="36702"/>
                </a:lnTo>
                <a:lnTo>
                  <a:pt x="938" y="29972"/>
                </a:lnTo>
                <a:lnTo>
                  <a:pt x="3913" y="24129"/>
                </a:lnTo>
                <a:lnTo>
                  <a:pt x="8852" y="19938"/>
                </a:lnTo>
                <a:lnTo>
                  <a:pt x="15278" y="17779"/>
                </a:lnTo>
                <a:lnTo>
                  <a:pt x="17119" y="17563"/>
                </a:lnTo>
                <a:lnTo>
                  <a:pt x="8496" y="17272"/>
                </a:lnTo>
                <a:close/>
              </a:path>
              <a:path w="1741804" h="69215">
                <a:moveTo>
                  <a:pt x="1712172" y="43814"/>
                </a:moveTo>
                <a:lnTo>
                  <a:pt x="1703082" y="43814"/>
                </a:lnTo>
                <a:lnTo>
                  <a:pt x="1705432" y="43941"/>
                </a:lnTo>
                <a:lnTo>
                  <a:pt x="1705128" y="43950"/>
                </a:lnTo>
                <a:lnTo>
                  <a:pt x="1710753" y="44323"/>
                </a:lnTo>
                <a:lnTo>
                  <a:pt x="1712172" y="43814"/>
                </a:lnTo>
                <a:close/>
              </a:path>
              <a:path w="1741804" h="69215">
                <a:moveTo>
                  <a:pt x="1738522" y="34162"/>
                </a:moveTo>
                <a:lnTo>
                  <a:pt x="1725256" y="34162"/>
                </a:lnTo>
                <a:lnTo>
                  <a:pt x="1718381" y="40656"/>
                </a:lnTo>
                <a:lnTo>
                  <a:pt x="1727644" y="44323"/>
                </a:lnTo>
                <a:lnTo>
                  <a:pt x="1735886" y="40766"/>
                </a:lnTo>
                <a:lnTo>
                  <a:pt x="1738522" y="34162"/>
                </a:lnTo>
                <a:close/>
              </a:path>
              <a:path w="1741804" h="69215">
                <a:moveTo>
                  <a:pt x="1703082" y="43814"/>
                </a:moveTo>
                <a:lnTo>
                  <a:pt x="1705128" y="43950"/>
                </a:lnTo>
                <a:lnTo>
                  <a:pt x="1705432" y="43941"/>
                </a:lnTo>
                <a:lnTo>
                  <a:pt x="1703082" y="43814"/>
                </a:lnTo>
                <a:close/>
              </a:path>
              <a:path w="1741804" h="69215">
                <a:moveTo>
                  <a:pt x="1725256" y="34162"/>
                </a:moveTo>
                <a:lnTo>
                  <a:pt x="1712762" y="37168"/>
                </a:lnTo>
                <a:lnTo>
                  <a:pt x="1716341" y="38862"/>
                </a:lnTo>
                <a:lnTo>
                  <a:pt x="1714995" y="38862"/>
                </a:lnTo>
                <a:lnTo>
                  <a:pt x="1718017" y="40512"/>
                </a:lnTo>
                <a:lnTo>
                  <a:pt x="1718381" y="40656"/>
                </a:lnTo>
                <a:lnTo>
                  <a:pt x="1720281" y="38862"/>
                </a:lnTo>
                <a:lnTo>
                  <a:pt x="1716341" y="38862"/>
                </a:lnTo>
                <a:lnTo>
                  <a:pt x="1714017" y="38187"/>
                </a:lnTo>
                <a:lnTo>
                  <a:pt x="1720996" y="38187"/>
                </a:lnTo>
                <a:lnTo>
                  <a:pt x="1725256" y="34162"/>
                </a:lnTo>
                <a:close/>
              </a:path>
              <a:path w="1741804" h="69215">
                <a:moveTo>
                  <a:pt x="1712762" y="37168"/>
                </a:moveTo>
                <a:lnTo>
                  <a:pt x="1712596" y="37207"/>
                </a:lnTo>
                <a:lnTo>
                  <a:pt x="1714017" y="38187"/>
                </a:lnTo>
                <a:lnTo>
                  <a:pt x="1716341" y="38862"/>
                </a:lnTo>
                <a:lnTo>
                  <a:pt x="1712762" y="37168"/>
                </a:lnTo>
                <a:close/>
              </a:path>
              <a:path w="1741804" h="69215">
                <a:moveTo>
                  <a:pt x="1712596" y="37207"/>
                </a:moveTo>
                <a:lnTo>
                  <a:pt x="1711528" y="37464"/>
                </a:lnTo>
                <a:lnTo>
                  <a:pt x="1714017" y="38187"/>
                </a:lnTo>
                <a:lnTo>
                  <a:pt x="1712596" y="37207"/>
                </a:lnTo>
                <a:close/>
              </a:path>
              <a:path w="1741804" h="69215">
                <a:moveTo>
                  <a:pt x="1712048" y="36829"/>
                </a:moveTo>
                <a:lnTo>
                  <a:pt x="1712596" y="37207"/>
                </a:lnTo>
                <a:lnTo>
                  <a:pt x="1712762" y="37168"/>
                </a:lnTo>
                <a:lnTo>
                  <a:pt x="1712048" y="36829"/>
                </a:lnTo>
                <a:close/>
              </a:path>
              <a:path w="1741804" h="69215">
                <a:moveTo>
                  <a:pt x="1714168" y="36829"/>
                </a:moveTo>
                <a:lnTo>
                  <a:pt x="1712048" y="36829"/>
                </a:lnTo>
                <a:lnTo>
                  <a:pt x="1712762" y="37168"/>
                </a:lnTo>
                <a:lnTo>
                  <a:pt x="1714168" y="36829"/>
                </a:lnTo>
                <a:close/>
              </a:path>
              <a:path w="1741804" h="69215">
                <a:moveTo>
                  <a:pt x="1685378" y="1650"/>
                </a:moveTo>
                <a:lnTo>
                  <a:pt x="1668094" y="2920"/>
                </a:lnTo>
                <a:lnTo>
                  <a:pt x="1651673" y="4572"/>
                </a:lnTo>
                <a:lnTo>
                  <a:pt x="1652066" y="4572"/>
                </a:lnTo>
                <a:lnTo>
                  <a:pt x="1632280" y="6223"/>
                </a:lnTo>
                <a:lnTo>
                  <a:pt x="1610550" y="8381"/>
                </a:lnTo>
                <a:lnTo>
                  <a:pt x="1610791" y="8381"/>
                </a:lnTo>
                <a:lnTo>
                  <a:pt x="1586966" y="10540"/>
                </a:lnTo>
                <a:lnTo>
                  <a:pt x="1561706" y="12573"/>
                </a:lnTo>
                <a:lnTo>
                  <a:pt x="1502429" y="17912"/>
                </a:lnTo>
                <a:lnTo>
                  <a:pt x="1463885" y="21854"/>
                </a:lnTo>
                <a:lnTo>
                  <a:pt x="1449844" y="23367"/>
                </a:lnTo>
                <a:lnTo>
                  <a:pt x="1450492" y="23367"/>
                </a:lnTo>
                <a:lnTo>
                  <a:pt x="1421257" y="25526"/>
                </a:lnTo>
                <a:lnTo>
                  <a:pt x="1421790" y="25526"/>
                </a:lnTo>
                <a:lnTo>
                  <a:pt x="1391729" y="27050"/>
                </a:lnTo>
                <a:lnTo>
                  <a:pt x="1392453" y="27050"/>
                </a:lnTo>
                <a:lnTo>
                  <a:pt x="1363345" y="27559"/>
                </a:lnTo>
                <a:lnTo>
                  <a:pt x="1741158" y="27559"/>
                </a:lnTo>
                <a:lnTo>
                  <a:pt x="1741665" y="26288"/>
                </a:lnTo>
                <a:lnTo>
                  <a:pt x="1738151" y="18161"/>
                </a:lnTo>
                <a:lnTo>
                  <a:pt x="1728457" y="18161"/>
                </a:lnTo>
                <a:lnTo>
                  <a:pt x="1719452" y="10287"/>
                </a:lnTo>
                <a:lnTo>
                  <a:pt x="1724432" y="10287"/>
                </a:lnTo>
                <a:lnTo>
                  <a:pt x="1722562" y="7365"/>
                </a:lnTo>
                <a:lnTo>
                  <a:pt x="1717471" y="3175"/>
                </a:lnTo>
                <a:lnTo>
                  <a:pt x="1714106" y="1777"/>
                </a:lnTo>
                <a:lnTo>
                  <a:pt x="1684642" y="1777"/>
                </a:lnTo>
                <a:lnTo>
                  <a:pt x="1685378" y="1650"/>
                </a:lnTo>
                <a:close/>
              </a:path>
              <a:path w="1741804" h="69215">
                <a:moveTo>
                  <a:pt x="589448" y="25398"/>
                </a:moveTo>
                <a:lnTo>
                  <a:pt x="589673" y="25400"/>
                </a:lnTo>
                <a:lnTo>
                  <a:pt x="589448" y="25398"/>
                </a:lnTo>
                <a:close/>
              </a:path>
              <a:path w="1741804" h="69215">
                <a:moveTo>
                  <a:pt x="794829" y="20065"/>
                </a:moveTo>
                <a:lnTo>
                  <a:pt x="775525" y="20954"/>
                </a:lnTo>
                <a:lnTo>
                  <a:pt x="755764" y="21716"/>
                </a:lnTo>
                <a:lnTo>
                  <a:pt x="724674" y="22860"/>
                </a:lnTo>
                <a:lnTo>
                  <a:pt x="689610" y="24002"/>
                </a:lnTo>
                <a:lnTo>
                  <a:pt x="689838" y="24002"/>
                </a:lnTo>
                <a:lnTo>
                  <a:pt x="653643" y="24637"/>
                </a:lnTo>
                <a:lnTo>
                  <a:pt x="634225" y="24637"/>
                </a:lnTo>
                <a:lnTo>
                  <a:pt x="614184" y="25018"/>
                </a:lnTo>
                <a:lnTo>
                  <a:pt x="589448" y="25398"/>
                </a:lnTo>
                <a:lnTo>
                  <a:pt x="589673" y="25400"/>
                </a:lnTo>
                <a:lnTo>
                  <a:pt x="1139875" y="25400"/>
                </a:lnTo>
                <a:lnTo>
                  <a:pt x="1138250" y="25273"/>
                </a:lnTo>
                <a:lnTo>
                  <a:pt x="1120076" y="23749"/>
                </a:lnTo>
                <a:lnTo>
                  <a:pt x="1120254" y="23749"/>
                </a:lnTo>
                <a:lnTo>
                  <a:pt x="1100848" y="21970"/>
                </a:lnTo>
                <a:lnTo>
                  <a:pt x="1101217" y="21970"/>
                </a:lnTo>
                <a:lnTo>
                  <a:pt x="1084656" y="20192"/>
                </a:lnTo>
                <a:lnTo>
                  <a:pt x="794473" y="20192"/>
                </a:lnTo>
                <a:lnTo>
                  <a:pt x="794829" y="20065"/>
                </a:lnTo>
                <a:close/>
              </a:path>
              <a:path w="1741804" h="69215">
                <a:moveTo>
                  <a:pt x="1138352" y="25273"/>
                </a:moveTo>
                <a:lnTo>
                  <a:pt x="1139875" y="25400"/>
                </a:lnTo>
                <a:lnTo>
                  <a:pt x="1138352" y="25273"/>
                </a:lnTo>
                <a:close/>
              </a:path>
              <a:path w="1741804" h="69215">
                <a:moveTo>
                  <a:pt x="1163980" y="25273"/>
                </a:moveTo>
                <a:lnTo>
                  <a:pt x="1138352" y="25273"/>
                </a:lnTo>
                <a:lnTo>
                  <a:pt x="1139875" y="25400"/>
                </a:lnTo>
                <a:lnTo>
                  <a:pt x="1167180" y="25400"/>
                </a:lnTo>
                <a:lnTo>
                  <a:pt x="1163980" y="25273"/>
                </a:lnTo>
                <a:close/>
              </a:path>
              <a:path w="1741804" h="69215">
                <a:moveTo>
                  <a:pt x="419848" y="25018"/>
                </a:moveTo>
                <a:lnTo>
                  <a:pt x="419658" y="25018"/>
                </a:lnTo>
                <a:lnTo>
                  <a:pt x="419912" y="25018"/>
                </a:lnTo>
                <a:close/>
              </a:path>
              <a:path w="1741804" h="69215">
                <a:moveTo>
                  <a:pt x="518363" y="24764"/>
                </a:moveTo>
                <a:lnTo>
                  <a:pt x="475360" y="24764"/>
                </a:lnTo>
                <a:lnTo>
                  <a:pt x="451446" y="24891"/>
                </a:lnTo>
                <a:lnTo>
                  <a:pt x="419848" y="25018"/>
                </a:lnTo>
                <a:lnTo>
                  <a:pt x="531249" y="25018"/>
                </a:lnTo>
                <a:lnTo>
                  <a:pt x="518363" y="24764"/>
                </a:lnTo>
                <a:close/>
              </a:path>
              <a:path w="1741804" h="69215">
                <a:moveTo>
                  <a:pt x="179095" y="21843"/>
                </a:moveTo>
                <a:lnTo>
                  <a:pt x="180721" y="21970"/>
                </a:lnTo>
                <a:lnTo>
                  <a:pt x="179699" y="21854"/>
                </a:lnTo>
                <a:lnTo>
                  <a:pt x="179095" y="21843"/>
                </a:lnTo>
                <a:close/>
              </a:path>
              <a:path w="1741804" h="69215">
                <a:moveTo>
                  <a:pt x="179699" y="21854"/>
                </a:moveTo>
                <a:lnTo>
                  <a:pt x="180721" y="21970"/>
                </a:lnTo>
                <a:lnTo>
                  <a:pt x="186524" y="21970"/>
                </a:lnTo>
                <a:lnTo>
                  <a:pt x="179699" y="21854"/>
                </a:lnTo>
                <a:close/>
              </a:path>
              <a:path w="1741804" h="69215">
                <a:moveTo>
                  <a:pt x="179609" y="21843"/>
                </a:moveTo>
                <a:lnTo>
                  <a:pt x="179095" y="21843"/>
                </a:lnTo>
                <a:lnTo>
                  <a:pt x="179699" y="21854"/>
                </a:lnTo>
                <a:close/>
              </a:path>
              <a:path w="1741804" h="69215">
                <a:moveTo>
                  <a:pt x="1030795" y="15493"/>
                </a:moveTo>
                <a:lnTo>
                  <a:pt x="1007884" y="16763"/>
                </a:lnTo>
                <a:lnTo>
                  <a:pt x="943292" y="16890"/>
                </a:lnTo>
                <a:lnTo>
                  <a:pt x="897420" y="16890"/>
                </a:lnTo>
                <a:lnTo>
                  <a:pt x="867371" y="17399"/>
                </a:lnTo>
                <a:lnTo>
                  <a:pt x="843356" y="17652"/>
                </a:lnTo>
                <a:lnTo>
                  <a:pt x="819797" y="18541"/>
                </a:lnTo>
                <a:lnTo>
                  <a:pt x="794473" y="20192"/>
                </a:lnTo>
                <a:lnTo>
                  <a:pt x="1084656" y="20192"/>
                </a:lnTo>
                <a:lnTo>
                  <a:pt x="1051534" y="16637"/>
                </a:lnTo>
                <a:lnTo>
                  <a:pt x="1050518" y="16510"/>
                </a:lnTo>
                <a:lnTo>
                  <a:pt x="1030795" y="15493"/>
                </a:lnTo>
                <a:close/>
              </a:path>
              <a:path w="1741804" h="69215">
                <a:moveTo>
                  <a:pt x="21221" y="17906"/>
                </a:moveTo>
                <a:lnTo>
                  <a:pt x="23926" y="18414"/>
                </a:lnTo>
                <a:lnTo>
                  <a:pt x="23482" y="18287"/>
                </a:lnTo>
                <a:lnTo>
                  <a:pt x="21221" y="17906"/>
                </a:lnTo>
                <a:close/>
              </a:path>
              <a:path w="1741804" h="69215">
                <a:moveTo>
                  <a:pt x="21290" y="17912"/>
                </a:moveTo>
                <a:lnTo>
                  <a:pt x="23482" y="18287"/>
                </a:lnTo>
                <a:lnTo>
                  <a:pt x="23926" y="18414"/>
                </a:lnTo>
                <a:lnTo>
                  <a:pt x="26163" y="18414"/>
                </a:lnTo>
                <a:lnTo>
                  <a:pt x="25793" y="18287"/>
                </a:lnTo>
                <a:lnTo>
                  <a:pt x="21290" y="17912"/>
                </a:lnTo>
                <a:close/>
              </a:path>
              <a:path w="1741804" h="69215">
                <a:moveTo>
                  <a:pt x="1719452" y="10287"/>
                </a:moveTo>
                <a:lnTo>
                  <a:pt x="1728457" y="18161"/>
                </a:lnTo>
                <a:lnTo>
                  <a:pt x="1726222" y="13080"/>
                </a:lnTo>
                <a:lnTo>
                  <a:pt x="1725792" y="12410"/>
                </a:lnTo>
                <a:lnTo>
                  <a:pt x="1724253" y="11684"/>
                </a:lnTo>
                <a:lnTo>
                  <a:pt x="1719452" y="10287"/>
                </a:lnTo>
                <a:close/>
              </a:path>
              <a:path w="1741804" h="69215">
                <a:moveTo>
                  <a:pt x="1725792" y="12410"/>
                </a:moveTo>
                <a:lnTo>
                  <a:pt x="1726222" y="13080"/>
                </a:lnTo>
                <a:lnTo>
                  <a:pt x="1728457" y="18161"/>
                </a:lnTo>
                <a:lnTo>
                  <a:pt x="1738151" y="18161"/>
                </a:lnTo>
                <a:lnTo>
                  <a:pt x="1732648" y="15875"/>
                </a:lnTo>
                <a:lnTo>
                  <a:pt x="1731505" y="15875"/>
                </a:lnTo>
                <a:lnTo>
                  <a:pt x="1728482" y="14224"/>
                </a:lnTo>
                <a:lnTo>
                  <a:pt x="1729252" y="14224"/>
                </a:lnTo>
                <a:lnTo>
                  <a:pt x="1728558" y="13715"/>
                </a:lnTo>
                <a:lnTo>
                  <a:pt x="1725792" y="12410"/>
                </a:lnTo>
                <a:close/>
              </a:path>
              <a:path w="1741804" h="69215">
                <a:moveTo>
                  <a:pt x="21257" y="17906"/>
                </a:moveTo>
                <a:close/>
              </a:path>
              <a:path w="1741804" h="69215">
                <a:moveTo>
                  <a:pt x="1728482" y="14224"/>
                </a:moveTo>
                <a:lnTo>
                  <a:pt x="1731505" y="15875"/>
                </a:lnTo>
                <a:lnTo>
                  <a:pt x="1730158" y="14888"/>
                </a:lnTo>
                <a:lnTo>
                  <a:pt x="1728482" y="14224"/>
                </a:lnTo>
                <a:close/>
              </a:path>
              <a:path w="1741804" h="69215">
                <a:moveTo>
                  <a:pt x="1730158" y="14888"/>
                </a:moveTo>
                <a:lnTo>
                  <a:pt x="1731505" y="15875"/>
                </a:lnTo>
                <a:lnTo>
                  <a:pt x="1732648" y="15875"/>
                </a:lnTo>
                <a:lnTo>
                  <a:pt x="1730158" y="14888"/>
                </a:lnTo>
                <a:close/>
              </a:path>
              <a:path w="1741804" h="69215">
                <a:moveTo>
                  <a:pt x="1729252" y="14224"/>
                </a:moveTo>
                <a:lnTo>
                  <a:pt x="1728482" y="14224"/>
                </a:lnTo>
                <a:lnTo>
                  <a:pt x="1730158" y="14888"/>
                </a:lnTo>
                <a:lnTo>
                  <a:pt x="1729252" y="14224"/>
                </a:lnTo>
                <a:close/>
              </a:path>
              <a:path w="1741804" h="69215">
                <a:moveTo>
                  <a:pt x="1724432" y="10287"/>
                </a:moveTo>
                <a:lnTo>
                  <a:pt x="1719452" y="10287"/>
                </a:lnTo>
                <a:lnTo>
                  <a:pt x="1724253" y="11684"/>
                </a:lnTo>
                <a:lnTo>
                  <a:pt x="1725792" y="12410"/>
                </a:lnTo>
                <a:lnTo>
                  <a:pt x="1724432" y="10287"/>
                </a:lnTo>
                <a:close/>
              </a:path>
              <a:path w="1741804" h="69215">
                <a:moveTo>
                  <a:pt x="1704606" y="0"/>
                </a:moveTo>
                <a:lnTo>
                  <a:pt x="1694002" y="762"/>
                </a:lnTo>
                <a:lnTo>
                  <a:pt x="1684642" y="1777"/>
                </a:lnTo>
                <a:lnTo>
                  <a:pt x="1714106" y="1777"/>
                </a:lnTo>
                <a:lnTo>
                  <a:pt x="1711352" y="635"/>
                </a:lnTo>
                <a:lnTo>
                  <a:pt x="1704606" y="0"/>
                </a:lnTo>
                <a:close/>
              </a:path>
            </a:pathLst>
          </a:custGeom>
          <a:solidFill>
            <a:srgbClr val="5B2D90"/>
          </a:solidFill>
        </p:spPr>
        <p:txBody>
          <a:bodyPr wrap="square" lIns="0" tIns="0" rIns="0" bIns="0" rtlCol="0"/>
          <a:lstStyle/>
          <a:p>
            <a:endParaRPr sz="1350"/>
          </a:p>
        </p:txBody>
      </p:sp>
      <p:grpSp>
        <p:nvGrpSpPr>
          <p:cNvPr id="7" name="object 7"/>
          <p:cNvGrpSpPr/>
          <p:nvPr/>
        </p:nvGrpSpPr>
        <p:grpSpPr>
          <a:xfrm>
            <a:off x="2018947" y="201996"/>
            <a:ext cx="1907858" cy="1646873"/>
            <a:chOff x="2691930" y="269328"/>
            <a:chExt cx="2543810" cy="2195830"/>
          </a:xfrm>
        </p:grpSpPr>
        <p:sp>
          <p:nvSpPr>
            <p:cNvPr id="8" name="object 8"/>
            <p:cNvSpPr/>
            <p:nvPr/>
          </p:nvSpPr>
          <p:spPr>
            <a:xfrm>
              <a:off x="4528756" y="736663"/>
              <a:ext cx="488950" cy="47625"/>
            </a:xfrm>
            <a:custGeom>
              <a:avLst/>
              <a:gdLst/>
              <a:ahLst/>
              <a:cxnLst/>
              <a:rect l="l" t="t" r="r" b="b"/>
              <a:pathLst>
                <a:path w="488950" h="47625">
                  <a:moveTo>
                    <a:pt x="110332" y="9651"/>
                  </a:moveTo>
                  <a:lnTo>
                    <a:pt x="18783" y="9651"/>
                  </a:lnTo>
                  <a:lnTo>
                    <a:pt x="26073" y="9842"/>
                  </a:lnTo>
                  <a:lnTo>
                    <a:pt x="43027" y="10922"/>
                  </a:lnTo>
                  <a:lnTo>
                    <a:pt x="50012" y="17907"/>
                  </a:lnTo>
                  <a:lnTo>
                    <a:pt x="50453" y="24811"/>
                  </a:lnTo>
                  <a:lnTo>
                    <a:pt x="50479" y="27330"/>
                  </a:lnTo>
                  <a:lnTo>
                    <a:pt x="49632" y="33520"/>
                  </a:lnTo>
                  <a:lnTo>
                    <a:pt x="17734" y="45913"/>
                  </a:lnTo>
                  <a:lnTo>
                    <a:pt x="20345" y="46139"/>
                  </a:lnTo>
                  <a:lnTo>
                    <a:pt x="29057" y="46520"/>
                  </a:lnTo>
                  <a:lnTo>
                    <a:pt x="71513" y="47155"/>
                  </a:lnTo>
                  <a:lnTo>
                    <a:pt x="72364" y="47155"/>
                  </a:lnTo>
                  <a:lnTo>
                    <a:pt x="107137" y="46062"/>
                  </a:lnTo>
                  <a:lnTo>
                    <a:pt x="126613" y="45024"/>
                  </a:lnTo>
                  <a:lnTo>
                    <a:pt x="126123" y="45021"/>
                  </a:lnTo>
                  <a:lnTo>
                    <a:pt x="127139" y="44996"/>
                  </a:lnTo>
                  <a:lnTo>
                    <a:pt x="202784" y="44996"/>
                  </a:lnTo>
                  <a:lnTo>
                    <a:pt x="253555" y="44526"/>
                  </a:lnTo>
                  <a:lnTo>
                    <a:pt x="282701" y="44373"/>
                  </a:lnTo>
                  <a:lnTo>
                    <a:pt x="335927" y="43370"/>
                  </a:lnTo>
                  <a:lnTo>
                    <a:pt x="362242" y="43078"/>
                  </a:lnTo>
                  <a:lnTo>
                    <a:pt x="413689" y="42532"/>
                  </a:lnTo>
                  <a:lnTo>
                    <a:pt x="414591" y="42494"/>
                  </a:lnTo>
                  <a:lnTo>
                    <a:pt x="438698" y="40970"/>
                  </a:lnTo>
                  <a:lnTo>
                    <a:pt x="454789" y="40168"/>
                  </a:lnTo>
                  <a:lnTo>
                    <a:pt x="453212" y="39979"/>
                  </a:lnTo>
                  <a:lnTo>
                    <a:pt x="472400" y="39979"/>
                  </a:lnTo>
                  <a:lnTo>
                    <a:pt x="477354" y="38691"/>
                  </a:lnTo>
                  <a:lnTo>
                    <a:pt x="483589" y="33972"/>
                  </a:lnTo>
                  <a:lnTo>
                    <a:pt x="487601" y="27262"/>
                  </a:lnTo>
                  <a:lnTo>
                    <a:pt x="488772" y="19253"/>
                  </a:lnTo>
                  <a:lnTo>
                    <a:pt x="486734" y="11417"/>
                  </a:lnTo>
                  <a:lnTo>
                    <a:pt x="486100" y="10579"/>
                  </a:lnTo>
                  <a:lnTo>
                    <a:pt x="253187" y="10579"/>
                  </a:lnTo>
                  <a:lnTo>
                    <a:pt x="221589" y="10553"/>
                  </a:lnTo>
                  <a:lnTo>
                    <a:pt x="127139" y="10540"/>
                  </a:lnTo>
                  <a:lnTo>
                    <a:pt x="126123" y="10515"/>
                  </a:lnTo>
                  <a:lnTo>
                    <a:pt x="126612" y="10513"/>
                  </a:lnTo>
                  <a:lnTo>
                    <a:pt x="110332" y="9651"/>
                  </a:lnTo>
                  <a:close/>
                </a:path>
                <a:path w="488950" h="47625">
                  <a:moveTo>
                    <a:pt x="8015" y="45009"/>
                  </a:moveTo>
                  <a:lnTo>
                    <a:pt x="9258" y="46113"/>
                  </a:lnTo>
                  <a:lnTo>
                    <a:pt x="17734" y="45913"/>
                  </a:lnTo>
                  <a:lnTo>
                    <a:pt x="8015" y="45009"/>
                  </a:lnTo>
                  <a:close/>
                </a:path>
                <a:path w="488950" h="47625">
                  <a:moveTo>
                    <a:pt x="18783" y="9651"/>
                  </a:moveTo>
                  <a:lnTo>
                    <a:pt x="304" y="29451"/>
                  </a:lnTo>
                  <a:lnTo>
                    <a:pt x="1103" y="38095"/>
                  </a:lnTo>
                  <a:lnTo>
                    <a:pt x="4392" y="41790"/>
                  </a:lnTo>
                  <a:lnTo>
                    <a:pt x="8015" y="45009"/>
                  </a:lnTo>
                  <a:lnTo>
                    <a:pt x="17734" y="45913"/>
                  </a:lnTo>
                  <a:lnTo>
                    <a:pt x="25361" y="45732"/>
                  </a:lnTo>
                  <a:lnTo>
                    <a:pt x="50479" y="27330"/>
                  </a:lnTo>
                  <a:lnTo>
                    <a:pt x="50453" y="24811"/>
                  </a:lnTo>
                  <a:lnTo>
                    <a:pt x="50012" y="17907"/>
                  </a:lnTo>
                  <a:lnTo>
                    <a:pt x="43027" y="10922"/>
                  </a:lnTo>
                  <a:lnTo>
                    <a:pt x="26073" y="9842"/>
                  </a:lnTo>
                  <a:lnTo>
                    <a:pt x="18783" y="9651"/>
                  </a:lnTo>
                  <a:close/>
                </a:path>
                <a:path w="488950" h="47625">
                  <a:moveTo>
                    <a:pt x="202784" y="44996"/>
                  </a:moveTo>
                  <a:lnTo>
                    <a:pt x="127139" y="44996"/>
                  </a:lnTo>
                  <a:lnTo>
                    <a:pt x="126613" y="45024"/>
                  </a:lnTo>
                  <a:lnTo>
                    <a:pt x="146913" y="45135"/>
                  </a:lnTo>
                  <a:lnTo>
                    <a:pt x="168795" y="45275"/>
                  </a:lnTo>
                  <a:lnTo>
                    <a:pt x="202784" y="44996"/>
                  </a:lnTo>
                  <a:close/>
                </a:path>
                <a:path w="488950" h="47625">
                  <a:moveTo>
                    <a:pt x="127139" y="44996"/>
                  </a:moveTo>
                  <a:lnTo>
                    <a:pt x="126123" y="45021"/>
                  </a:lnTo>
                  <a:lnTo>
                    <a:pt x="126663" y="45021"/>
                  </a:lnTo>
                  <a:lnTo>
                    <a:pt x="127139" y="44996"/>
                  </a:lnTo>
                  <a:close/>
                </a:path>
                <a:path w="488950" h="47625">
                  <a:moveTo>
                    <a:pt x="4392" y="41790"/>
                  </a:moveTo>
                  <a:lnTo>
                    <a:pt x="7188" y="44932"/>
                  </a:lnTo>
                  <a:lnTo>
                    <a:pt x="8015" y="45009"/>
                  </a:lnTo>
                  <a:lnTo>
                    <a:pt x="4392" y="41790"/>
                  </a:lnTo>
                  <a:close/>
                </a:path>
                <a:path w="488950" h="47625">
                  <a:moveTo>
                    <a:pt x="1103" y="38095"/>
                  </a:moveTo>
                  <a:lnTo>
                    <a:pt x="1181" y="38938"/>
                  </a:lnTo>
                  <a:lnTo>
                    <a:pt x="4392" y="41790"/>
                  </a:lnTo>
                  <a:lnTo>
                    <a:pt x="1103" y="38095"/>
                  </a:lnTo>
                  <a:close/>
                </a:path>
                <a:path w="488950" h="47625">
                  <a:moveTo>
                    <a:pt x="472400" y="39979"/>
                  </a:moveTo>
                  <a:lnTo>
                    <a:pt x="453212" y="39979"/>
                  </a:lnTo>
                  <a:lnTo>
                    <a:pt x="456298" y="40093"/>
                  </a:lnTo>
                  <a:lnTo>
                    <a:pt x="454789" y="40168"/>
                  </a:lnTo>
                  <a:lnTo>
                    <a:pt x="460832" y="40894"/>
                  </a:lnTo>
                  <a:lnTo>
                    <a:pt x="464337" y="41008"/>
                  </a:lnTo>
                  <a:lnTo>
                    <a:pt x="469518" y="40728"/>
                  </a:lnTo>
                  <a:lnTo>
                    <a:pt x="472400" y="39979"/>
                  </a:lnTo>
                  <a:close/>
                </a:path>
                <a:path w="488950" h="47625">
                  <a:moveTo>
                    <a:pt x="453212" y="39979"/>
                  </a:moveTo>
                  <a:lnTo>
                    <a:pt x="454789" y="40168"/>
                  </a:lnTo>
                  <a:lnTo>
                    <a:pt x="456298" y="40093"/>
                  </a:lnTo>
                  <a:lnTo>
                    <a:pt x="453212" y="39979"/>
                  </a:lnTo>
                  <a:close/>
                </a:path>
                <a:path w="488950" h="47625">
                  <a:moveTo>
                    <a:pt x="800" y="24811"/>
                  </a:moveTo>
                  <a:lnTo>
                    <a:pt x="243" y="27262"/>
                  </a:lnTo>
                  <a:lnTo>
                    <a:pt x="0" y="36855"/>
                  </a:lnTo>
                  <a:lnTo>
                    <a:pt x="1103" y="38095"/>
                  </a:lnTo>
                  <a:lnTo>
                    <a:pt x="304" y="29451"/>
                  </a:lnTo>
                  <a:lnTo>
                    <a:pt x="800" y="24811"/>
                  </a:lnTo>
                  <a:close/>
                </a:path>
                <a:path w="488950" h="47625">
                  <a:moveTo>
                    <a:pt x="1587" y="21348"/>
                  </a:moveTo>
                  <a:lnTo>
                    <a:pt x="1069" y="22294"/>
                  </a:lnTo>
                  <a:lnTo>
                    <a:pt x="800" y="24811"/>
                  </a:lnTo>
                  <a:lnTo>
                    <a:pt x="1587" y="21348"/>
                  </a:lnTo>
                  <a:close/>
                </a:path>
                <a:path w="488950" h="47625">
                  <a:moveTo>
                    <a:pt x="3266" y="18278"/>
                  </a:moveTo>
                  <a:lnTo>
                    <a:pt x="1822" y="20312"/>
                  </a:lnTo>
                  <a:lnTo>
                    <a:pt x="1587" y="21348"/>
                  </a:lnTo>
                  <a:lnTo>
                    <a:pt x="3266" y="18278"/>
                  </a:lnTo>
                  <a:close/>
                </a:path>
                <a:path w="488950" h="47625">
                  <a:moveTo>
                    <a:pt x="5212" y="15537"/>
                  </a:moveTo>
                  <a:lnTo>
                    <a:pt x="4403" y="16198"/>
                  </a:lnTo>
                  <a:lnTo>
                    <a:pt x="3266" y="18278"/>
                  </a:lnTo>
                  <a:lnTo>
                    <a:pt x="5212" y="15537"/>
                  </a:lnTo>
                  <a:close/>
                </a:path>
                <a:path w="488950" h="47625">
                  <a:moveTo>
                    <a:pt x="7930" y="13313"/>
                  </a:moveTo>
                  <a:lnTo>
                    <a:pt x="5843" y="14647"/>
                  </a:lnTo>
                  <a:lnTo>
                    <a:pt x="5212" y="15537"/>
                  </a:lnTo>
                  <a:lnTo>
                    <a:pt x="7930" y="13313"/>
                  </a:lnTo>
                  <a:close/>
                </a:path>
                <a:path w="488950" h="47625">
                  <a:moveTo>
                    <a:pt x="10756" y="11506"/>
                  </a:moveTo>
                  <a:lnTo>
                    <a:pt x="9780" y="11799"/>
                  </a:lnTo>
                  <a:lnTo>
                    <a:pt x="7930" y="13313"/>
                  </a:lnTo>
                  <a:lnTo>
                    <a:pt x="10756" y="11506"/>
                  </a:lnTo>
                  <a:close/>
                </a:path>
                <a:path w="488950" h="47625">
                  <a:moveTo>
                    <a:pt x="14275" y="10449"/>
                  </a:moveTo>
                  <a:lnTo>
                    <a:pt x="11669" y="10922"/>
                  </a:lnTo>
                  <a:lnTo>
                    <a:pt x="10756" y="11506"/>
                  </a:lnTo>
                  <a:lnTo>
                    <a:pt x="14275" y="10449"/>
                  </a:lnTo>
                  <a:close/>
                </a:path>
                <a:path w="488950" h="47625">
                  <a:moveTo>
                    <a:pt x="253200" y="10578"/>
                  </a:moveTo>
                  <a:lnTo>
                    <a:pt x="253403" y="10579"/>
                  </a:lnTo>
                  <a:lnTo>
                    <a:pt x="253200" y="10578"/>
                  </a:lnTo>
                  <a:close/>
                </a:path>
                <a:path w="488950" h="47625">
                  <a:moveTo>
                    <a:pt x="282397" y="10236"/>
                  </a:moveTo>
                  <a:lnTo>
                    <a:pt x="253200" y="10578"/>
                  </a:lnTo>
                  <a:lnTo>
                    <a:pt x="253403" y="10579"/>
                  </a:lnTo>
                  <a:lnTo>
                    <a:pt x="486100" y="10579"/>
                  </a:lnTo>
                  <a:lnTo>
                    <a:pt x="485850" y="10248"/>
                  </a:lnTo>
                  <a:lnTo>
                    <a:pt x="282219" y="10248"/>
                  </a:lnTo>
                  <a:lnTo>
                    <a:pt x="282397" y="10236"/>
                  </a:lnTo>
                  <a:close/>
                </a:path>
                <a:path w="488950" h="47625">
                  <a:moveTo>
                    <a:pt x="126612" y="10513"/>
                  </a:moveTo>
                  <a:lnTo>
                    <a:pt x="126123" y="10515"/>
                  </a:lnTo>
                  <a:lnTo>
                    <a:pt x="127139" y="10540"/>
                  </a:lnTo>
                  <a:lnTo>
                    <a:pt x="126612" y="10513"/>
                  </a:lnTo>
                  <a:close/>
                </a:path>
                <a:path w="488950" h="47625">
                  <a:moveTo>
                    <a:pt x="169011" y="10299"/>
                  </a:moveTo>
                  <a:lnTo>
                    <a:pt x="126612" y="10513"/>
                  </a:lnTo>
                  <a:lnTo>
                    <a:pt x="127139" y="10540"/>
                  </a:lnTo>
                  <a:lnTo>
                    <a:pt x="218062" y="10540"/>
                  </a:lnTo>
                  <a:lnTo>
                    <a:pt x="193103" y="10452"/>
                  </a:lnTo>
                  <a:lnTo>
                    <a:pt x="169011" y="10299"/>
                  </a:lnTo>
                  <a:close/>
                </a:path>
                <a:path w="488950" h="47625">
                  <a:moveTo>
                    <a:pt x="71513" y="8382"/>
                  </a:moveTo>
                  <a:lnTo>
                    <a:pt x="28549" y="9029"/>
                  </a:lnTo>
                  <a:lnTo>
                    <a:pt x="19481" y="9461"/>
                  </a:lnTo>
                  <a:lnTo>
                    <a:pt x="16675" y="9728"/>
                  </a:lnTo>
                  <a:lnTo>
                    <a:pt x="14275" y="10449"/>
                  </a:lnTo>
                  <a:lnTo>
                    <a:pt x="18783" y="9651"/>
                  </a:lnTo>
                  <a:lnTo>
                    <a:pt x="110332" y="9651"/>
                  </a:lnTo>
                  <a:lnTo>
                    <a:pt x="106730" y="9461"/>
                  </a:lnTo>
                  <a:lnTo>
                    <a:pt x="72364" y="8394"/>
                  </a:lnTo>
                  <a:lnTo>
                    <a:pt x="71513" y="8382"/>
                  </a:lnTo>
                  <a:close/>
                </a:path>
                <a:path w="488950" h="47625">
                  <a:moveTo>
                    <a:pt x="389760" y="8587"/>
                  </a:moveTo>
                  <a:lnTo>
                    <a:pt x="335368" y="9105"/>
                  </a:lnTo>
                  <a:lnTo>
                    <a:pt x="282219" y="10248"/>
                  </a:lnTo>
                  <a:lnTo>
                    <a:pt x="485850" y="10248"/>
                  </a:lnTo>
                  <a:lnTo>
                    <a:pt x="484600" y="8597"/>
                  </a:lnTo>
                  <a:lnTo>
                    <a:pt x="389521" y="8597"/>
                  </a:lnTo>
                  <a:lnTo>
                    <a:pt x="389760" y="8587"/>
                  </a:lnTo>
                  <a:close/>
                </a:path>
                <a:path w="488950" h="47625">
                  <a:moveTo>
                    <a:pt x="484590" y="8585"/>
                  </a:moveTo>
                  <a:lnTo>
                    <a:pt x="389521" y="8597"/>
                  </a:lnTo>
                  <a:lnTo>
                    <a:pt x="484600" y="8597"/>
                  </a:lnTo>
                  <a:close/>
                </a:path>
                <a:path w="488950" h="47625">
                  <a:moveTo>
                    <a:pt x="412238" y="7654"/>
                  </a:moveTo>
                  <a:lnTo>
                    <a:pt x="389760" y="8587"/>
                  </a:lnTo>
                  <a:lnTo>
                    <a:pt x="484590" y="8585"/>
                  </a:lnTo>
                  <a:lnTo>
                    <a:pt x="483927" y="7708"/>
                  </a:lnTo>
                  <a:lnTo>
                    <a:pt x="411708" y="7708"/>
                  </a:lnTo>
                  <a:lnTo>
                    <a:pt x="412238" y="7654"/>
                  </a:lnTo>
                  <a:close/>
                </a:path>
                <a:path w="488950" h="47625">
                  <a:moveTo>
                    <a:pt x="412762" y="7632"/>
                  </a:moveTo>
                  <a:lnTo>
                    <a:pt x="412238" y="7654"/>
                  </a:lnTo>
                  <a:lnTo>
                    <a:pt x="411708" y="7708"/>
                  </a:lnTo>
                  <a:lnTo>
                    <a:pt x="412762" y="7632"/>
                  </a:lnTo>
                  <a:close/>
                </a:path>
                <a:path w="488950" h="47625">
                  <a:moveTo>
                    <a:pt x="483869" y="7632"/>
                  </a:moveTo>
                  <a:lnTo>
                    <a:pt x="412762" y="7632"/>
                  </a:lnTo>
                  <a:lnTo>
                    <a:pt x="411708" y="7708"/>
                  </a:lnTo>
                  <a:lnTo>
                    <a:pt x="483927" y="7708"/>
                  </a:lnTo>
                  <a:close/>
                </a:path>
                <a:path w="488950" h="47625">
                  <a:moveTo>
                    <a:pt x="451065" y="3978"/>
                  </a:moveTo>
                  <a:lnTo>
                    <a:pt x="435940" y="5219"/>
                  </a:lnTo>
                  <a:lnTo>
                    <a:pt x="412238" y="7654"/>
                  </a:lnTo>
                  <a:lnTo>
                    <a:pt x="412762" y="7632"/>
                  </a:lnTo>
                  <a:lnTo>
                    <a:pt x="483869" y="7632"/>
                  </a:lnTo>
                  <a:lnTo>
                    <a:pt x="482015" y="5183"/>
                  </a:lnTo>
                  <a:lnTo>
                    <a:pt x="481779" y="5041"/>
                  </a:lnTo>
                  <a:lnTo>
                    <a:pt x="448475" y="5041"/>
                  </a:lnTo>
                  <a:lnTo>
                    <a:pt x="451065" y="3978"/>
                  </a:lnTo>
                  <a:close/>
                </a:path>
                <a:path w="488950" h="47625">
                  <a:moveTo>
                    <a:pt x="453885" y="3746"/>
                  </a:moveTo>
                  <a:lnTo>
                    <a:pt x="451065" y="3978"/>
                  </a:lnTo>
                  <a:lnTo>
                    <a:pt x="448475" y="5041"/>
                  </a:lnTo>
                  <a:lnTo>
                    <a:pt x="453885" y="3746"/>
                  </a:lnTo>
                  <a:close/>
                </a:path>
                <a:path w="488950" h="47625">
                  <a:moveTo>
                    <a:pt x="479613" y="3746"/>
                  </a:moveTo>
                  <a:lnTo>
                    <a:pt x="453885" y="3746"/>
                  </a:lnTo>
                  <a:lnTo>
                    <a:pt x="448475" y="5041"/>
                  </a:lnTo>
                  <a:lnTo>
                    <a:pt x="481779" y="5041"/>
                  </a:lnTo>
                  <a:lnTo>
                    <a:pt x="479613" y="3746"/>
                  </a:lnTo>
                  <a:close/>
                </a:path>
                <a:path w="488950" h="47625">
                  <a:moveTo>
                    <a:pt x="467296" y="0"/>
                  </a:moveTo>
                  <a:lnTo>
                    <a:pt x="466343" y="76"/>
                  </a:lnTo>
                  <a:lnTo>
                    <a:pt x="458952" y="1003"/>
                  </a:lnTo>
                  <a:lnTo>
                    <a:pt x="457225" y="1447"/>
                  </a:lnTo>
                  <a:lnTo>
                    <a:pt x="451065" y="3978"/>
                  </a:lnTo>
                  <a:lnTo>
                    <a:pt x="453885" y="3746"/>
                  </a:lnTo>
                  <a:lnTo>
                    <a:pt x="479613" y="3746"/>
                  </a:lnTo>
                  <a:lnTo>
                    <a:pt x="475306" y="1170"/>
                  </a:lnTo>
                  <a:lnTo>
                    <a:pt x="467296" y="0"/>
                  </a:lnTo>
                  <a:close/>
                </a:path>
              </a:pathLst>
            </a:custGeom>
            <a:solidFill>
              <a:srgbClr val="5B2D90"/>
            </a:solidFill>
          </p:spPr>
          <p:txBody>
            <a:bodyPr wrap="square" lIns="0" tIns="0" rIns="0" bIns="0" rtlCol="0"/>
            <a:lstStyle/>
            <a:p>
              <a:endParaRPr sz="1350"/>
            </a:p>
          </p:txBody>
        </p:sp>
        <p:sp>
          <p:nvSpPr>
            <p:cNvPr id="9" name="object 9"/>
            <p:cNvSpPr/>
            <p:nvPr/>
          </p:nvSpPr>
          <p:spPr>
            <a:xfrm>
              <a:off x="2691930" y="269328"/>
              <a:ext cx="2543619" cy="2195715"/>
            </a:xfrm>
            <a:prstGeom prst="rect">
              <a:avLst/>
            </a:prstGeom>
            <a:blipFill>
              <a:blip r:embed="rId6" cstate="print"/>
              <a:stretch>
                <a:fillRect/>
              </a:stretch>
            </a:blipFill>
          </p:spPr>
          <p:txBody>
            <a:bodyPr wrap="square" lIns="0" tIns="0" rIns="0" bIns="0" rtlCol="0"/>
            <a:lstStyle/>
            <a:p>
              <a:endParaRPr sz="1350"/>
            </a:p>
          </p:txBody>
        </p:sp>
      </p:grpSp>
      <p:sp>
        <p:nvSpPr>
          <p:cNvPr id="10" name="object 10"/>
          <p:cNvSpPr/>
          <p:nvPr/>
        </p:nvSpPr>
        <p:spPr>
          <a:xfrm>
            <a:off x="4293308" y="75637"/>
            <a:ext cx="207645" cy="492443"/>
          </a:xfrm>
          <a:custGeom>
            <a:avLst/>
            <a:gdLst/>
            <a:ahLst/>
            <a:cxnLst/>
            <a:rect l="l" t="t" r="r" b="b"/>
            <a:pathLst>
              <a:path w="276860" h="656590">
                <a:moveTo>
                  <a:pt x="232905" y="0"/>
                </a:moveTo>
                <a:lnTo>
                  <a:pt x="196189" y="16865"/>
                </a:lnTo>
                <a:lnTo>
                  <a:pt x="152857" y="72961"/>
                </a:lnTo>
                <a:lnTo>
                  <a:pt x="125905" y="113982"/>
                </a:lnTo>
                <a:lnTo>
                  <a:pt x="96393" y="161734"/>
                </a:lnTo>
                <a:lnTo>
                  <a:pt x="70421" y="213499"/>
                </a:lnTo>
                <a:lnTo>
                  <a:pt x="51117" y="263601"/>
                </a:lnTo>
                <a:lnTo>
                  <a:pt x="31203" y="321652"/>
                </a:lnTo>
                <a:lnTo>
                  <a:pt x="16243" y="372262"/>
                </a:lnTo>
                <a:lnTo>
                  <a:pt x="5765" y="423214"/>
                </a:lnTo>
                <a:lnTo>
                  <a:pt x="876" y="470255"/>
                </a:lnTo>
                <a:lnTo>
                  <a:pt x="0" y="492937"/>
                </a:lnTo>
                <a:lnTo>
                  <a:pt x="4" y="494461"/>
                </a:lnTo>
                <a:lnTo>
                  <a:pt x="3009" y="533907"/>
                </a:lnTo>
                <a:lnTo>
                  <a:pt x="14338" y="573519"/>
                </a:lnTo>
                <a:lnTo>
                  <a:pt x="54825" y="622909"/>
                </a:lnTo>
                <a:lnTo>
                  <a:pt x="111772" y="647928"/>
                </a:lnTo>
                <a:lnTo>
                  <a:pt x="159677" y="655180"/>
                </a:lnTo>
                <a:lnTo>
                  <a:pt x="189306" y="656450"/>
                </a:lnTo>
                <a:lnTo>
                  <a:pt x="197333" y="654970"/>
                </a:lnTo>
                <a:lnTo>
                  <a:pt x="207810" y="617080"/>
                </a:lnTo>
                <a:lnTo>
                  <a:pt x="186105" y="615670"/>
                </a:lnTo>
                <a:lnTo>
                  <a:pt x="177228" y="615657"/>
                </a:lnTo>
                <a:lnTo>
                  <a:pt x="162201" y="615569"/>
                </a:lnTo>
                <a:lnTo>
                  <a:pt x="150540" y="615226"/>
                </a:lnTo>
                <a:lnTo>
                  <a:pt x="144894" y="615226"/>
                </a:lnTo>
                <a:lnTo>
                  <a:pt x="142316" y="614984"/>
                </a:lnTo>
                <a:lnTo>
                  <a:pt x="143454" y="614984"/>
                </a:lnTo>
                <a:lnTo>
                  <a:pt x="123982" y="611720"/>
                </a:lnTo>
                <a:lnTo>
                  <a:pt x="122948" y="611720"/>
                </a:lnTo>
                <a:lnTo>
                  <a:pt x="120497" y="611136"/>
                </a:lnTo>
                <a:lnTo>
                  <a:pt x="121055" y="611136"/>
                </a:lnTo>
                <a:lnTo>
                  <a:pt x="102082" y="605281"/>
                </a:lnTo>
                <a:lnTo>
                  <a:pt x="100863" y="605281"/>
                </a:lnTo>
                <a:lnTo>
                  <a:pt x="97472" y="603859"/>
                </a:lnTo>
                <a:lnTo>
                  <a:pt x="98218" y="603859"/>
                </a:lnTo>
                <a:lnTo>
                  <a:pt x="81235" y="594728"/>
                </a:lnTo>
                <a:lnTo>
                  <a:pt x="80111" y="594728"/>
                </a:lnTo>
                <a:lnTo>
                  <a:pt x="76441" y="592150"/>
                </a:lnTo>
                <a:lnTo>
                  <a:pt x="77239" y="592150"/>
                </a:lnTo>
                <a:lnTo>
                  <a:pt x="63331" y="579666"/>
                </a:lnTo>
                <a:lnTo>
                  <a:pt x="62026" y="579666"/>
                </a:lnTo>
                <a:lnTo>
                  <a:pt x="58407" y="575246"/>
                </a:lnTo>
                <a:lnTo>
                  <a:pt x="59397" y="575246"/>
                </a:lnTo>
                <a:lnTo>
                  <a:pt x="49650" y="558863"/>
                </a:lnTo>
                <a:lnTo>
                  <a:pt x="48856" y="558863"/>
                </a:lnTo>
                <a:lnTo>
                  <a:pt x="46862" y="554177"/>
                </a:lnTo>
                <a:lnTo>
                  <a:pt x="47574" y="554177"/>
                </a:lnTo>
                <a:lnTo>
                  <a:pt x="40823" y="529513"/>
                </a:lnTo>
                <a:lnTo>
                  <a:pt x="40601" y="529513"/>
                </a:lnTo>
                <a:lnTo>
                  <a:pt x="40055" y="526707"/>
                </a:lnTo>
                <a:lnTo>
                  <a:pt x="40276" y="526707"/>
                </a:lnTo>
                <a:lnTo>
                  <a:pt x="38628" y="512495"/>
                </a:lnTo>
                <a:lnTo>
                  <a:pt x="38003" y="494461"/>
                </a:lnTo>
                <a:lnTo>
                  <a:pt x="38834" y="473786"/>
                </a:lnTo>
                <a:lnTo>
                  <a:pt x="40848" y="451891"/>
                </a:lnTo>
                <a:lnTo>
                  <a:pt x="43370" y="429513"/>
                </a:lnTo>
                <a:lnTo>
                  <a:pt x="47286" y="405993"/>
                </a:lnTo>
                <a:lnTo>
                  <a:pt x="47510" y="404660"/>
                </a:lnTo>
                <a:lnTo>
                  <a:pt x="52884" y="382701"/>
                </a:lnTo>
                <a:lnTo>
                  <a:pt x="60100" y="357339"/>
                </a:lnTo>
                <a:lnTo>
                  <a:pt x="67501" y="333108"/>
                </a:lnTo>
                <a:lnTo>
                  <a:pt x="76661" y="304952"/>
                </a:lnTo>
                <a:lnTo>
                  <a:pt x="76835" y="304418"/>
                </a:lnTo>
                <a:lnTo>
                  <a:pt x="86887" y="276466"/>
                </a:lnTo>
                <a:lnTo>
                  <a:pt x="95573" y="253047"/>
                </a:lnTo>
                <a:lnTo>
                  <a:pt x="104920" y="229057"/>
                </a:lnTo>
                <a:lnTo>
                  <a:pt x="105257" y="228193"/>
                </a:lnTo>
                <a:lnTo>
                  <a:pt x="115336" y="205739"/>
                </a:lnTo>
                <a:lnTo>
                  <a:pt x="115887" y="204508"/>
                </a:lnTo>
                <a:lnTo>
                  <a:pt x="128531" y="181152"/>
                </a:lnTo>
                <a:lnTo>
                  <a:pt x="128955" y="180365"/>
                </a:lnTo>
                <a:lnTo>
                  <a:pt x="143611" y="156121"/>
                </a:lnTo>
                <a:lnTo>
                  <a:pt x="157511" y="133997"/>
                </a:lnTo>
                <a:lnTo>
                  <a:pt x="170334" y="113982"/>
                </a:lnTo>
                <a:lnTo>
                  <a:pt x="170814" y="113233"/>
                </a:lnTo>
                <a:lnTo>
                  <a:pt x="184056" y="94665"/>
                </a:lnTo>
                <a:lnTo>
                  <a:pt x="203574" y="67678"/>
                </a:lnTo>
                <a:lnTo>
                  <a:pt x="204254" y="66738"/>
                </a:lnTo>
                <a:lnTo>
                  <a:pt x="219285" y="48488"/>
                </a:lnTo>
                <a:lnTo>
                  <a:pt x="217982" y="48488"/>
                </a:lnTo>
                <a:lnTo>
                  <a:pt x="222656" y="44386"/>
                </a:lnTo>
                <a:lnTo>
                  <a:pt x="224558" y="44386"/>
                </a:lnTo>
                <a:lnTo>
                  <a:pt x="230075" y="40944"/>
                </a:lnTo>
                <a:lnTo>
                  <a:pt x="229400" y="40944"/>
                </a:lnTo>
                <a:lnTo>
                  <a:pt x="232702" y="39306"/>
                </a:lnTo>
                <a:lnTo>
                  <a:pt x="233467" y="39306"/>
                </a:lnTo>
                <a:lnTo>
                  <a:pt x="227025" y="30518"/>
                </a:lnTo>
                <a:lnTo>
                  <a:pt x="272173" y="30518"/>
                </a:lnTo>
                <a:lnTo>
                  <a:pt x="270789" y="26365"/>
                </a:lnTo>
                <a:lnTo>
                  <a:pt x="269443" y="24079"/>
                </a:lnTo>
                <a:lnTo>
                  <a:pt x="266081" y="20447"/>
                </a:lnTo>
                <a:lnTo>
                  <a:pt x="265874" y="20447"/>
                </a:lnTo>
                <a:lnTo>
                  <a:pt x="264401" y="18630"/>
                </a:lnTo>
                <a:lnTo>
                  <a:pt x="264576" y="18630"/>
                </a:lnTo>
                <a:lnTo>
                  <a:pt x="254126" y="4013"/>
                </a:lnTo>
                <a:lnTo>
                  <a:pt x="249034" y="1155"/>
                </a:lnTo>
                <a:lnTo>
                  <a:pt x="232905" y="0"/>
                </a:lnTo>
                <a:close/>
              </a:path>
              <a:path w="276860" h="656590">
                <a:moveTo>
                  <a:pt x="189306" y="615365"/>
                </a:moveTo>
                <a:lnTo>
                  <a:pt x="187681" y="615395"/>
                </a:lnTo>
                <a:lnTo>
                  <a:pt x="186105" y="615670"/>
                </a:lnTo>
                <a:lnTo>
                  <a:pt x="189306" y="615365"/>
                </a:lnTo>
                <a:close/>
              </a:path>
              <a:path w="276860" h="656590">
                <a:moveTo>
                  <a:pt x="205547" y="615365"/>
                </a:moveTo>
                <a:lnTo>
                  <a:pt x="189306" y="615365"/>
                </a:lnTo>
                <a:lnTo>
                  <a:pt x="186105" y="615670"/>
                </a:lnTo>
                <a:lnTo>
                  <a:pt x="205949" y="615670"/>
                </a:lnTo>
                <a:lnTo>
                  <a:pt x="205547" y="615365"/>
                </a:lnTo>
                <a:close/>
              </a:path>
              <a:path w="276860" h="656590">
                <a:moveTo>
                  <a:pt x="177345" y="615654"/>
                </a:moveTo>
                <a:lnTo>
                  <a:pt x="177914" y="615657"/>
                </a:lnTo>
                <a:lnTo>
                  <a:pt x="177345" y="615654"/>
                </a:lnTo>
                <a:close/>
              </a:path>
              <a:path w="276860" h="656590">
                <a:moveTo>
                  <a:pt x="187681" y="615395"/>
                </a:moveTo>
                <a:lnTo>
                  <a:pt x="177345" y="615654"/>
                </a:lnTo>
                <a:lnTo>
                  <a:pt x="186196" y="615654"/>
                </a:lnTo>
                <a:lnTo>
                  <a:pt x="187681" y="615395"/>
                </a:lnTo>
                <a:close/>
              </a:path>
              <a:path w="276860" h="656590">
                <a:moveTo>
                  <a:pt x="162237" y="615569"/>
                </a:moveTo>
                <a:lnTo>
                  <a:pt x="162661" y="615581"/>
                </a:lnTo>
                <a:lnTo>
                  <a:pt x="164437" y="615581"/>
                </a:lnTo>
                <a:lnTo>
                  <a:pt x="162237" y="615569"/>
                </a:lnTo>
                <a:close/>
              </a:path>
              <a:path w="276860" h="656590">
                <a:moveTo>
                  <a:pt x="162228" y="615568"/>
                </a:moveTo>
                <a:close/>
              </a:path>
              <a:path w="276860" h="656590">
                <a:moveTo>
                  <a:pt x="202463" y="613028"/>
                </a:moveTo>
                <a:lnTo>
                  <a:pt x="196278" y="613892"/>
                </a:lnTo>
                <a:lnTo>
                  <a:pt x="187681" y="615395"/>
                </a:lnTo>
                <a:lnTo>
                  <a:pt x="189306" y="615365"/>
                </a:lnTo>
                <a:lnTo>
                  <a:pt x="205547" y="615365"/>
                </a:lnTo>
                <a:lnTo>
                  <a:pt x="202463" y="613028"/>
                </a:lnTo>
                <a:close/>
              </a:path>
              <a:path w="276860" h="656590">
                <a:moveTo>
                  <a:pt x="142316" y="614984"/>
                </a:moveTo>
                <a:lnTo>
                  <a:pt x="144894" y="615226"/>
                </a:lnTo>
                <a:lnTo>
                  <a:pt x="143696" y="615025"/>
                </a:lnTo>
                <a:lnTo>
                  <a:pt x="142316" y="614984"/>
                </a:lnTo>
                <a:close/>
              </a:path>
              <a:path w="276860" h="656590">
                <a:moveTo>
                  <a:pt x="143696" y="615025"/>
                </a:moveTo>
                <a:lnTo>
                  <a:pt x="144894" y="615226"/>
                </a:lnTo>
                <a:lnTo>
                  <a:pt x="150540" y="615226"/>
                </a:lnTo>
                <a:lnTo>
                  <a:pt x="143696" y="615025"/>
                </a:lnTo>
                <a:close/>
              </a:path>
              <a:path w="276860" h="656590">
                <a:moveTo>
                  <a:pt x="143454" y="614984"/>
                </a:moveTo>
                <a:lnTo>
                  <a:pt x="142316" y="614984"/>
                </a:lnTo>
                <a:lnTo>
                  <a:pt x="143696" y="615025"/>
                </a:lnTo>
                <a:lnTo>
                  <a:pt x="143454" y="614984"/>
                </a:lnTo>
                <a:close/>
              </a:path>
              <a:path w="276860" h="656590">
                <a:moveTo>
                  <a:pt x="120497" y="611136"/>
                </a:moveTo>
                <a:lnTo>
                  <a:pt x="122948" y="611720"/>
                </a:lnTo>
                <a:lnTo>
                  <a:pt x="121718" y="611341"/>
                </a:lnTo>
                <a:lnTo>
                  <a:pt x="120497" y="611136"/>
                </a:lnTo>
                <a:close/>
              </a:path>
              <a:path w="276860" h="656590">
                <a:moveTo>
                  <a:pt x="121718" y="611341"/>
                </a:moveTo>
                <a:lnTo>
                  <a:pt x="122948" y="611720"/>
                </a:lnTo>
                <a:lnTo>
                  <a:pt x="123982" y="611720"/>
                </a:lnTo>
                <a:lnTo>
                  <a:pt x="121718" y="611341"/>
                </a:lnTo>
                <a:close/>
              </a:path>
              <a:path w="276860" h="656590">
                <a:moveTo>
                  <a:pt x="121055" y="611136"/>
                </a:moveTo>
                <a:lnTo>
                  <a:pt x="120497" y="611136"/>
                </a:lnTo>
                <a:lnTo>
                  <a:pt x="121718" y="611341"/>
                </a:lnTo>
                <a:lnTo>
                  <a:pt x="121055" y="611136"/>
                </a:lnTo>
                <a:close/>
              </a:path>
              <a:path w="276860" h="656590">
                <a:moveTo>
                  <a:pt x="97472" y="603859"/>
                </a:moveTo>
                <a:lnTo>
                  <a:pt x="100863" y="605281"/>
                </a:lnTo>
                <a:lnTo>
                  <a:pt x="99222" y="604399"/>
                </a:lnTo>
                <a:lnTo>
                  <a:pt x="97472" y="603859"/>
                </a:lnTo>
                <a:close/>
              </a:path>
              <a:path w="276860" h="656590">
                <a:moveTo>
                  <a:pt x="99222" y="604399"/>
                </a:moveTo>
                <a:lnTo>
                  <a:pt x="100863" y="605281"/>
                </a:lnTo>
                <a:lnTo>
                  <a:pt x="102082" y="605281"/>
                </a:lnTo>
                <a:lnTo>
                  <a:pt x="99222" y="604399"/>
                </a:lnTo>
                <a:close/>
              </a:path>
              <a:path w="276860" h="656590">
                <a:moveTo>
                  <a:pt x="98218" y="603859"/>
                </a:moveTo>
                <a:lnTo>
                  <a:pt x="97472" y="603859"/>
                </a:lnTo>
                <a:lnTo>
                  <a:pt x="99222" y="604399"/>
                </a:lnTo>
                <a:lnTo>
                  <a:pt x="98218" y="603859"/>
                </a:lnTo>
                <a:close/>
              </a:path>
              <a:path w="276860" h="656590">
                <a:moveTo>
                  <a:pt x="76441" y="592150"/>
                </a:moveTo>
                <a:lnTo>
                  <a:pt x="80111" y="594728"/>
                </a:lnTo>
                <a:lnTo>
                  <a:pt x="78431" y="593220"/>
                </a:lnTo>
                <a:lnTo>
                  <a:pt x="76441" y="592150"/>
                </a:lnTo>
                <a:close/>
              </a:path>
              <a:path w="276860" h="656590">
                <a:moveTo>
                  <a:pt x="78431" y="593220"/>
                </a:moveTo>
                <a:lnTo>
                  <a:pt x="80111" y="594728"/>
                </a:lnTo>
                <a:lnTo>
                  <a:pt x="81235" y="594728"/>
                </a:lnTo>
                <a:lnTo>
                  <a:pt x="78431" y="593220"/>
                </a:lnTo>
                <a:close/>
              </a:path>
              <a:path w="276860" h="656590">
                <a:moveTo>
                  <a:pt x="77239" y="592150"/>
                </a:moveTo>
                <a:lnTo>
                  <a:pt x="76441" y="592150"/>
                </a:lnTo>
                <a:lnTo>
                  <a:pt x="78431" y="593220"/>
                </a:lnTo>
                <a:lnTo>
                  <a:pt x="77239" y="592150"/>
                </a:lnTo>
                <a:close/>
              </a:path>
              <a:path w="276860" h="656590">
                <a:moveTo>
                  <a:pt x="58407" y="575246"/>
                </a:moveTo>
                <a:lnTo>
                  <a:pt x="62026" y="579666"/>
                </a:lnTo>
                <a:lnTo>
                  <a:pt x="60532" y="577153"/>
                </a:lnTo>
                <a:lnTo>
                  <a:pt x="58407" y="575246"/>
                </a:lnTo>
                <a:close/>
              </a:path>
              <a:path w="276860" h="656590">
                <a:moveTo>
                  <a:pt x="60532" y="577153"/>
                </a:moveTo>
                <a:lnTo>
                  <a:pt x="62026" y="579666"/>
                </a:lnTo>
                <a:lnTo>
                  <a:pt x="63331" y="579666"/>
                </a:lnTo>
                <a:lnTo>
                  <a:pt x="60532" y="577153"/>
                </a:lnTo>
                <a:close/>
              </a:path>
              <a:path w="276860" h="656590">
                <a:moveTo>
                  <a:pt x="59397" y="575246"/>
                </a:moveTo>
                <a:lnTo>
                  <a:pt x="58407" y="575246"/>
                </a:lnTo>
                <a:lnTo>
                  <a:pt x="60532" y="577153"/>
                </a:lnTo>
                <a:lnTo>
                  <a:pt x="59397" y="575246"/>
                </a:lnTo>
                <a:close/>
              </a:path>
              <a:path w="276860" h="656590">
                <a:moveTo>
                  <a:pt x="46862" y="554177"/>
                </a:moveTo>
                <a:lnTo>
                  <a:pt x="48856" y="558863"/>
                </a:lnTo>
                <a:lnTo>
                  <a:pt x="48180" y="556391"/>
                </a:lnTo>
                <a:lnTo>
                  <a:pt x="46862" y="554177"/>
                </a:lnTo>
                <a:close/>
              </a:path>
              <a:path w="276860" h="656590">
                <a:moveTo>
                  <a:pt x="48180" y="556391"/>
                </a:moveTo>
                <a:lnTo>
                  <a:pt x="48856" y="558863"/>
                </a:lnTo>
                <a:lnTo>
                  <a:pt x="49650" y="558863"/>
                </a:lnTo>
                <a:lnTo>
                  <a:pt x="48180" y="556391"/>
                </a:lnTo>
                <a:close/>
              </a:path>
              <a:path w="276860" h="656590">
                <a:moveTo>
                  <a:pt x="47574" y="554177"/>
                </a:moveTo>
                <a:lnTo>
                  <a:pt x="46862" y="554177"/>
                </a:lnTo>
                <a:lnTo>
                  <a:pt x="48180" y="556391"/>
                </a:lnTo>
                <a:lnTo>
                  <a:pt x="47574" y="554177"/>
                </a:lnTo>
                <a:close/>
              </a:path>
              <a:path w="276860" h="656590">
                <a:moveTo>
                  <a:pt x="40055" y="526707"/>
                </a:moveTo>
                <a:lnTo>
                  <a:pt x="40601" y="529513"/>
                </a:lnTo>
                <a:lnTo>
                  <a:pt x="40438" y="528105"/>
                </a:lnTo>
                <a:lnTo>
                  <a:pt x="40055" y="526707"/>
                </a:lnTo>
                <a:close/>
              </a:path>
              <a:path w="276860" h="656590">
                <a:moveTo>
                  <a:pt x="40438" y="528105"/>
                </a:moveTo>
                <a:lnTo>
                  <a:pt x="40601" y="529513"/>
                </a:lnTo>
                <a:lnTo>
                  <a:pt x="40823" y="529513"/>
                </a:lnTo>
                <a:lnTo>
                  <a:pt x="40438" y="528105"/>
                </a:lnTo>
                <a:close/>
              </a:path>
              <a:path w="276860" h="656590">
                <a:moveTo>
                  <a:pt x="40276" y="526707"/>
                </a:moveTo>
                <a:lnTo>
                  <a:pt x="40055" y="526707"/>
                </a:lnTo>
                <a:lnTo>
                  <a:pt x="40438" y="528105"/>
                </a:lnTo>
                <a:lnTo>
                  <a:pt x="40276" y="526707"/>
                </a:lnTo>
                <a:close/>
              </a:path>
              <a:path w="276860" h="656590">
                <a:moveTo>
                  <a:pt x="38531" y="511659"/>
                </a:moveTo>
                <a:lnTo>
                  <a:pt x="38557" y="512495"/>
                </a:lnTo>
                <a:lnTo>
                  <a:pt x="38531" y="511659"/>
                </a:lnTo>
                <a:close/>
              </a:path>
              <a:path w="276860" h="656590">
                <a:moveTo>
                  <a:pt x="38508" y="510895"/>
                </a:moveTo>
                <a:lnTo>
                  <a:pt x="38531" y="511659"/>
                </a:lnTo>
                <a:lnTo>
                  <a:pt x="38508" y="510895"/>
                </a:lnTo>
                <a:close/>
              </a:path>
              <a:path w="276860" h="656590">
                <a:moveTo>
                  <a:pt x="37980" y="493706"/>
                </a:moveTo>
                <a:lnTo>
                  <a:pt x="37947" y="494461"/>
                </a:lnTo>
                <a:lnTo>
                  <a:pt x="37980" y="493706"/>
                </a:lnTo>
                <a:close/>
              </a:path>
              <a:path w="276860" h="656590">
                <a:moveTo>
                  <a:pt x="38007" y="493064"/>
                </a:moveTo>
                <a:lnTo>
                  <a:pt x="37980" y="493706"/>
                </a:lnTo>
                <a:lnTo>
                  <a:pt x="38007" y="493064"/>
                </a:lnTo>
                <a:close/>
              </a:path>
              <a:path w="276860" h="656590">
                <a:moveTo>
                  <a:pt x="38854" y="473323"/>
                </a:moveTo>
                <a:lnTo>
                  <a:pt x="38811" y="473786"/>
                </a:lnTo>
                <a:lnTo>
                  <a:pt x="38854" y="473323"/>
                </a:lnTo>
                <a:close/>
              </a:path>
              <a:path w="276860" h="656590">
                <a:moveTo>
                  <a:pt x="38898" y="472846"/>
                </a:moveTo>
                <a:lnTo>
                  <a:pt x="38854" y="473323"/>
                </a:lnTo>
                <a:lnTo>
                  <a:pt x="38898" y="472846"/>
                </a:lnTo>
                <a:close/>
              </a:path>
              <a:path w="276860" h="656590">
                <a:moveTo>
                  <a:pt x="40895" y="451535"/>
                </a:moveTo>
                <a:lnTo>
                  <a:pt x="40855" y="451891"/>
                </a:lnTo>
                <a:lnTo>
                  <a:pt x="40895" y="451535"/>
                </a:lnTo>
                <a:close/>
              </a:path>
              <a:path w="276860" h="656590">
                <a:moveTo>
                  <a:pt x="43447" y="428828"/>
                </a:moveTo>
                <a:lnTo>
                  <a:pt x="43332" y="429513"/>
                </a:lnTo>
                <a:lnTo>
                  <a:pt x="43447" y="428828"/>
                </a:lnTo>
                <a:close/>
              </a:path>
              <a:path w="276860" h="656590">
                <a:moveTo>
                  <a:pt x="43503" y="428497"/>
                </a:moveTo>
                <a:lnTo>
                  <a:pt x="43447" y="428828"/>
                </a:lnTo>
                <a:lnTo>
                  <a:pt x="43503" y="428497"/>
                </a:lnTo>
                <a:close/>
              </a:path>
              <a:path w="276860" h="656590">
                <a:moveTo>
                  <a:pt x="47510" y="404660"/>
                </a:moveTo>
                <a:lnTo>
                  <a:pt x="47231" y="405993"/>
                </a:lnTo>
                <a:lnTo>
                  <a:pt x="47410" y="405253"/>
                </a:lnTo>
                <a:lnTo>
                  <a:pt x="47510" y="404660"/>
                </a:lnTo>
                <a:close/>
              </a:path>
              <a:path w="276860" h="656590">
                <a:moveTo>
                  <a:pt x="47410" y="405253"/>
                </a:moveTo>
                <a:lnTo>
                  <a:pt x="47231" y="405993"/>
                </a:lnTo>
                <a:lnTo>
                  <a:pt x="47410" y="405253"/>
                </a:lnTo>
                <a:close/>
              </a:path>
              <a:path w="276860" h="656590">
                <a:moveTo>
                  <a:pt x="47554" y="404660"/>
                </a:moveTo>
                <a:lnTo>
                  <a:pt x="47410" y="405253"/>
                </a:lnTo>
                <a:lnTo>
                  <a:pt x="47554" y="404660"/>
                </a:lnTo>
                <a:close/>
              </a:path>
              <a:path w="276860" h="656590">
                <a:moveTo>
                  <a:pt x="52969" y="382352"/>
                </a:moveTo>
                <a:lnTo>
                  <a:pt x="52870" y="382701"/>
                </a:lnTo>
                <a:lnTo>
                  <a:pt x="52969" y="382352"/>
                </a:lnTo>
                <a:close/>
              </a:path>
              <a:path w="276860" h="656590">
                <a:moveTo>
                  <a:pt x="53076" y="381977"/>
                </a:moveTo>
                <a:lnTo>
                  <a:pt x="52969" y="382352"/>
                </a:lnTo>
                <a:lnTo>
                  <a:pt x="53076" y="381977"/>
                </a:lnTo>
                <a:close/>
              </a:path>
              <a:path w="276860" h="656590">
                <a:moveTo>
                  <a:pt x="76848" y="304418"/>
                </a:moveTo>
                <a:lnTo>
                  <a:pt x="76700" y="304831"/>
                </a:lnTo>
                <a:lnTo>
                  <a:pt x="76848" y="304418"/>
                </a:lnTo>
                <a:close/>
              </a:path>
              <a:path w="276860" h="656590">
                <a:moveTo>
                  <a:pt x="105048" y="228729"/>
                </a:moveTo>
                <a:lnTo>
                  <a:pt x="104901" y="229057"/>
                </a:lnTo>
                <a:lnTo>
                  <a:pt x="105048" y="228729"/>
                </a:lnTo>
                <a:close/>
              </a:path>
              <a:path w="276860" h="656590">
                <a:moveTo>
                  <a:pt x="105288" y="228193"/>
                </a:moveTo>
                <a:lnTo>
                  <a:pt x="105048" y="228729"/>
                </a:lnTo>
                <a:lnTo>
                  <a:pt x="105288" y="228193"/>
                </a:lnTo>
                <a:close/>
              </a:path>
              <a:path w="276860" h="656590">
                <a:moveTo>
                  <a:pt x="115887" y="204508"/>
                </a:moveTo>
                <a:lnTo>
                  <a:pt x="115277" y="205739"/>
                </a:lnTo>
                <a:lnTo>
                  <a:pt x="115621" y="205102"/>
                </a:lnTo>
                <a:lnTo>
                  <a:pt x="115887" y="204508"/>
                </a:lnTo>
                <a:close/>
              </a:path>
              <a:path w="276860" h="656590">
                <a:moveTo>
                  <a:pt x="115621" y="205102"/>
                </a:moveTo>
                <a:lnTo>
                  <a:pt x="115277" y="205739"/>
                </a:lnTo>
                <a:lnTo>
                  <a:pt x="115621" y="205102"/>
                </a:lnTo>
                <a:close/>
              </a:path>
              <a:path w="276860" h="656590">
                <a:moveTo>
                  <a:pt x="115941" y="204508"/>
                </a:moveTo>
                <a:lnTo>
                  <a:pt x="115621" y="205102"/>
                </a:lnTo>
                <a:lnTo>
                  <a:pt x="115941" y="204508"/>
                </a:lnTo>
                <a:close/>
              </a:path>
              <a:path w="276860" h="656590">
                <a:moveTo>
                  <a:pt x="128699" y="180840"/>
                </a:moveTo>
                <a:lnTo>
                  <a:pt x="128511" y="181152"/>
                </a:lnTo>
                <a:lnTo>
                  <a:pt x="128699" y="180840"/>
                </a:lnTo>
                <a:close/>
              </a:path>
              <a:path w="276860" h="656590">
                <a:moveTo>
                  <a:pt x="128986" y="180365"/>
                </a:moveTo>
                <a:lnTo>
                  <a:pt x="128699" y="180840"/>
                </a:lnTo>
                <a:lnTo>
                  <a:pt x="128986" y="180365"/>
                </a:lnTo>
                <a:close/>
              </a:path>
              <a:path w="276860" h="656590">
                <a:moveTo>
                  <a:pt x="170852" y="113233"/>
                </a:moveTo>
                <a:lnTo>
                  <a:pt x="170471" y="113768"/>
                </a:lnTo>
                <a:lnTo>
                  <a:pt x="170852" y="113233"/>
                </a:lnTo>
                <a:close/>
              </a:path>
              <a:path w="276860" h="656590">
                <a:moveTo>
                  <a:pt x="240446" y="50435"/>
                </a:moveTo>
                <a:lnTo>
                  <a:pt x="240474" y="50838"/>
                </a:lnTo>
                <a:lnTo>
                  <a:pt x="240690" y="52552"/>
                </a:lnTo>
                <a:lnTo>
                  <a:pt x="242608" y="63195"/>
                </a:lnTo>
                <a:lnTo>
                  <a:pt x="249364" y="67881"/>
                </a:lnTo>
                <a:lnTo>
                  <a:pt x="257187" y="66484"/>
                </a:lnTo>
                <a:lnTo>
                  <a:pt x="257937" y="66281"/>
                </a:lnTo>
                <a:lnTo>
                  <a:pt x="258648" y="66001"/>
                </a:lnTo>
                <a:lnTo>
                  <a:pt x="262051" y="64744"/>
                </a:lnTo>
                <a:lnTo>
                  <a:pt x="275185" y="53009"/>
                </a:lnTo>
                <a:lnTo>
                  <a:pt x="241452" y="53009"/>
                </a:lnTo>
                <a:lnTo>
                  <a:pt x="240446" y="50435"/>
                </a:lnTo>
                <a:close/>
              </a:path>
              <a:path w="276860" h="656590">
                <a:moveTo>
                  <a:pt x="204254" y="66738"/>
                </a:moveTo>
                <a:lnTo>
                  <a:pt x="203517" y="67678"/>
                </a:lnTo>
                <a:lnTo>
                  <a:pt x="203991" y="67101"/>
                </a:lnTo>
                <a:lnTo>
                  <a:pt x="204254" y="66738"/>
                </a:lnTo>
                <a:close/>
              </a:path>
              <a:path w="276860" h="656590">
                <a:moveTo>
                  <a:pt x="203991" y="67101"/>
                </a:moveTo>
                <a:lnTo>
                  <a:pt x="203517" y="67678"/>
                </a:lnTo>
                <a:lnTo>
                  <a:pt x="203991" y="67101"/>
                </a:lnTo>
                <a:close/>
              </a:path>
              <a:path w="276860" h="656590">
                <a:moveTo>
                  <a:pt x="204289" y="66738"/>
                </a:moveTo>
                <a:lnTo>
                  <a:pt x="203991" y="67101"/>
                </a:lnTo>
                <a:lnTo>
                  <a:pt x="204289" y="66738"/>
                </a:lnTo>
                <a:close/>
              </a:path>
              <a:path w="276860" h="656590">
                <a:moveTo>
                  <a:pt x="240258" y="47701"/>
                </a:moveTo>
                <a:lnTo>
                  <a:pt x="240446" y="50435"/>
                </a:lnTo>
                <a:lnTo>
                  <a:pt x="241452" y="53009"/>
                </a:lnTo>
                <a:lnTo>
                  <a:pt x="240258" y="47701"/>
                </a:lnTo>
                <a:close/>
              </a:path>
              <a:path w="276860" h="656590">
                <a:moveTo>
                  <a:pt x="240999" y="47701"/>
                </a:moveTo>
                <a:lnTo>
                  <a:pt x="240258" y="47701"/>
                </a:lnTo>
                <a:lnTo>
                  <a:pt x="241452" y="53009"/>
                </a:lnTo>
                <a:lnTo>
                  <a:pt x="275185" y="53009"/>
                </a:lnTo>
                <a:lnTo>
                  <a:pt x="276238" y="48247"/>
                </a:lnTo>
                <a:lnTo>
                  <a:pt x="241592" y="48247"/>
                </a:lnTo>
                <a:lnTo>
                  <a:pt x="240999" y="47701"/>
                </a:lnTo>
                <a:close/>
              </a:path>
              <a:path w="276860" h="656590">
                <a:moveTo>
                  <a:pt x="238468" y="45371"/>
                </a:moveTo>
                <a:lnTo>
                  <a:pt x="240446" y="50435"/>
                </a:lnTo>
                <a:lnTo>
                  <a:pt x="240258" y="47701"/>
                </a:lnTo>
                <a:lnTo>
                  <a:pt x="240999" y="47701"/>
                </a:lnTo>
                <a:lnTo>
                  <a:pt x="238468" y="45371"/>
                </a:lnTo>
                <a:close/>
              </a:path>
              <a:path w="276860" h="656590">
                <a:moveTo>
                  <a:pt x="222656" y="44386"/>
                </a:moveTo>
                <a:lnTo>
                  <a:pt x="217982" y="48488"/>
                </a:lnTo>
                <a:lnTo>
                  <a:pt x="220655" y="46821"/>
                </a:lnTo>
                <a:lnTo>
                  <a:pt x="222656" y="44386"/>
                </a:lnTo>
                <a:close/>
              </a:path>
              <a:path w="276860" h="656590">
                <a:moveTo>
                  <a:pt x="220655" y="46821"/>
                </a:moveTo>
                <a:lnTo>
                  <a:pt x="217982" y="48488"/>
                </a:lnTo>
                <a:lnTo>
                  <a:pt x="219285" y="48488"/>
                </a:lnTo>
                <a:lnTo>
                  <a:pt x="220655" y="46821"/>
                </a:lnTo>
                <a:close/>
              </a:path>
              <a:path w="276860" h="656590">
                <a:moveTo>
                  <a:pt x="236918" y="41401"/>
                </a:moveTo>
                <a:lnTo>
                  <a:pt x="238468" y="45371"/>
                </a:lnTo>
                <a:lnTo>
                  <a:pt x="241592" y="48247"/>
                </a:lnTo>
                <a:lnTo>
                  <a:pt x="236918" y="41401"/>
                </a:lnTo>
                <a:close/>
              </a:path>
              <a:path w="276860" h="656590">
                <a:moveTo>
                  <a:pt x="275664" y="41401"/>
                </a:moveTo>
                <a:lnTo>
                  <a:pt x="236918" y="41401"/>
                </a:lnTo>
                <a:lnTo>
                  <a:pt x="241592" y="48247"/>
                </a:lnTo>
                <a:lnTo>
                  <a:pt x="276238" y="48247"/>
                </a:lnTo>
                <a:lnTo>
                  <a:pt x="276359" y="47701"/>
                </a:lnTo>
                <a:lnTo>
                  <a:pt x="276429" y="46821"/>
                </a:lnTo>
                <a:lnTo>
                  <a:pt x="275664" y="41401"/>
                </a:lnTo>
                <a:close/>
              </a:path>
              <a:path w="276860" h="656590">
                <a:moveTo>
                  <a:pt x="224558" y="44386"/>
                </a:moveTo>
                <a:lnTo>
                  <a:pt x="222656" y="44386"/>
                </a:lnTo>
                <a:lnTo>
                  <a:pt x="220655" y="46821"/>
                </a:lnTo>
                <a:lnTo>
                  <a:pt x="224558" y="44386"/>
                </a:lnTo>
                <a:close/>
              </a:path>
              <a:path w="276860" h="656590">
                <a:moveTo>
                  <a:pt x="237187" y="37980"/>
                </a:moveTo>
                <a:lnTo>
                  <a:pt x="233519" y="39376"/>
                </a:lnTo>
                <a:lnTo>
                  <a:pt x="235673" y="42316"/>
                </a:lnTo>
                <a:lnTo>
                  <a:pt x="238061" y="44996"/>
                </a:lnTo>
                <a:lnTo>
                  <a:pt x="238468" y="45371"/>
                </a:lnTo>
                <a:lnTo>
                  <a:pt x="236918" y="41401"/>
                </a:lnTo>
                <a:lnTo>
                  <a:pt x="275664" y="41401"/>
                </a:lnTo>
                <a:lnTo>
                  <a:pt x="275564" y="40690"/>
                </a:lnTo>
                <a:lnTo>
                  <a:pt x="274722" y="38163"/>
                </a:lnTo>
                <a:lnTo>
                  <a:pt x="241300" y="38163"/>
                </a:lnTo>
                <a:lnTo>
                  <a:pt x="237187" y="37980"/>
                </a:lnTo>
                <a:close/>
              </a:path>
              <a:path w="276860" h="656590">
                <a:moveTo>
                  <a:pt x="232702" y="39306"/>
                </a:moveTo>
                <a:lnTo>
                  <a:pt x="229400" y="40944"/>
                </a:lnTo>
                <a:lnTo>
                  <a:pt x="231133" y="40284"/>
                </a:lnTo>
                <a:lnTo>
                  <a:pt x="232702" y="39306"/>
                </a:lnTo>
                <a:close/>
              </a:path>
              <a:path w="276860" h="656590">
                <a:moveTo>
                  <a:pt x="231133" y="40284"/>
                </a:moveTo>
                <a:lnTo>
                  <a:pt x="229400" y="40944"/>
                </a:lnTo>
                <a:lnTo>
                  <a:pt x="230075" y="40944"/>
                </a:lnTo>
                <a:lnTo>
                  <a:pt x="231133" y="40284"/>
                </a:lnTo>
                <a:close/>
              </a:path>
              <a:path w="276860" h="656590">
                <a:moveTo>
                  <a:pt x="233467" y="39306"/>
                </a:moveTo>
                <a:lnTo>
                  <a:pt x="232702" y="39306"/>
                </a:lnTo>
                <a:lnTo>
                  <a:pt x="231133" y="40284"/>
                </a:lnTo>
                <a:lnTo>
                  <a:pt x="233519" y="39376"/>
                </a:lnTo>
                <a:close/>
              </a:path>
              <a:path w="276860" h="656590">
                <a:moveTo>
                  <a:pt x="227025" y="30518"/>
                </a:moveTo>
                <a:lnTo>
                  <a:pt x="233519" y="39376"/>
                </a:lnTo>
                <a:lnTo>
                  <a:pt x="237187" y="37980"/>
                </a:lnTo>
                <a:lnTo>
                  <a:pt x="233311" y="37807"/>
                </a:lnTo>
                <a:lnTo>
                  <a:pt x="238936" y="36897"/>
                </a:lnTo>
                <a:lnTo>
                  <a:pt x="227025" y="30518"/>
                </a:lnTo>
                <a:close/>
              </a:path>
              <a:path w="276860" h="656590">
                <a:moveTo>
                  <a:pt x="239391" y="37141"/>
                </a:moveTo>
                <a:lnTo>
                  <a:pt x="237187" y="37980"/>
                </a:lnTo>
                <a:lnTo>
                  <a:pt x="241300" y="38163"/>
                </a:lnTo>
                <a:lnTo>
                  <a:pt x="239391" y="37141"/>
                </a:lnTo>
                <a:close/>
              </a:path>
              <a:path w="276860" h="656590">
                <a:moveTo>
                  <a:pt x="274197" y="36588"/>
                </a:moveTo>
                <a:lnTo>
                  <a:pt x="240842" y="36588"/>
                </a:lnTo>
                <a:lnTo>
                  <a:pt x="239391" y="37141"/>
                </a:lnTo>
                <a:lnTo>
                  <a:pt x="241300" y="38163"/>
                </a:lnTo>
                <a:lnTo>
                  <a:pt x="274722" y="38163"/>
                </a:lnTo>
                <a:lnTo>
                  <a:pt x="274197" y="36588"/>
                </a:lnTo>
                <a:close/>
              </a:path>
              <a:path w="276860" h="656590">
                <a:moveTo>
                  <a:pt x="238936" y="36897"/>
                </a:moveTo>
                <a:lnTo>
                  <a:pt x="233311" y="37807"/>
                </a:lnTo>
                <a:lnTo>
                  <a:pt x="237187" y="37980"/>
                </a:lnTo>
                <a:lnTo>
                  <a:pt x="239391" y="37141"/>
                </a:lnTo>
                <a:lnTo>
                  <a:pt x="238936" y="36897"/>
                </a:lnTo>
                <a:close/>
              </a:path>
              <a:path w="276860" h="656590">
                <a:moveTo>
                  <a:pt x="240842" y="36588"/>
                </a:moveTo>
                <a:lnTo>
                  <a:pt x="238936" y="36897"/>
                </a:lnTo>
                <a:lnTo>
                  <a:pt x="239391" y="37141"/>
                </a:lnTo>
                <a:lnTo>
                  <a:pt x="240842" y="36588"/>
                </a:lnTo>
                <a:close/>
              </a:path>
              <a:path w="276860" h="656590">
                <a:moveTo>
                  <a:pt x="272173" y="30518"/>
                </a:moveTo>
                <a:lnTo>
                  <a:pt x="227025" y="30518"/>
                </a:lnTo>
                <a:lnTo>
                  <a:pt x="238936" y="36897"/>
                </a:lnTo>
                <a:lnTo>
                  <a:pt x="240842" y="36588"/>
                </a:lnTo>
                <a:lnTo>
                  <a:pt x="274197" y="36588"/>
                </a:lnTo>
                <a:lnTo>
                  <a:pt x="272173" y="30518"/>
                </a:lnTo>
                <a:close/>
              </a:path>
              <a:path w="276860" h="656590">
                <a:moveTo>
                  <a:pt x="264401" y="18630"/>
                </a:moveTo>
                <a:lnTo>
                  <a:pt x="265874" y="20447"/>
                </a:lnTo>
                <a:lnTo>
                  <a:pt x="265170" y="19461"/>
                </a:lnTo>
                <a:lnTo>
                  <a:pt x="264401" y="18630"/>
                </a:lnTo>
                <a:close/>
              </a:path>
              <a:path w="276860" h="656590">
                <a:moveTo>
                  <a:pt x="265170" y="19461"/>
                </a:moveTo>
                <a:lnTo>
                  <a:pt x="265874" y="20447"/>
                </a:lnTo>
                <a:lnTo>
                  <a:pt x="266081" y="20447"/>
                </a:lnTo>
                <a:lnTo>
                  <a:pt x="265170" y="19461"/>
                </a:lnTo>
                <a:close/>
              </a:path>
              <a:path w="276860" h="656590">
                <a:moveTo>
                  <a:pt x="264576" y="18630"/>
                </a:moveTo>
                <a:lnTo>
                  <a:pt x="264401" y="18630"/>
                </a:lnTo>
                <a:lnTo>
                  <a:pt x="265170" y="19461"/>
                </a:lnTo>
                <a:lnTo>
                  <a:pt x="264576" y="18630"/>
                </a:lnTo>
                <a:close/>
              </a:path>
            </a:pathLst>
          </a:custGeom>
          <a:solidFill>
            <a:srgbClr val="000000"/>
          </a:solidFill>
        </p:spPr>
        <p:txBody>
          <a:bodyPr wrap="square" lIns="0" tIns="0" rIns="0" bIns="0" rtlCol="0"/>
          <a:lstStyle/>
          <a:p>
            <a:endParaRPr sz="1350"/>
          </a:p>
        </p:txBody>
      </p:sp>
      <p:grpSp>
        <p:nvGrpSpPr>
          <p:cNvPr id="11" name="object 11"/>
          <p:cNvGrpSpPr/>
          <p:nvPr/>
        </p:nvGrpSpPr>
        <p:grpSpPr>
          <a:xfrm>
            <a:off x="4594526" y="173812"/>
            <a:ext cx="1181100" cy="730091"/>
            <a:chOff x="6126035" y="231749"/>
            <a:chExt cx="1574800" cy="973455"/>
          </a:xfrm>
        </p:grpSpPr>
        <p:sp>
          <p:nvSpPr>
            <p:cNvPr id="12" name="object 12"/>
            <p:cNvSpPr/>
            <p:nvPr/>
          </p:nvSpPr>
          <p:spPr>
            <a:xfrm>
              <a:off x="6126035" y="231749"/>
              <a:ext cx="1165256" cy="415290"/>
            </a:xfrm>
            <a:prstGeom prst="rect">
              <a:avLst/>
            </a:prstGeom>
            <a:blipFill>
              <a:blip r:embed="rId7" cstate="print"/>
              <a:stretch>
                <a:fillRect/>
              </a:stretch>
            </a:blipFill>
          </p:spPr>
          <p:txBody>
            <a:bodyPr wrap="square" lIns="0" tIns="0" rIns="0" bIns="0" rtlCol="0"/>
            <a:lstStyle/>
            <a:p>
              <a:endParaRPr sz="1350"/>
            </a:p>
          </p:txBody>
        </p:sp>
        <p:sp>
          <p:nvSpPr>
            <p:cNvPr id="13" name="object 13"/>
            <p:cNvSpPr/>
            <p:nvPr/>
          </p:nvSpPr>
          <p:spPr>
            <a:xfrm>
              <a:off x="7327491" y="364312"/>
              <a:ext cx="373308" cy="840739"/>
            </a:xfrm>
            <a:prstGeom prst="rect">
              <a:avLst/>
            </a:prstGeom>
            <a:blipFill>
              <a:blip r:embed="rId8" cstate="print"/>
              <a:stretch>
                <a:fillRect/>
              </a:stretch>
            </a:blipFill>
          </p:spPr>
          <p:txBody>
            <a:bodyPr wrap="square" lIns="0" tIns="0" rIns="0" bIns="0" rtlCol="0"/>
            <a:lstStyle/>
            <a:p>
              <a:endParaRPr sz="1350"/>
            </a:p>
          </p:txBody>
        </p:sp>
      </p:grpSp>
      <p:sp>
        <p:nvSpPr>
          <p:cNvPr id="14" name="object 14"/>
          <p:cNvSpPr/>
          <p:nvPr/>
        </p:nvSpPr>
        <p:spPr>
          <a:xfrm>
            <a:off x="6019390" y="210609"/>
            <a:ext cx="207654" cy="480060"/>
          </a:xfrm>
          <a:prstGeom prst="rect">
            <a:avLst/>
          </a:prstGeom>
          <a:blipFill>
            <a:blip r:embed="rId9" cstate="print"/>
            <a:stretch>
              <a:fillRect/>
            </a:stretch>
          </a:blipFill>
        </p:spPr>
        <p:txBody>
          <a:bodyPr wrap="square" lIns="0" tIns="0" rIns="0" bIns="0" rtlCol="0"/>
          <a:lstStyle/>
          <a:p>
            <a:endParaRPr sz="1350"/>
          </a:p>
        </p:txBody>
      </p:sp>
      <p:sp>
        <p:nvSpPr>
          <p:cNvPr id="15" name="object 15"/>
          <p:cNvSpPr/>
          <p:nvPr/>
        </p:nvSpPr>
        <p:spPr>
          <a:xfrm>
            <a:off x="6275096" y="159154"/>
            <a:ext cx="362085" cy="247649"/>
          </a:xfrm>
          <a:prstGeom prst="rect">
            <a:avLst/>
          </a:prstGeom>
          <a:blipFill>
            <a:blip r:embed="rId10" cstate="print"/>
            <a:stretch>
              <a:fillRect/>
            </a:stretch>
          </a:blipFill>
        </p:spPr>
        <p:txBody>
          <a:bodyPr wrap="square" lIns="0" tIns="0" rIns="0" bIns="0" rtlCol="0"/>
          <a:lstStyle/>
          <a:p>
            <a:endParaRPr sz="1350"/>
          </a:p>
        </p:txBody>
      </p:sp>
      <p:sp>
        <p:nvSpPr>
          <p:cNvPr id="16" name="object 16"/>
          <p:cNvSpPr/>
          <p:nvPr/>
        </p:nvSpPr>
        <p:spPr>
          <a:xfrm>
            <a:off x="6698779" y="92659"/>
            <a:ext cx="300557" cy="569414"/>
          </a:xfrm>
          <a:prstGeom prst="rect">
            <a:avLst/>
          </a:prstGeom>
          <a:blipFill>
            <a:blip r:embed="rId11" cstate="print"/>
            <a:stretch>
              <a:fillRect/>
            </a:stretch>
          </a:blipFill>
        </p:spPr>
        <p:txBody>
          <a:bodyPr wrap="square" lIns="0" tIns="0" rIns="0" bIns="0" rtlCol="0"/>
          <a:lstStyle/>
          <a:p>
            <a:endParaRPr sz="1350"/>
          </a:p>
        </p:txBody>
      </p:sp>
      <p:sp>
        <p:nvSpPr>
          <p:cNvPr id="17" name="object 17"/>
          <p:cNvSpPr/>
          <p:nvPr/>
        </p:nvSpPr>
        <p:spPr>
          <a:xfrm>
            <a:off x="7339260" y="119071"/>
            <a:ext cx="421775" cy="258737"/>
          </a:xfrm>
          <a:prstGeom prst="rect">
            <a:avLst/>
          </a:prstGeom>
          <a:blipFill>
            <a:blip r:embed="rId12" cstate="print"/>
            <a:stretch>
              <a:fillRect/>
            </a:stretch>
          </a:blipFill>
        </p:spPr>
        <p:txBody>
          <a:bodyPr wrap="square" lIns="0" tIns="0" rIns="0" bIns="0" rtlCol="0"/>
          <a:lstStyle/>
          <a:p>
            <a:endParaRPr sz="1350"/>
          </a:p>
        </p:txBody>
      </p:sp>
      <p:sp>
        <p:nvSpPr>
          <p:cNvPr id="18" name="object 18"/>
          <p:cNvSpPr/>
          <p:nvPr/>
        </p:nvSpPr>
        <p:spPr>
          <a:xfrm>
            <a:off x="7989399" y="25212"/>
            <a:ext cx="905720" cy="750970"/>
          </a:xfrm>
          <a:prstGeom prst="rect">
            <a:avLst/>
          </a:prstGeom>
          <a:blipFill>
            <a:blip r:embed="rId13" cstate="print"/>
            <a:stretch>
              <a:fillRect/>
            </a:stretch>
          </a:blipFill>
        </p:spPr>
        <p:txBody>
          <a:bodyPr wrap="square" lIns="0" tIns="0" rIns="0" bIns="0" rtlCol="0"/>
          <a:lstStyle/>
          <a:p>
            <a:endParaRPr sz="1350"/>
          </a:p>
        </p:txBody>
      </p:sp>
      <p:sp>
        <p:nvSpPr>
          <p:cNvPr id="19" name="object 19"/>
          <p:cNvSpPr/>
          <p:nvPr/>
        </p:nvSpPr>
        <p:spPr>
          <a:xfrm>
            <a:off x="394393" y="2838611"/>
            <a:ext cx="171855" cy="278378"/>
          </a:xfrm>
          <a:prstGeom prst="rect">
            <a:avLst/>
          </a:prstGeom>
          <a:blipFill>
            <a:blip r:embed="rId14" cstate="print"/>
            <a:stretch>
              <a:fillRect/>
            </a:stretch>
          </a:blipFill>
        </p:spPr>
        <p:txBody>
          <a:bodyPr wrap="square" lIns="0" tIns="0" rIns="0" bIns="0" rtlCol="0"/>
          <a:lstStyle/>
          <a:p>
            <a:endParaRPr sz="1350"/>
          </a:p>
        </p:txBody>
      </p:sp>
      <p:sp>
        <p:nvSpPr>
          <p:cNvPr id="20" name="object 20"/>
          <p:cNvSpPr/>
          <p:nvPr/>
        </p:nvSpPr>
        <p:spPr>
          <a:xfrm>
            <a:off x="3479155" y="2006346"/>
            <a:ext cx="1886801" cy="1127855"/>
          </a:xfrm>
          <a:prstGeom prst="rect">
            <a:avLst/>
          </a:prstGeom>
          <a:blipFill>
            <a:blip r:embed="rId15" cstate="print"/>
            <a:stretch>
              <a:fillRect/>
            </a:stretch>
          </a:blipFill>
        </p:spPr>
        <p:txBody>
          <a:bodyPr wrap="square" lIns="0" tIns="0" rIns="0" bIns="0" rtlCol="0"/>
          <a:lstStyle/>
          <a:p>
            <a:endParaRPr sz="1350"/>
          </a:p>
        </p:txBody>
      </p:sp>
      <p:sp>
        <p:nvSpPr>
          <p:cNvPr id="21" name="object 21"/>
          <p:cNvSpPr/>
          <p:nvPr/>
        </p:nvSpPr>
        <p:spPr>
          <a:xfrm>
            <a:off x="400423" y="3526938"/>
            <a:ext cx="189033" cy="257334"/>
          </a:xfrm>
          <a:prstGeom prst="rect">
            <a:avLst/>
          </a:prstGeom>
          <a:blipFill>
            <a:blip r:embed="rId16" cstate="print"/>
            <a:stretch>
              <a:fillRect/>
            </a:stretch>
          </a:blipFill>
        </p:spPr>
        <p:txBody>
          <a:bodyPr wrap="square" lIns="0" tIns="0" rIns="0" bIns="0" rtlCol="0"/>
          <a:lstStyle/>
          <a:p>
            <a:endParaRPr sz="1350"/>
          </a:p>
        </p:txBody>
      </p:sp>
      <p:sp>
        <p:nvSpPr>
          <p:cNvPr id="22" name="object 22"/>
          <p:cNvSpPr/>
          <p:nvPr/>
        </p:nvSpPr>
        <p:spPr>
          <a:xfrm>
            <a:off x="3683258" y="2732150"/>
            <a:ext cx="177358" cy="269699"/>
          </a:xfrm>
          <a:prstGeom prst="rect">
            <a:avLst/>
          </a:prstGeom>
          <a:blipFill>
            <a:blip r:embed="rId17" cstate="print"/>
            <a:stretch>
              <a:fillRect/>
            </a:stretch>
          </a:blipFill>
        </p:spPr>
        <p:txBody>
          <a:bodyPr wrap="square" lIns="0" tIns="0" rIns="0" bIns="0" rtlCol="0"/>
          <a:lstStyle/>
          <a:p>
            <a:endParaRPr sz="1350"/>
          </a:p>
        </p:txBody>
      </p:sp>
      <p:sp>
        <p:nvSpPr>
          <p:cNvPr id="23" name="object 23"/>
          <p:cNvSpPr/>
          <p:nvPr/>
        </p:nvSpPr>
        <p:spPr>
          <a:xfrm>
            <a:off x="784758" y="2007650"/>
            <a:ext cx="2700754" cy="1947900"/>
          </a:xfrm>
          <a:prstGeom prst="rect">
            <a:avLst/>
          </a:prstGeom>
          <a:blipFill>
            <a:blip r:embed="rId18" cstate="print"/>
            <a:stretch>
              <a:fillRect/>
            </a:stretch>
          </a:blipFill>
        </p:spPr>
        <p:txBody>
          <a:bodyPr wrap="square" lIns="0" tIns="0" rIns="0" bIns="0" rtlCol="0"/>
          <a:lstStyle/>
          <a:p>
            <a:endParaRPr sz="1350"/>
          </a:p>
        </p:txBody>
      </p:sp>
      <p:grpSp>
        <p:nvGrpSpPr>
          <p:cNvPr id="24" name="object 24"/>
          <p:cNvGrpSpPr/>
          <p:nvPr/>
        </p:nvGrpSpPr>
        <p:grpSpPr>
          <a:xfrm>
            <a:off x="5560041" y="2517274"/>
            <a:ext cx="1051084" cy="551021"/>
            <a:chOff x="7413387" y="3356364"/>
            <a:chExt cx="1401445" cy="734695"/>
          </a:xfrm>
        </p:grpSpPr>
        <p:sp>
          <p:nvSpPr>
            <p:cNvPr id="25" name="object 25"/>
            <p:cNvSpPr/>
            <p:nvPr/>
          </p:nvSpPr>
          <p:spPr>
            <a:xfrm>
              <a:off x="7413387" y="3356364"/>
              <a:ext cx="809849" cy="734248"/>
            </a:xfrm>
            <a:prstGeom prst="rect">
              <a:avLst/>
            </a:prstGeom>
            <a:blipFill>
              <a:blip r:embed="rId19" cstate="print"/>
              <a:stretch>
                <a:fillRect/>
              </a:stretch>
            </a:blipFill>
          </p:spPr>
          <p:txBody>
            <a:bodyPr wrap="square" lIns="0" tIns="0" rIns="0" bIns="0" rtlCol="0"/>
            <a:lstStyle/>
            <a:p>
              <a:endParaRPr sz="1350"/>
            </a:p>
          </p:txBody>
        </p:sp>
        <p:sp>
          <p:nvSpPr>
            <p:cNvPr id="26" name="object 26"/>
            <p:cNvSpPr/>
            <p:nvPr/>
          </p:nvSpPr>
          <p:spPr>
            <a:xfrm>
              <a:off x="8254504" y="3400907"/>
              <a:ext cx="559854" cy="318769"/>
            </a:xfrm>
            <a:prstGeom prst="rect">
              <a:avLst/>
            </a:prstGeom>
            <a:blipFill>
              <a:blip r:embed="rId20" cstate="print"/>
              <a:stretch>
                <a:fillRect/>
              </a:stretch>
            </a:blipFill>
          </p:spPr>
          <p:txBody>
            <a:bodyPr wrap="square" lIns="0" tIns="0" rIns="0" bIns="0" rtlCol="0"/>
            <a:lstStyle/>
            <a:p>
              <a:endParaRPr sz="1350"/>
            </a:p>
          </p:txBody>
        </p:sp>
      </p:grpSp>
      <p:sp>
        <p:nvSpPr>
          <p:cNvPr id="27" name="object 27"/>
          <p:cNvSpPr/>
          <p:nvPr/>
        </p:nvSpPr>
        <p:spPr>
          <a:xfrm>
            <a:off x="770465" y="3488371"/>
            <a:ext cx="331130" cy="257297"/>
          </a:xfrm>
          <a:prstGeom prst="rect">
            <a:avLst/>
          </a:prstGeom>
          <a:blipFill>
            <a:blip r:embed="rId21" cstate="print"/>
            <a:stretch>
              <a:fillRect/>
            </a:stretch>
          </a:blipFill>
        </p:spPr>
        <p:txBody>
          <a:bodyPr wrap="square" lIns="0" tIns="0" rIns="0" bIns="0" rtlCol="0"/>
          <a:lstStyle/>
          <a:p>
            <a:endParaRPr sz="1350"/>
          </a:p>
        </p:txBody>
      </p:sp>
      <p:sp>
        <p:nvSpPr>
          <p:cNvPr id="28" name="object 28"/>
          <p:cNvSpPr/>
          <p:nvPr/>
        </p:nvSpPr>
        <p:spPr>
          <a:xfrm>
            <a:off x="1247844" y="3465852"/>
            <a:ext cx="437385" cy="223990"/>
          </a:xfrm>
          <a:prstGeom prst="rect">
            <a:avLst/>
          </a:prstGeom>
          <a:blipFill>
            <a:blip r:embed="rId22" cstate="print"/>
            <a:stretch>
              <a:fillRect/>
            </a:stretch>
          </a:blipFill>
        </p:spPr>
        <p:txBody>
          <a:bodyPr wrap="square" lIns="0" tIns="0" rIns="0" bIns="0" rtlCol="0"/>
          <a:lstStyle/>
          <a:p>
            <a:endParaRPr sz="1350"/>
          </a:p>
        </p:txBody>
      </p:sp>
      <p:sp>
        <p:nvSpPr>
          <p:cNvPr id="29" name="object 29"/>
          <p:cNvSpPr/>
          <p:nvPr/>
        </p:nvSpPr>
        <p:spPr>
          <a:xfrm>
            <a:off x="1785529" y="3482968"/>
            <a:ext cx="383438" cy="166688"/>
          </a:xfrm>
          <a:prstGeom prst="rect">
            <a:avLst/>
          </a:prstGeom>
          <a:blipFill>
            <a:blip r:embed="rId23" cstate="print"/>
            <a:stretch>
              <a:fillRect/>
            </a:stretch>
          </a:blipFill>
        </p:spPr>
        <p:txBody>
          <a:bodyPr wrap="square" lIns="0" tIns="0" rIns="0" bIns="0" rtlCol="0"/>
          <a:lstStyle/>
          <a:p>
            <a:endParaRPr sz="1350"/>
          </a:p>
        </p:txBody>
      </p:sp>
      <p:sp>
        <p:nvSpPr>
          <p:cNvPr id="30" name="object 30"/>
          <p:cNvSpPr/>
          <p:nvPr/>
        </p:nvSpPr>
        <p:spPr>
          <a:xfrm>
            <a:off x="3950541" y="3278362"/>
            <a:ext cx="159956" cy="237439"/>
          </a:xfrm>
          <a:prstGeom prst="rect">
            <a:avLst/>
          </a:prstGeom>
          <a:blipFill>
            <a:blip r:embed="rId24" cstate="print"/>
            <a:stretch>
              <a:fillRect/>
            </a:stretch>
          </a:blipFill>
        </p:spPr>
        <p:txBody>
          <a:bodyPr wrap="square" lIns="0" tIns="0" rIns="0" bIns="0" rtlCol="0"/>
          <a:lstStyle/>
          <a:p>
            <a:endParaRPr sz="1350"/>
          </a:p>
        </p:txBody>
      </p:sp>
      <p:grpSp>
        <p:nvGrpSpPr>
          <p:cNvPr id="31" name="object 31"/>
          <p:cNvGrpSpPr/>
          <p:nvPr/>
        </p:nvGrpSpPr>
        <p:grpSpPr>
          <a:xfrm>
            <a:off x="4394368" y="3222489"/>
            <a:ext cx="634841" cy="294799"/>
            <a:chOff x="5859157" y="4296651"/>
            <a:chExt cx="846455" cy="393065"/>
          </a:xfrm>
        </p:grpSpPr>
        <p:sp>
          <p:nvSpPr>
            <p:cNvPr id="32" name="object 32"/>
            <p:cNvSpPr/>
            <p:nvPr/>
          </p:nvSpPr>
          <p:spPr>
            <a:xfrm>
              <a:off x="5859157" y="4296651"/>
              <a:ext cx="502094" cy="392722"/>
            </a:xfrm>
            <a:prstGeom prst="rect">
              <a:avLst/>
            </a:prstGeom>
            <a:blipFill>
              <a:blip r:embed="rId25" cstate="print"/>
              <a:stretch>
                <a:fillRect/>
              </a:stretch>
            </a:blipFill>
          </p:spPr>
          <p:txBody>
            <a:bodyPr wrap="square" lIns="0" tIns="0" rIns="0" bIns="0" rtlCol="0"/>
            <a:lstStyle/>
            <a:p>
              <a:endParaRPr sz="1350"/>
            </a:p>
          </p:txBody>
        </p:sp>
        <p:sp>
          <p:nvSpPr>
            <p:cNvPr id="33" name="object 33"/>
            <p:cNvSpPr/>
            <p:nvPr/>
          </p:nvSpPr>
          <p:spPr>
            <a:xfrm>
              <a:off x="6395529" y="4392587"/>
              <a:ext cx="309607" cy="261619"/>
            </a:xfrm>
            <a:prstGeom prst="rect">
              <a:avLst/>
            </a:prstGeom>
            <a:blipFill>
              <a:blip r:embed="rId26" cstate="print"/>
              <a:stretch>
                <a:fillRect/>
              </a:stretch>
            </a:blipFill>
          </p:spPr>
          <p:txBody>
            <a:bodyPr wrap="square" lIns="0" tIns="0" rIns="0" bIns="0" rtlCol="0"/>
            <a:lstStyle/>
            <a:p>
              <a:endParaRPr sz="1350"/>
            </a:p>
          </p:txBody>
        </p:sp>
      </p:grpSp>
      <p:sp>
        <p:nvSpPr>
          <p:cNvPr id="34" name="object 34"/>
          <p:cNvSpPr/>
          <p:nvPr/>
        </p:nvSpPr>
        <p:spPr>
          <a:xfrm>
            <a:off x="5248627" y="3268237"/>
            <a:ext cx="419385" cy="205739"/>
          </a:xfrm>
          <a:prstGeom prst="rect">
            <a:avLst/>
          </a:prstGeom>
          <a:blipFill>
            <a:blip r:embed="rId27" cstate="print"/>
            <a:stretch>
              <a:fillRect/>
            </a:stretch>
          </a:blipFill>
        </p:spPr>
        <p:txBody>
          <a:bodyPr wrap="square" lIns="0" tIns="0" rIns="0" bIns="0" rtlCol="0"/>
          <a:lstStyle/>
          <a:p>
            <a:endParaRPr sz="1350"/>
          </a:p>
        </p:txBody>
      </p:sp>
      <p:sp>
        <p:nvSpPr>
          <p:cNvPr id="35" name="object 35"/>
          <p:cNvSpPr/>
          <p:nvPr/>
        </p:nvSpPr>
        <p:spPr>
          <a:xfrm>
            <a:off x="5874420" y="3085824"/>
            <a:ext cx="1170641" cy="651820"/>
          </a:xfrm>
          <a:prstGeom prst="rect">
            <a:avLst/>
          </a:prstGeom>
          <a:blipFill>
            <a:blip r:embed="rId28" cstate="print"/>
            <a:stretch>
              <a:fillRect/>
            </a:stretch>
          </a:blipFill>
        </p:spPr>
        <p:txBody>
          <a:bodyPr wrap="square" lIns="0" tIns="0" rIns="0" bIns="0" rtlCol="0"/>
          <a:lstStyle/>
          <a:p>
            <a:endParaRPr sz="1350"/>
          </a:p>
        </p:txBody>
      </p:sp>
      <p:sp>
        <p:nvSpPr>
          <p:cNvPr id="36" name="object 36"/>
          <p:cNvSpPr/>
          <p:nvPr/>
        </p:nvSpPr>
        <p:spPr>
          <a:xfrm>
            <a:off x="7159509" y="3038751"/>
            <a:ext cx="570818" cy="696277"/>
          </a:xfrm>
          <a:prstGeom prst="rect">
            <a:avLst/>
          </a:prstGeom>
          <a:blipFill>
            <a:blip r:embed="rId29" cstate="print"/>
            <a:stretch>
              <a:fillRect/>
            </a:stretch>
          </a:blipFill>
        </p:spPr>
        <p:txBody>
          <a:bodyPr wrap="square" lIns="0" tIns="0" rIns="0" bIns="0" rtlCol="0"/>
          <a:lstStyle/>
          <a:p>
            <a:endParaRPr sz="1350"/>
          </a:p>
        </p:txBody>
      </p:sp>
      <p:sp>
        <p:nvSpPr>
          <p:cNvPr id="37" name="object 37"/>
          <p:cNvSpPr/>
          <p:nvPr/>
        </p:nvSpPr>
        <p:spPr>
          <a:xfrm>
            <a:off x="7875194" y="3029512"/>
            <a:ext cx="456098" cy="246698"/>
          </a:xfrm>
          <a:prstGeom prst="rect">
            <a:avLst/>
          </a:prstGeom>
          <a:blipFill>
            <a:blip r:embed="rId30" cstate="print"/>
            <a:stretch>
              <a:fillRect/>
            </a:stretch>
          </a:blipFill>
        </p:spPr>
        <p:txBody>
          <a:bodyPr wrap="square" lIns="0" tIns="0" rIns="0" bIns="0" rtlCol="0"/>
          <a:lstStyle/>
          <a:p>
            <a:endParaRPr sz="1350"/>
          </a:p>
        </p:txBody>
      </p:sp>
      <p:sp>
        <p:nvSpPr>
          <p:cNvPr id="38" name="object 38"/>
          <p:cNvSpPr/>
          <p:nvPr/>
        </p:nvSpPr>
        <p:spPr>
          <a:xfrm>
            <a:off x="8470242" y="3001328"/>
            <a:ext cx="483324" cy="234314"/>
          </a:xfrm>
          <a:prstGeom prst="rect">
            <a:avLst/>
          </a:prstGeom>
          <a:blipFill>
            <a:blip r:embed="rId31" cstate="print"/>
            <a:stretch>
              <a:fillRect/>
            </a:stretch>
          </a:blipFill>
        </p:spPr>
        <p:txBody>
          <a:bodyPr wrap="square" lIns="0" tIns="0" rIns="0" bIns="0" rtlCol="0"/>
          <a:lstStyle/>
          <a:p>
            <a:endParaRPr sz="1350"/>
          </a:p>
        </p:txBody>
      </p:sp>
      <p:sp>
        <p:nvSpPr>
          <p:cNvPr id="39" name="object 39"/>
          <p:cNvSpPr/>
          <p:nvPr/>
        </p:nvSpPr>
        <p:spPr>
          <a:xfrm>
            <a:off x="496741" y="4227813"/>
            <a:ext cx="192491" cy="260263"/>
          </a:xfrm>
          <a:prstGeom prst="rect">
            <a:avLst/>
          </a:prstGeom>
          <a:blipFill>
            <a:blip r:embed="rId32" cstate="print"/>
            <a:stretch>
              <a:fillRect/>
            </a:stretch>
          </a:blipFill>
        </p:spPr>
        <p:txBody>
          <a:bodyPr wrap="square" lIns="0" tIns="0" rIns="0" bIns="0" rtlCol="0"/>
          <a:lstStyle/>
          <a:p>
            <a:endParaRPr sz="1350"/>
          </a:p>
        </p:txBody>
      </p:sp>
      <p:sp>
        <p:nvSpPr>
          <p:cNvPr id="40" name="object 40"/>
          <p:cNvSpPr/>
          <p:nvPr/>
        </p:nvSpPr>
        <p:spPr>
          <a:xfrm>
            <a:off x="922305" y="4089517"/>
            <a:ext cx="916277" cy="588645"/>
          </a:xfrm>
          <a:prstGeom prst="rect">
            <a:avLst/>
          </a:prstGeom>
          <a:blipFill>
            <a:blip r:embed="rId33" cstate="print"/>
            <a:stretch>
              <a:fillRect/>
            </a:stretch>
          </a:blipFill>
        </p:spPr>
        <p:txBody>
          <a:bodyPr wrap="square" lIns="0" tIns="0" rIns="0" bIns="0" rtlCol="0"/>
          <a:lstStyle/>
          <a:p>
            <a:endParaRPr sz="1350"/>
          </a:p>
        </p:txBody>
      </p:sp>
      <p:sp>
        <p:nvSpPr>
          <p:cNvPr id="41" name="object 41"/>
          <p:cNvSpPr/>
          <p:nvPr/>
        </p:nvSpPr>
        <p:spPr>
          <a:xfrm>
            <a:off x="2052975" y="4035447"/>
            <a:ext cx="650299" cy="625118"/>
          </a:xfrm>
          <a:prstGeom prst="rect">
            <a:avLst/>
          </a:prstGeom>
          <a:blipFill>
            <a:blip r:embed="rId34" cstate="print"/>
            <a:stretch>
              <a:fillRect/>
            </a:stretch>
          </a:blipFill>
        </p:spPr>
        <p:txBody>
          <a:bodyPr wrap="square" lIns="0" tIns="0" rIns="0" bIns="0" rtlCol="0"/>
          <a:lstStyle/>
          <a:p>
            <a:endParaRPr sz="1350"/>
          </a:p>
        </p:txBody>
      </p:sp>
      <p:sp>
        <p:nvSpPr>
          <p:cNvPr id="42" name="object 42"/>
          <p:cNvSpPr/>
          <p:nvPr/>
        </p:nvSpPr>
        <p:spPr>
          <a:xfrm>
            <a:off x="4034965" y="4033914"/>
            <a:ext cx="151454" cy="267752"/>
          </a:xfrm>
          <a:prstGeom prst="rect">
            <a:avLst/>
          </a:prstGeom>
          <a:blipFill>
            <a:blip r:embed="rId35" cstate="print"/>
            <a:stretch>
              <a:fillRect/>
            </a:stretch>
          </a:blipFill>
        </p:spPr>
        <p:txBody>
          <a:bodyPr wrap="square" lIns="0" tIns="0" rIns="0" bIns="0" rtlCol="0"/>
          <a:lstStyle/>
          <a:p>
            <a:endParaRPr sz="1350"/>
          </a:p>
        </p:txBody>
      </p:sp>
      <p:sp>
        <p:nvSpPr>
          <p:cNvPr id="43" name="object 43"/>
          <p:cNvSpPr/>
          <p:nvPr/>
        </p:nvSpPr>
        <p:spPr>
          <a:xfrm>
            <a:off x="4586716" y="3871802"/>
            <a:ext cx="1134789" cy="649961"/>
          </a:xfrm>
          <a:prstGeom prst="rect">
            <a:avLst/>
          </a:prstGeom>
          <a:blipFill>
            <a:blip r:embed="rId36" cstate="print"/>
            <a:stretch>
              <a:fillRect/>
            </a:stretch>
          </a:blipFill>
        </p:spPr>
        <p:txBody>
          <a:bodyPr wrap="square" lIns="0" tIns="0" rIns="0" bIns="0" rtlCol="0"/>
          <a:lstStyle/>
          <a:p>
            <a:endParaRPr sz="1350"/>
          </a:p>
        </p:txBody>
      </p:sp>
      <p:pic>
        <p:nvPicPr>
          <p:cNvPr id="4098" name="Picture 2" descr="random forest | methods of ensemble">
            <a:extLst>
              <a:ext uri="{FF2B5EF4-FFF2-40B4-BE49-F238E27FC236}">
                <a16:creationId xmlns:a16="http://schemas.microsoft.com/office/drawing/2014/main" id="{ED1063A7-89B1-D9D2-EA7D-14012127ED80}"/>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b="19642"/>
          <a:stretch/>
        </p:blipFill>
        <p:spPr bwMode="auto">
          <a:xfrm>
            <a:off x="5154110" y="720742"/>
            <a:ext cx="3646764" cy="1645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2" y="83208"/>
            <a:ext cx="3833208" cy="390678"/>
          </a:xfrm>
          <a:prstGeom prst="rect">
            <a:avLst/>
          </a:prstGeom>
        </p:spPr>
        <p:txBody>
          <a:bodyPr vert="horz" wrap="square" lIns="0" tIns="12684" rIns="0" bIns="0" rtlCol="0" anchor="ctr">
            <a:spAutoFit/>
          </a:bodyPr>
          <a:lstStyle/>
          <a:p>
            <a:pPr marL="12685">
              <a:lnSpc>
                <a:spcPct val="100000"/>
              </a:lnSpc>
              <a:spcBef>
                <a:spcPts val="100"/>
              </a:spcBef>
            </a:pPr>
            <a:r>
              <a:rPr lang="en-IN" sz="2397" spc="-5" dirty="0">
                <a:solidFill>
                  <a:srgbClr val="FFFFFF"/>
                </a:solidFill>
              </a:rPr>
              <a:t>Boosting</a:t>
            </a:r>
            <a:endParaRPr sz="2397" dirty="0"/>
          </a:p>
        </p:txBody>
      </p:sp>
      <p:sp>
        <p:nvSpPr>
          <p:cNvPr id="3" name="object 3"/>
          <p:cNvSpPr txBox="1"/>
          <p:nvPr/>
        </p:nvSpPr>
        <p:spPr>
          <a:xfrm>
            <a:off x="400273" y="3549333"/>
            <a:ext cx="8261310" cy="1285558"/>
          </a:xfrm>
          <a:prstGeom prst="rect">
            <a:avLst/>
          </a:prstGeom>
        </p:spPr>
        <p:txBody>
          <a:bodyPr vert="horz" wrap="square" lIns="0" tIns="12050" rIns="0" bIns="0" rtlCol="0">
            <a:spAutoFit/>
          </a:bodyPr>
          <a:lstStyle/>
          <a:p>
            <a:pPr marL="974190" algn="ctr">
              <a:spcBef>
                <a:spcPts val="95"/>
              </a:spcBef>
            </a:pPr>
            <a:r>
              <a:rPr sz="999" spc="-10" dirty="0">
                <a:latin typeface="Carlito"/>
                <a:cs typeface="Carlito"/>
              </a:rPr>
              <a:t>The </a:t>
            </a:r>
            <a:r>
              <a:rPr sz="999" spc="-5" dirty="0">
                <a:latin typeface="Carlito"/>
                <a:cs typeface="Carlito"/>
              </a:rPr>
              <a:t>final model (strong</a:t>
            </a:r>
            <a:r>
              <a:rPr sz="999" spc="-114" dirty="0">
                <a:latin typeface="Carlito"/>
                <a:cs typeface="Carlito"/>
              </a:rPr>
              <a:t> </a:t>
            </a:r>
            <a:r>
              <a:rPr sz="999" spc="-5" dirty="0">
                <a:latin typeface="Carlito"/>
                <a:cs typeface="Carlito"/>
              </a:rPr>
              <a:t>learner)</a:t>
            </a:r>
            <a:endParaRPr sz="999">
              <a:latin typeface="Carlito"/>
              <a:cs typeface="Carlito"/>
            </a:endParaRPr>
          </a:p>
          <a:p>
            <a:pPr>
              <a:lnSpc>
                <a:spcPct val="100000"/>
              </a:lnSpc>
            </a:pPr>
            <a:endParaRPr sz="999">
              <a:latin typeface="Carlito"/>
              <a:cs typeface="Carlito"/>
            </a:endParaRPr>
          </a:p>
          <a:p>
            <a:pPr>
              <a:spcBef>
                <a:spcPts val="15"/>
              </a:spcBef>
            </a:pPr>
            <a:endParaRPr sz="1049">
              <a:latin typeface="Carlito"/>
              <a:cs typeface="Carlito"/>
            </a:endParaRPr>
          </a:p>
          <a:p>
            <a:pPr marL="12685" marR="5074">
              <a:lnSpc>
                <a:spcPct val="103800"/>
              </a:lnSpc>
              <a:spcBef>
                <a:spcPts val="5"/>
              </a:spcBef>
            </a:pPr>
            <a:r>
              <a:rPr sz="1049" b="1" dirty="0">
                <a:solidFill>
                  <a:srgbClr val="FF0000"/>
                </a:solidFill>
                <a:latin typeface="Arial"/>
                <a:cs typeface="Arial"/>
              </a:rPr>
              <a:t>Boosting</a:t>
            </a:r>
            <a:r>
              <a:rPr sz="1049" dirty="0">
                <a:latin typeface="Arial"/>
                <a:cs typeface="Arial"/>
              </a:rPr>
              <a:t>,</a:t>
            </a:r>
            <a:r>
              <a:rPr sz="1049" spc="-50" dirty="0">
                <a:latin typeface="Arial"/>
                <a:cs typeface="Arial"/>
              </a:rPr>
              <a:t> </a:t>
            </a:r>
            <a:r>
              <a:rPr sz="1049" spc="-10" dirty="0">
                <a:latin typeface="Arial"/>
                <a:cs typeface="Arial"/>
              </a:rPr>
              <a:t>that</a:t>
            </a:r>
            <a:r>
              <a:rPr sz="1049" spc="-20" dirty="0">
                <a:latin typeface="Arial"/>
                <a:cs typeface="Arial"/>
              </a:rPr>
              <a:t> </a:t>
            </a:r>
            <a:r>
              <a:rPr sz="1049" dirty="0">
                <a:latin typeface="Arial"/>
                <a:cs typeface="Arial"/>
              </a:rPr>
              <a:t>often</a:t>
            </a:r>
            <a:r>
              <a:rPr sz="1049" spc="-45" dirty="0">
                <a:latin typeface="Arial"/>
                <a:cs typeface="Arial"/>
              </a:rPr>
              <a:t> </a:t>
            </a:r>
            <a:r>
              <a:rPr sz="1049" dirty="0">
                <a:latin typeface="Arial"/>
                <a:cs typeface="Arial"/>
              </a:rPr>
              <a:t>considers</a:t>
            </a:r>
            <a:r>
              <a:rPr sz="1049" spc="-50" dirty="0">
                <a:latin typeface="Arial"/>
                <a:cs typeface="Arial"/>
              </a:rPr>
              <a:t> </a:t>
            </a:r>
            <a:r>
              <a:rPr sz="1049" dirty="0">
                <a:latin typeface="Arial"/>
                <a:cs typeface="Arial"/>
              </a:rPr>
              <a:t>homogeneous</a:t>
            </a:r>
            <a:r>
              <a:rPr sz="1049" spc="-45" dirty="0">
                <a:latin typeface="Arial"/>
                <a:cs typeface="Arial"/>
              </a:rPr>
              <a:t> </a:t>
            </a:r>
            <a:r>
              <a:rPr sz="1049" dirty="0">
                <a:latin typeface="Arial"/>
                <a:cs typeface="Arial"/>
              </a:rPr>
              <a:t>weak learners,</a:t>
            </a:r>
            <a:r>
              <a:rPr sz="1049" spc="-60" dirty="0">
                <a:latin typeface="Arial"/>
                <a:cs typeface="Arial"/>
              </a:rPr>
              <a:t> </a:t>
            </a:r>
            <a:r>
              <a:rPr sz="1049" dirty="0">
                <a:latin typeface="Arial"/>
                <a:cs typeface="Arial"/>
              </a:rPr>
              <a:t>learns</a:t>
            </a:r>
            <a:r>
              <a:rPr sz="1049" spc="-45" dirty="0">
                <a:latin typeface="Arial"/>
                <a:cs typeface="Arial"/>
              </a:rPr>
              <a:t> </a:t>
            </a:r>
            <a:r>
              <a:rPr sz="1049" spc="-10" dirty="0">
                <a:latin typeface="Arial"/>
                <a:cs typeface="Arial"/>
              </a:rPr>
              <a:t>them</a:t>
            </a:r>
            <a:r>
              <a:rPr sz="1049" spc="-15" dirty="0">
                <a:latin typeface="Arial"/>
                <a:cs typeface="Arial"/>
              </a:rPr>
              <a:t> </a:t>
            </a:r>
            <a:r>
              <a:rPr sz="1049" spc="-5" dirty="0">
                <a:latin typeface="Arial"/>
                <a:cs typeface="Arial"/>
              </a:rPr>
              <a:t>sequentially</a:t>
            </a:r>
            <a:r>
              <a:rPr sz="1049" spc="-45" dirty="0">
                <a:latin typeface="Arial"/>
                <a:cs typeface="Arial"/>
              </a:rPr>
              <a:t> </a:t>
            </a:r>
            <a:r>
              <a:rPr sz="1049" dirty="0">
                <a:latin typeface="Arial"/>
                <a:cs typeface="Arial"/>
              </a:rPr>
              <a:t>in a </a:t>
            </a:r>
            <a:r>
              <a:rPr sz="1049" spc="-5" dirty="0">
                <a:latin typeface="Arial"/>
                <a:cs typeface="Arial"/>
              </a:rPr>
              <a:t>very</a:t>
            </a:r>
            <a:r>
              <a:rPr sz="1049" spc="20" dirty="0">
                <a:latin typeface="Arial"/>
                <a:cs typeface="Arial"/>
              </a:rPr>
              <a:t> </a:t>
            </a:r>
            <a:r>
              <a:rPr sz="1049" dirty="0">
                <a:latin typeface="Arial"/>
                <a:cs typeface="Arial"/>
              </a:rPr>
              <a:t>adaptive</a:t>
            </a:r>
            <a:r>
              <a:rPr sz="1049" spc="-40" dirty="0">
                <a:latin typeface="Arial"/>
                <a:cs typeface="Arial"/>
              </a:rPr>
              <a:t> </a:t>
            </a:r>
            <a:r>
              <a:rPr sz="1049" dirty="0">
                <a:latin typeface="Arial"/>
                <a:cs typeface="Arial"/>
              </a:rPr>
              <a:t>way</a:t>
            </a:r>
            <a:r>
              <a:rPr sz="1049" spc="20" dirty="0">
                <a:latin typeface="Arial"/>
                <a:cs typeface="Arial"/>
              </a:rPr>
              <a:t> </a:t>
            </a:r>
            <a:r>
              <a:rPr sz="1049" dirty="0">
                <a:latin typeface="Arial"/>
                <a:cs typeface="Arial"/>
              </a:rPr>
              <a:t>(a</a:t>
            </a:r>
            <a:r>
              <a:rPr sz="1049" spc="10" dirty="0">
                <a:latin typeface="Arial"/>
                <a:cs typeface="Arial"/>
              </a:rPr>
              <a:t> </a:t>
            </a:r>
            <a:r>
              <a:rPr sz="1049" dirty="0">
                <a:latin typeface="Arial"/>
                <a:cs typeface="Arial"/>
              </a:rPr>
              <a:t>base</a:t>
            </a:r>
            <a:r>
              <a:rPr sz="1049" spc="5" dirty="0">
                <a:latin typeface="Arial"/>
                <a:cs typeface="Arial"/>
              </a:rPr>
              <a:t> </a:t>
            </a:r>
            <a:r>
              <a:rPr sz="1049" dirty="0">
                <a:latin typeface="Arial"/>
                <a:cs typeface="Arial"/>
              </a:rPr>
              <a:t>model</a:t>
            </a:r>
            <a:r>
              <a:rPr sz="1049" spc="-15" dirty="0">
                <a:latin typeface="Arial"/>
                <a:cs typeface="Arial"/>
              </a:rPr>
              <a:t> </a:t>
            </a:r>
            <a:r>
              <a:rPr sz="1049" spc="-10" dirty="0">
                <a:latin typeface="Arial"/>
                <a:cs typeface="Arial"/>
              </a:rPr>
              <a:t>depends</a:t>
            </a:r>
            <a:r>
              <a:rPr sz="1049" spc="-15" dirty="0">
                <a:latin typeface="Arial"/>
                <a:cs typeface="Arial"/>
              </a:rPr>
              <a:t> </a:t>
            </a:r>
            <a:r>
              <a:rPr sz="1049" dirty="0">
                <a:latin typeface="Arial"/>
                <a:cs typeface="Arial"/>
              </a:rPr>
              <a:t>on</a:t>
            </a:r>
            <a:r>
              <a:rPr sz="1049" spc="65" dirty="0">
                <a:latin typeface="Arial"/>
                <a:cs typeface="Arial"/>
              </a:rPr>
              <a:t> </a:t>
            </a:r>
            <a:r>
              <a:rPr sz="1049" spc="10" dirty="0">
                <a:latin typeface="Arial"/>
                <a:cs typeface="Arial"/>
              </a:rPr>
              <a:t>the  </a:t>
            </a:r>
            <a:r>
              <a:rPr sz="1049" dirty="0">
                <a:latin typeface="Arial"/>
                <a:cs typeface="Arial"/>
              </a:rPr>
              <a:t>previous ones) </a:t>
            </a:r>
            <a:r>
              <a:rPr sz="1049" spc="-10" dirty="0">
                <a:latin typeface="Arial"/>
                <a:cs typeface="Arial"/>
              </a:rPr>
              <a:t>and </a:t>
            </a:r>
            <a:r>
              <a:rPr sz="1049" dirty="0">
                <a:latin typeface="Arial"/>
                <a:cs typeface="Arial"/>
              </a:rPr>
              <a:t>combines them following a deterministic</a:t>
            </a:r>
            <a:r>
              <a:rPr sz="1049" spc="-145" dirty="0">
                <a:latin typeface="Arial"/>
                <a:cs typeface="Arial"/>
              </a:rPr>
              <a:t> </a:t>
            </a:r>
            <a:r>
              <a:rPr sz="1049" dirty="0">
                <a:latin typeface="Arial"/>
                <a:cs typeface="Arial"/>
              </a:rPr>
              <a:t>strategy</a:t>
            </a:r>
            <a:endParaRPr sz="1049">
              <a:latin typeface="Arial"/>
              <a:cs typeface="Arial"/>
            </a:endParaRPr>
          </a:p>
          <a:p>
            <a:pPr>
              <a:lnSpc>
                <a:spcPct val="100000"/>
              </a:lnSpc>
            </a:pPr>
            <a:endParaRPr sz="1199">
              <a:latin typeface="Arial"/>
              <a:cs typeface="Arial"/>
            </a:endParaRPr>
          </a:p>
          <a:p>
            <a:pPr marL="2061274">
              <a:spcBef>
                <a:spcPts val="893"/>
              </a:spcBef>
            </a:pPr>
            <a:r>
              <a:rPr sz="1099" u="sng" spc="-10" dirty="0">
                <a:solidFill>
                  <a:srgbClr val="0461C1"/>
                </a:solidFill>
                <a:uFill>
                  <a:solidFill>
                    <a:srgbClr val="0461C1"/>
                  </a:solidFill>
                </a:uFill>
                <a:latin typeface="Carlito"/>
                <a:cs typeface="Carlito"/>
                <a:hlinkClick r:id="rId2"/>
              </a:rPr>
              <a:t>https://medium.com/mlreview/gradient-boosting-from-scratch-1e317ae4587d</a:t>
            </a:r>
            <a:endParaRPr sz="1099">
              <a:latin typeface="Carlito"/>
              <a:cs typeface="Carlito"/>
            </a:endParaRPr>
          </a:p>
        </p:txBody>
      </p:sp>
      <p:sp>
        <p:nvSpPr>
          <p:cNvPr id="4" name="object 4"/>
          <p:cNvSpPr/>
          <p:nvPr/>
        </p:nvSpPr>
        <p:spPr>
          <a:xfrm>
            <a:off x="577954" y="1537343"/>
            <a:ext cx="779326" cy="770192"/>
          </a:xfrm>
          <a:prstGeom prst="rect">
            <a:avLst/>
          </a:prstGeom>
          <a:blipFill>
            <a:blip r:embed="rId3" cstate="print"/>
            <a:stretch>
              <a:fillRect/>
            </a:stretch>
          </a:blipFill>
        </p:spPr>
        <p:txBody>
          <a:bodyPr wrap="square" lIns="0" tIns="0" rIns="0" bIns="0" rtlCol="0"/>
          <a:lstStyle/>
          <a:p>
            <a:endParaRPr sz="1798"/>
          </a:p>
        </p:txBody>
      </p:sp>
      <p:sp>
        <p:nvSpPr>
          <p:cNvPr id="5" name="object 5"/>
          <p:cNvSpPr txBox="1"/>
          <p:nvPr/>
        </p:nvSpPr>
        <p:spPr>
          <a:xfrm>
            <a:off x="459026" y="2356953"/>
            <a:ext cx="1022357" cy="329793"/>
          </a:xfrm>
          <a:prstGeom prst="rect">
            <a:avLst/>
          </a:prstGeom>
        </p:spPr>
        <p:txBody>
          <a:bodyPr vert="horz" wrap="square" lIns="0" tIns="12050" rIns="0" bIns="0" rtlCol="0">
            <a:spAutoFit/>
          </a:bodyPr>
          <a:lstStyle/>
          <a:p>
            <a:pPr marL="634" algn="ctr">
              <a:spcBef>
                <a:spcPts val="95"/>
              </a:spcBef>
            </a:pPr>
            <a:r>
              <a:rPr sz="999" spc="-5" dirty="0">
                <a:latin typeface="Carlito"/>
                <a:cs typeface="Carlito"/>
              </a:rPr>
              <a:t>Base model</a:t>
            </a:r>
            <a:r>
              <a:rPr sz="999" spc="-65" dirty="0">
                <a:latin typeface="Carlito"/>
                <a:cs typeface="Carlito"/>
              </a:rPr>
              <a:t> </a:t>
            </a:r>
            <a:r>
              <a:rPr sz="999" spc="-10" dirty="0">
                <a:latin typeface="Carlito"/>
                <a:cs typeface="Carlito"/>
              </a:rPr>
              <a:t>is</a:t>
            </a:r>
            <a:endParaRPr sz="999">
              <a:latin typeface="Carlito"/>
              <a:cs typeface="Carlito"/>
            </a:endParaRPr>
          </a:p>
          <a:p>
            <a:pPr algn="ctr">
              <a:spcBef>
                <a:spcPts val="5"/>
              </a:spcBef>
            </a:pPr>
            <a:r>
              <a:rPr sz="999" spc="-5" dirty="0">
                <a:latin typeface="Carlito"/>
                <a:cs typeface="Carlito"/>
              </a:rPr>
              <a:t>created on</a:t>
            </a:r>
            <a:r>
              <a:rPr sz="999" dirty="0">
                <a:latin typeface="Carlito"/>
                <a:cs typeface="Carlito"/>
              </a:rPr>
              <a:t> </a:t>
            </a:r>
            <a:r>
              <a:rPr sz="999" spc="5" dirty="0">
                <a:latin typeface="Carlito"/>
                <a:cs typeface="Carlito"/>
              </a:rPr>
              <a:t>asubset</a:t>
            </a:r>
            <a:endParaRPr sz="999">
              <a:latin typeface="Carlito"/>
              <a:cs typeface="Carlito"/>
            </a:endParaRPr>
          </a:p>
        </p:txBody>
      </p:sp>
      <p:sp>
        <p:nvSpPr>
          <p:cNvPr id="6" name="object 6"/>
          <p:cNvSpPr/>
          <p:nvPr/>
        </p:nvSpPr>
        <p:spPr>
          <a:xfrm>
            <a:off x="2097032" y="1284670"/>
            <a:ext cx="821945" cy="767148"/>
          </a:xfrm>
          <a:prstGeom prst="rect">
            <a:avLst/>
          </a:prstGeom>
          <a:blipFill>
            <a:blip r:embed="rId4" cstate="print"/>
            <a:stretch>
              <a:fillRect/>
            </a:stretch>
          </a:blipFill>
        </p:spPr>
        <p:txBody>
          <a:bodyPr wrap="square" lIns="0" tIns="0" rIns="0" bIns="0" rtlCol="0"/>
          <a:lstStyle/>
          <a:p>
            <a:endParaRPr sz="1798"/>
          </a:p>
        </p:txBody>
      </p:sp>
      <p:sp>
        <p:nvSpPr>
          <p:cNvPr id="7" name="object 7"/>
          <p:cNvSpPr txBox="1"/>
          <p:nvPr/>
        </p:nvSpPr>
        <p:spPr>
          <a:xfrm>
            <a:off x="1962832" y="2095707"/>
            <a:ext cx="1095293" cy="938641"/>
          </a:xfrm>
          <a:prstGeom prst="rect">
            <a:avLst/>
          </a:prstGeom>
        </p:spPr>
        <p:txBody>
          <a:bodyPr vert="horz" wrap="square" lIns="0" tIns="12050" rIns="0" bIns="0" rtlCol="0">
            <a:spAutoFit/>
          </a:bodyPr>
          <a:lstStyle/>
          <a:p>
            <a:pPr marL="12685" marR="5074" indent="634" algn="ctr">
              <a:spcBef>
                <a:spcPts val="95"/>
              </a:spcBef>
            </a:pPr>
            <a:r>
              <a:rPr sz="999" spc="-10" dirty="0">
                <a:latin typeface="Carlito"/>
                <a:cs typeface="Carlito"/>
              </a:rPr>
              <a:t>The </a:t>
            </a:r>
            <a:r>
              <a:rPr sz="999" spc="-5" dirty="0">
                <a:latin typeface="Carlito"/>
                <a:cs typeface="Carlito"/>
              </a:rPr>
              <a:t>observations  which are</a:t>
            </a:r>
            <a:r>
              <a:rPr sz="999" spc="-125" dirty="0">
                <a:latin typeface="Carlito"/>
                <a:cs typeface="Carlito"/>
              </a:rPr>
              <a:t> </a:t>
            </a:r>
            <a:r>
              <a:rPr sz="999" spc="-5" dirty="0">
                <a:latin typeface="Carlito"/>
                <a:cs typeface="Carlito"/>
              </a:rPr>
              <a:t>incorrectly  predicted, are given  higher weights and  an another model is  created and</a:t>
            </a:r>
            <a:endParaRPr sz="999">
              <a:latin typeface="Carlito"/>
              <a:cs typeface="Carlito"/>
            </a:endParaRPr>
          </a:p>
        </p:txBody>
      </p:sp>
      <p:sp>
        <p:nvSpPr>
          <p:cNvPr id="8" name="object 8"/>
          <p:cNvSpPr txBox="1"/>
          <p:nvPr/>
        </p:nvSpPr>
        <p:spPr>
          <a:xfrm>
            <a:off x="1953699" y="3009994"/>
            <a:ext cx="1105440" cy="329793"/>
          </a:xfrm>
          <a:prstGeom prst="rect">
            <a:avLst/>
          </a:prstGeom>
        </p:spPr>
        <p:txBody>
          <a:bodyPr vert="horz" wrap="square" lIns="0" tIns="12050" rIns="0" bIns="0" rtlCol="0">
            <a:spAutoFit/>
          </a:bodyPr>
          <a:lstStyle/>
          <a:p>
            <a:pPr marL="182661" marR="5074" indent="-170610">
              <a:spcBef>
                <a:spcPts val="95"/>
              </a:spcBef>
            </a:pPr>
            <a:r>
              <a:rPr sz="999" spc="-5" dirty="0">
                <a:latin typeface="Carlito"/>
                <a:cs typeface="Carlito"/>
              </a:rPr>
              <a:t>predictions</a:t>
            </a:r>
            <a:r>
              <a:rPr sz="999" spc="-65" dirty="0">
                <a:latin typeface="Carlito"/>
                <a:cs typeface="Carlito"/>
              </a:rPr>
              <a:t> </a:t>
            </a:r>
            <a:r>
              <a:rPr sz="999" spc="15" dirty="0">
                <a:latin typeface="Carlito"/>
                <a:cs typeface="Carlito"/>
              </a:rPr>
              <a:t>aremade  </a:t>
            </a:r>
            <a:r>
              <a:rPr sz="999" spc="-5" dirty="0">
                <a:latin typeface="Carlito"/>
                <a:cs typeface="Carlito"/>
              </a:rPr>
              <a:t>on the</a:t>
            </a:r>
            <a:r>
              <a:rPr sz="999" spc="-60" dirty="0">
                <a:latin typeface="Carlito"/>
                <a:cs typeface="Carlito"/>
              </a:rPr>
              <a:t> </a:t>
            </a:r>
            <a:r>
              <a:rPr sz="999" spc="-5" dirty="0">
                <a:latin typeface="Carlito"/>
                <a:cs typeface="Carlito"/>
              </a:rPr>
              <a:t>dataset</a:t>
            </a:r>
            <a:endParaRPr sz="999">
              <a:latin typeface="Carlito"/>
              <a:cs typeface="Carlito"/>
            </a:endParaRPr>
          </a:p>
        </p:txBody>
      </p:sp>
      <p:sp>
        <p:nvSpPr>
          <p:cNvPr id="9" name="object 9"/>
          <p:cNvSpPr/>
          <p:nvPr/>
        </p:nvSpPr>
        <p:spPr>
          <a:xfrm>
            <a:off x="3591754" y="919361"/>
            <a:ext cx="2852454" cy="1951359"/>
          </a:xfrm>
          <a:prstGeom prst="rect">
            <a:avLst/>
          </a:prstGeom>
          <a:blipFill>
            <a:blip r:embed="rId5" cstate="print"/>
            <a:stretch>
              <a:fillRect/>
            </a:stretch>
          </a:blipFill>
        </p:spPr>
        <p:txBody>
          <a:bodyPr wrap="square" lIns="0" tIns="0" rIns="0" bIns="0" rtlCol="0"/>
          <a:lstStyle/>
          <a:p>
            <a:endParaRPr sz="1798"/>
          </a:p>
        </p:txBody>
      </p:sp>
      <p:sp>
        <p:nvSpPr>
          <p:cNvPr id="10" name="object 10"/>
          <p:cNvSpPr txBox="1"/>
          <p:nvPr/>
        </p:nvSpPr>
        <p:spPr>
          <a:xfrm>
            <a:off x="3847851" y="3092442"/>
            <a:ext cx="2314258" cy="329793"/>
          </a:xfrm>
          <a:prstGeom prst="rect">
            <a:avLst/>
          </a:prstGeom>
        </p:spPr>
        <p:txBody>
          <a:bodyPr vert="horz" wrap="square" lIns="0" tIns="12050" rIns="0" bIns="0" rtlCol="0">
            <a:spAutoFit/>
          </a:bodyPr>
          <a:lstStyle/>
          <a:p>
            <a:pPr marL="313948" marR="5074" indent="-301897">
              <a:spcBef>
                <a:spcPts val="95"/>
              </a:spcBef>
            </a:pPr>
            <a:r>
              <a:rPr sz="999" dirty="0">
                <a:latin typeface="Carlito"/>
                <a:cs typeface="Carlito"/>
              </a:rPr>
              <a:t>multiplemodels </a:t>
            </a:r>
            <a:r>
              <a:rPr sz="999" spc="-5" dirty="0">
                <a:latin typeface="Carlito"/>
                <a:cs typeface="Carlito"/>
              </a:rPr>
              <a:t>are created, each correcting  the errors of the</a:t>
            </a:r>
            <a:r>
              <a:rPr sz="999" dirty="0">
                <a:latin typeface="Carlito"/>
                <a:cs typeface="Carlito"/>
              </a:rPr>
              <a:t> previousmodel.</a:t>
            </a:r>
            <a:endParaRPr sz="999">
              <a:latin typeface="Carlito"/>
              <a:cs typeface="Carlito"/>
            </a:endParaRPr>
          </a:p>
        </p:txBody>
      </p:sp>
      <p:sp>
        <p:nvSpPr>
          <p:cNvPr id="11" name="object 11"/>
          <p:cNvSpPr/>
          <p:nvPr/>
        </p:nvSpPr>
        <p:spPr>
          <a:xfrm>
            <a:off x="7278330" y="1290759"/>
            <a:ext cx="1080706" cy="974156"/>
          </a:xfrm>
          <a:prstGeom prst="rect">
            <a:avLst/>
          </a:prstGeom>
          <a:blipFill>
            <a:blip r:embed="rId6" cstate="print"/>
            <a:stretch>
              <a:fillRect/>
            </a:stretch>
          </a:blipFill>
        </p:spPr>
        <p:txBody>
          <a:bodyPr wrap="square" lIns="0" tIns="0" rIns="0" bIns="0" rtlCol="0"/>
          <a:lstStyle/>
          <a:p>
            <a:endParaRPr sz="1798"/>
          </a:p>
        </p:txBody>
      </p:sp>
      <p:sp>
        <p:nvSpPr>
          <p:cNvPr id="12" name="object 12"/>
          <p:cNvSpPr txBox="1"/>
          <p:nvPr/>
        </p:nvSpPr>
        <p:spPr>
          <a:xfrm>
            <a:off x="6916447" y="2446175"/>
            <a:ext cx="1827179" cy="938641"/>
          </a:xfrm>
          <a:prstGeom prst="rect">
            <a:avLst/>
          </a:prstGeom>
        </p:spPr>
        <p:txBody>
          <a:bodyPr vert="horz" wrap="square" lIns="0" tIns="12050" rIns="0" bIns="0" rtlCol="0">
            <a:spAutoFit/>
          </a:bodyPr>
          <a:lstStyle/>
          <a:p>
            <a:pPr marL="12685" marR="5074" algn="ctr">
              <a:spcBef>
                <a:spcPts val="95"/>
              </a:spcBef>
            </a:pPr>
            <a:r>
              <a:rPr sz="999" spc="-5" dirty="0">
                <a:latin typeface="Carlito"/>
                <a:cs typeface="Carlito"/>
              </a:rPr>
              <a:t>. The individual models would not  perform well on the </a:t>
            </a:r>
            <a:r>
              <a:rPr sz="999" spc="5" dirty="0">
                <a:latin typeface="Carlito"/>
                <a:cs typeface="Carlito"/>
              </a:rPr>
              <a:t>entiredataset,  </a:t>
            </a:r>
            <a:r>
              <a:rPr sz="999" spc="-5" dirty="0">
                <a:latin typeface="Carlito"/>
                <a:cs typeface="Carlito"/>
              </a:rPr>
              <a:t>but</a:t>
            </a:r>
            <a:r>
              <a:rPr sz="999" spc="-25" dirty="0">
                <a:latin typeface="Carlito"/>
                <a:cs typeface="Carlito"/>
              </a:rPr>
              <a:t> </a:t>
            </a:r>
            <a:r>
              <a:rPr sz="999" spc="-5" dirty="0">
                <a:latin typeface="Carlito"/>
                <a:cs typeface="Carlito"/>
              </a:rPr>
              <a:t>they</a:t>
            </a:r>
            <a:r>
              <a:rPr sz="999" spc="-25" dirty="0">
                <a:latin typeface="Carlito"/>
                <a:cs typeface="Carlito"/>
              </a:rPr>
              <a:t> </a:t>
            </a:r>
            <a:r>
              <a:rPr sz="999" spc="-5" dirty="0">
                <a:latin typeface="Carlito"/>
                <a:cs typeface="Carlito"/>
              </a:rPr>
              <a:t>work</a:t>
            </a:r>
            <a:r>
              <a:rPr sz="999" spc="-50" dirty="0">
                <a:latin typeface="Carlito"/>
                <a:cs typeface="Carlito"/>
              </a:rPr>
              <a:t> </a:t>
            </a:r>
            <a:r>
              <a:rPr sz="999" spc="-5" dirty="0">
                <a:latin typeface="Carlito"/>
                <a:cs typeface="Carlito"/>
              </a:rPr>
              <a:t>well</a:t>
            </a:r>
            <a:r>
              <a:rPr sz="999" spc="-40" dirty="0">
                <a:latin typeface="Carlito"/>
                <a:cs typeface="Carlito"/>
              </a:rPr>
              <a:t> </a:t>
            </a:r>
            <a:r>
              <a:rPr sz="999" spc="-5" dirty="0">
                <a:latin typeface="Carlito"/>
                <a:cs typeface="Carlito"/>
              </a:rPr>
              <a:t>for</a:t>
            </a:r>
            <a:r>
              <a:rPr sz="999" spc="-40" dirty="0">
                <a:latin typeface="Carlito"/>
                <a:cs typeface="Carlito"/>
              </a:rPr>
              <a:t> </a:t>
            </a:r>
            <a:r>
              <a:rPr sz="999" spc="-10" dirty="0">
                <a:latin typeface="Carlito"/>
                <a:cs typeface="Carlito"/>
              </a:rPr>
              <a:t>some </a:t>
            </a:r>
            <a:r>
              <a:rPr sz="999" spc="-5" dirty="0">
                <a:latin typeface="Carlito"/>
                <a:cs typeface="Carlito"/>
              </a:rPr>
              <a:t>part</a:t>
            </a:r>
            <a:r>
              <a:rPr sz="999" spc="-25" dirty="0">
                <a:latin typeface="Carlito"/>
                <a:cs typeface="Carlito"/>
              </a:rPr>
              <a:t> </a:t>
            </a:r>
            <a:r>
              <a:rPr sz="999" spc="-5" dirty="0">
                <a:latin typeface="Carlito"/>
                <a:cs typeface="Carlito"/>
              </a:rPr>
              <a:t>of  the dataset. </a:t>
            </a:r>
            <a:r>
              <a:rPr sz="999" spc="-10" dirty="0">
                <a:latin typeface="Carlito"/>
                <a:cs typeface="Carlito"/>
              </a:rPr>
              <a:t>Thus, </a:t>
            </a:r>
            <a:r>
              <a:rPr sz="999" spc="-5" dirty="0">
                <a:latin typeface="Carlito"/>
                <a:cs typeface="Carlito"/>
              </a:rPr>
              <a:t>each model  actually boosts the performance</a:t>
            </a:r>
            <a:r>
              <a:rPr sz="999" spc="-175" dirty="0">
                <a:latin typeface="Carlito"/>
                <a:cs typeface="Carlito"/>
              </a:rPr>
              <a:t> </a:t>
            </a:r>
            <a:r>
              <a:rPr sz="999" spc="-5" dirty="0">
                <a:latin typeface="Carlito"/>
                <a:cs typeface="Carlito"/>
              </a:rPr>
              <a:t>of  the</a:t>
            </a:r>
            <a:r>
              <a:rPr sz="999" spc="-20" dirty="0">
                <a:latin typeface="Carlito"/>
                <a:cs typeface="Carlito"/>
              </a:rPr>
              <a:t> </a:t>
            </a:r>
            <a:r>
              <a:rPr sz="999" spc="-10" dirty="0">
                <a:latin typeface="Carlito"/>
                <a:cs typeface="Carlito"/>
              </a:rPr>
              <a:t>ensemble.</a:t>
            </a:r>
            <a:endParaRPr sz="999">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2" y="83208"/>
            <a:ext cx="1140322" cy="390678"/>
          </a:xfrm>
          <a:prstGeom prst="rect">
            <a:avLst/>
          </a:prstGeom>
        </p:spPr>
        <p:txBody>
          <a:bodyPr vert="horz" wrap="square" lIns="0" tIns="12684" rIns="0" bIns="0" rtlCol="0" anchor="ctr">
            <a:spAutoFit/>
          </a:bodyPr>
          <a:lstStyle/>
          <a:p>
            <a:pPr marL="12685">
              <a:lnSpc>
                <a:spcPct val="100000"/>
              </a:lnSpc>
              <a:spcBef>
                <a:spcPts val="100"/>
              </a:spcBef>
            </a:pPr>
            <a:r>
              <a:rPr sz="2397" spc="-5" dirty="0">
                <a:solidFill>
                  <a:srgbClr val="FFFFFF"/>
                </a:solidFill>
              </a:rPr>
              <a:t>B</a:t>
            </a:r>
            <a:r>
              <a:rPr sz="2397" spc="-15" dirty="0">
                <a:solidFill>
                  <a:srgbClr val="FFFFFF"/>
                </a:solidFill>
              </a:rPr>
              <a:t>a</a:t>
            </a:r>
            <a:r>
              <a:rPr sz="2397" spc="-5" dirty="0">
                <a:solidFill>
                  <a:srgbClr val="FFFFFF"/>
                </a:solidFill>
              </a:rPr>
              <a:t>gg</a:t>
            </a:r>
            <a:r>
              <a:rPr sz="2397" spc="-15" dirty="0">
                <a:solidFill>
                  <a:srgbClr val="FFFFFF"/>
                </a:solidFill>
              </a:rPr>
              <a:t>i</a:t>
            </a:r>
            <a:r>
              <a:rPr sz="2397" spc="-5" dirty="0">
                <a:solidFill>
                  <a:srgbClr val="FFFFFF"/>
                </a:solidFill>
              </a:rPr>
              <a:t>ng</a:t>
            </a:r>
            <a:endParaRPr sz="2397"/>
          </a:p>
        </p:txBody>
      </p:sp>
      <p:sp>
        <p:nvSpPr>
          <p:cNvPr id="3" name="object 3"/>
          <p:cNvSpPr txBox="1"/>
          <p:nvPr/>
        </p:nvSpPr>
        <p:spPr>
          <a:xfrm>
            <a:off x="712003" y="1640339"/>
            <a:ext cx="3197088" cy="1943875"/>
          </a:xfrm>
          <a:prstGeom prst="rect">
            <a:avLst/>
          </a:prstGeom>
        </p:spPr>
        <p:txBody>
          <a:bodyPr vert="horz" wrap="square" lIns="0" tIns="12684" rIns="0" bIns="0" rtlCol="0">
            <a:spAutoFit/>
          </a:bodyPr>
          <a:lstStyle/>
          <a:p>
            <a:pPr marL="12685" marR="5074">
              <a:spcBef>
                <a:spcPts val="100"/>
              </a:spcBef>
            </a:pPr>
            <a:r>
              <a:rPr sz="1798" b="1" dirty="0">
                <a:solidFill>
                  <a:srgbClr val="FF0000"/>
                </a:solidFill>
                <a:latin typeface="Arial"/>
                <a:cs typeface="Arial"/>
              </a:rPr>
              <a:t>Bagging</a:t>
            </a:r>
            <a:r>
              <a:rPr sz="1798" dirty="0">
                <a:latin typeface="Arial"/>
                <a:cs typeface="Arial"/>
              </a:rPr>
              <a:t>, </a:t>
            </a:r>
            <a:r>
              <a:rPr sz="1798" spc="-5" dirty="0">
                <a:latin typeface="Arial"/>
                <a:cs typeface="Arial"/>
              </a:rPr>
              <a:t>that </a:t>
            </a:r>
            <a:r>
              <a:rPr sz="1798" dirty="0">
                <a:latin typeface="Arial"/>
                <a:cs typeface="Arial"/>
              </a:rPr>
              <a:t>often </a:t>
            </a:r>
            <a:r>
              <a:rPr sz="1798" spc="-5" dirty="0">
                <a:latin typeface="Arial"/>
                <a:cs typeface="Arial"/>
              </a:rPr>
              <a:t>considers  homogeneous </a:t>
            </a:r>
            <a:r>
              <a:rPr sz="1798" spc="-25" dirty="0">
                <a:latin typeface="Arial"/>
                <a:cs typeface="Arial"/>
              </a:rPr>
              <a:t>weak </a:t>
            </a:r>
            <a:r>
              <a:rPr sz="1798" spc="-5" dirty="0">
                <a:latin typeface="Arial"/>
                <a:cs typeface="Arial"/>
              </a:rPr>
              <a:t>learners,  learns them </a:t>
            </a:r>
            <a:r>
              <a:rPr sz="1798" spc="-10" dirty="0">
                <a:latin typeface="Arial"/>
                <a:cs typeface="Arial"/>
              </a:rPr>
              <a:t>independently</a:t>
            </a:r>
            <a:r>
              <a:rPr sz="1798" spc="-180" dirty="0">
                <a:latin typeface="Arial"/>
                <a:cs typeface="Arial"/>
              </a:rPr>
              <a:t> </a:t>
            </a:r>
            <a:r>
              <a:rPr sz="1798" dirty="0">
                <a:latin typeface="Arial"/>
                <a:cs typeface="Arial"/>
              </a:rPr>
              <a:t>from  </a:t>
            </a:r>
            <a:r>
              <a:rPr sz="1798" spc="-5" dirty="0">
                <a:latin typeface="Arial"/>
                <a:cs typeface="Arial"/>
              </a:rPr>
              <a:t>each other in parallel and  combines them </a:t>
            </a:r>
            <a:r>
              <a:rPr sz="1798" spc="-10" dirty="0">
                <a:latin typeface="Arial"/>
                <a:cs typeface="Arial"/>
              </a:rPr>
              <a:t>following </a:t>
            </a:r>
            <a:r>
              <a:rPr sz="1798" spc="-5" dirty="0">
                <a:latin typeface="Arial"/>
                <a:cs typeface="Arial"/>
              </a:rPr>
              <a:t>some  kind </a:t>
            </a:r>
            <a:r>
              <a:rPr sz="1798" dirty="0">
                <a:latin typeface="Arial"/>
                <a:cs typeface="Arial"/>
              </a:rPr>
              <a:t>of </a:t>
            </a:r>
            <a:r>
              <a:rPr sz="1798" spc="-5" dirty="0">
                <a:latin typeface="Arial"/>
                <a:cs typeface="Arial"/>
              </a:rPr>
              <a:t>deterministic averaging  process</a:t>
            </a:r>
            <a:endParaRPr sz="1798">
              <a:latin typeface="Arial"/>
              <a:cs typeface="Arial"/>
            </a:endParaRPr>
          </a:p>
        </p:txBody>
      </p:sp>
      <p:sp>
        <p:nvSpPr>
          <p:cNvPr id="4" name="object 4"/>
          <p:cNvSpPr/>
          <p:nvPr/>
        </p:nvSpPr>
        <p:spPr>
          <a:xfrm>
            <a:off x="4632884" y="1038086"/>
            <a:ext cx="3975780" cy="3723108"/>
          </a:xfrm>
          <a:prstGeom prst="rect">
            <a:avLst/>
          </a:prstGeom>
          <a:blipFill>
            <a:blip r:embed="rId2" cstate="print"/>
            <a:stretch>
              <a:fillRect/>
            </a:stretch>
          </a:blipFill>
        </p:spPr>
        <p:txBody>
          <a:bodyPr wrap="square" lIns="0" tIns="0" rIns="0" bIns="0" rtlCol="0"/>
          <a:lstStyle/>
          <a:p>
            <a:endParaRPr sz="1798"/>
          </a:p>
        </p:txBody>
      </p:sp>
      <p:sp>
        <p:nvSpPr>
          <p:cNvPr id="5" name="object 5"/>
          <p:cNvSpPr txBox="1"/>
          <p:nvPr/>
        </p:nvSpPr>
        <p:spPr>
          <a:xfrm>
            <a:off x="2859107" y="4639525"/>
            <a:ext cx="4455375" cy="197119"/>
          </a:xfrm>
          <a:prstGeom prst="rect">
            <a:avLst/>
          </a:prstGeom>
        </p:spPr>
        <p:txBody>
          <a:bodyPr vert="horz" wrap="square" lIns="0" tIns="12684" rIns="0" bIns="0" rtlCol="0">
            <a:spAutoFit/>
          </a:bodyPr>
          <a:lstStyle/>
          <a:p>
            <a:pPr marL="12685">
              <a:spcBef>
                <a:spcPts val="100"/>
              </a:spcBef>
            </a:pPr>
            <a:r>
              <a:rPr sz="1199" u="sng" spc="-15" dirty="0">
                <a:solidFill>
                  <a:srgbClr val="0461C1"/>
                </a:solidFill>
                <a:uFill>
                  <a:solidFill>
                    <a:srgbClr val="0461C1"/>
                  </a:solidFill>
                </a:uFill>
                <a:latin typeface="Carlito"/>
                <a:cs typeface="Carlito"/>
                <a:hlinkClick r:id="rId3"/>
              </a:rPr>
              <a:t>https://learn.upgrad.com/v/course/515/session/77070/segment/431269</a:t>
            </a:r>
            <a:endParaRPr sz="1199">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273" y="83208"/>
            <a:ext cx="2123993" cy="390678"/>
          </a:xfrm>
          <a:prstGeom prst="rect">
            <a:avLst/>
          </a:prstGeom>
        </p:spPr>
        <p:txBody>
          <a:bodyPr vert="horz" wrap="square" lIns="0" tIns="12684" rIns="0" bIns="0" rtlCol="0" anchor="ctr">
            <a:spAutoFit/>
          </a:bodyPr>
          <a:lstStyle/>
          <a:p>
            <a:pPr marL="12685">
              <a:lnSpc>
                <a:spcPct val="100000"/>
              </a:lnSpc>
              <a:spcBef>
                <a:spcPts val="100"/>
              </a:spcBef>
            </a:pPr>
            <a:r>
              <a:rPr sz="2397" spc="-5" dirty="0">
                <a:solidFill>
                  <a:srgbClr val="FFFFFF"/>
                </a:solidFill>
              </a:rPr>
              <a:t>Random</a:t>
            </a:r>
            <a:r>
              <a:rPr sz="2397" spc="-65" dirty="0">
                <a:solidFill>
                  <a:srgbClr val="FFFFFF"/>
                </a:solidFill>
              </a:rPr>
              <a:t> </a:t>
            </a:r>
            <a:r>
              <a:rPr sz="2397" dirty="0">
                <a:solidFill>
                  <a:srgbClr val="FFFFFF"/>
                </a:solidFill>
              </a:rPr>
              <a:t>Forest</a:t>
            </a:r>
            <a:endParaRPr sz="2397"/>
          </a:p>
        </p:txBody>
      </p:sp>
      <p:sp>
        <p:nvSpPr>
          <p:cNvPr id="3" name="object 3"/>
          <p:cNvSpPr txBox="1"/>
          <p:nvPr/>
        </p:nvSpPr>
        <p:spPr>
          <a:xfrm>
            <a:off x="712003" y="1140779"/>
            <a:ext cx="4351363" cy="3540199"/>
          </a:xfrm>
          <a:prstGeom prst="rect">
            <a:avLst/>
          </a:prstGeom>
        </p:spPr>
        <p:txBody>
          <a:bodyPr vert="horz" wrap="square" lIns="0" tIns="12684" rIns="0" bIns="0" rtlCol="0">
            <a:spAutoFit/>
          </a:bodyPr>
          <a:lstStyle/>
          <a:p>
            <a:pPr marL="12685" marR="417963">
              <a:spcBef>
                <a:spcPts val="100"/>
              </a:spcBef>
            </a:pPr>
            <a:r>
              <a:rPr sz="1798" spc="-10" dirty="0">
                <a:latin typeface="Arial"/>
                <a:cs typeface="Arial"/>
              </a:rPr>
              <a:t>Random </a:t>
            </a:r>
            <a:r>
              <a:rPr sz="1798" spc="-5" dirty="0">
                <a:latin typeface="Arial"/>
                <a:cs typeface="Arial"/>
              </a:rPr>
              <a:t>forest, like </a:t>
            </a:r>
            <a:r>
              <a:rPr sz="1798" dirty="0">
                <a:latin typeface="Arial"/>
                <a:cs typeface="Arial"/>
              </a:rPr>
              <a:t>its </a:t>
            </a:r>
            <a:r>
              <a:rPr sz="1798" spc="-5" dirty="0">
                <a:latin typeface="Arial"/>
                <a:cs typeface="Arial"/>
              </a:rPr>
              <a:t>name implies,  consists </a:t>
            </a:r>
            <a:r>
              <a:rPr sz="1798" dirty="0">
                <a:latin typeface="Arial"/>
                <a:cs typeface="Arial"/>
              </a:rPr>
              <a:t>of </a:t>
            </a:r>
            <a:r>
              <a:rPr sz="1798" spc="-5" dirty="0">
                <a:latin typeface="Arial"/>
                <a:cs typeface="Arial"/>
              </a:rPr>
              <a:t>a large number </a:t>
            </a:r>
            <a:r>
              <a:rPr sz="1798" dirty="0">
                <a:latin typeface="Arial"/>
                <a:cs typeface="Arial"/>
              </a:rPr>
              <a:t>of</a:t>
            </a:r>
            <a:r>
              <a:rPr sz="1798" spc="-225" dirty="0">
                <a:latin typeface="Arial"/>
                <a:cs typeface="Arial"/>
              </a:rPr>
              <a:t> </a:t>
            </a:r>
            <a:r>
              <a:rPr sz="1798" spc="-5" dirty="0">
                <a:latin typeface="Arial"/>
                <a:cs typeface="Arial"/>
              </a:rPr>
              <a:t>individual  decision trees that operate</a:t>
            </a:r>
            <a:r>
              <a:rPr sz="1798" spc="-105" dirty="0">
                <a:latin typeface="Arial"/>
                <a:cs typeface="Arial"/>
              </a:rPr>
              <a:t> </a:t>
            </a:r>
            <a:r>
              <a:rPr sz="1798" spc="-10" dirty="0">
                <a:latin typeface="Arial"/>
                <a:cs typeface="Arial"/>
              </a:rPr>
              <a:t>as</a:t>
            </a:r>
            <a:endParaRPr sz="1798">
              <a:latin typeface="Arial"/>
              <a:cs typeface="Arial"/>
            </a:endParaRPr>
          </a:p>
          <a:p>
            <a:pPr marL="12685" marR="5074">
              <a:lnSpc>
                <a:spcPct val="99000"/>
              </a:lnSpc>
            </a:pPr>
            <a:r>
              <a:rPr sz="1798" spc="-5" dirty="0">
                <a:latin typeface="Arial"/>
                <a:cs typeface="Arial"/>
              </a:rPr>
              <a:t>an ensemble. Each individual </a:t>
            </a:r>
            <a:r>
              <a:rPr sz="1798" dirty="0">
                <a:latin typeface="Arial"/>
                <a:cs typeface="Arial"/>
              </a:rPr>
              <a:t>tree </a:t>
            </a:r>
            <a:r>
              <a:rPr sz="1798" spc="-5" dirty="0">
                <a:latin typeface="Arial"/>
                <a:cs typeface="Arial"/>
              </a:rPr>
              <a:t>in </a:t>
            </a:r>
            <a:r>
              <a:rPr sz="1798" dirty="0">
                <a:latin typeface="Arial"/>
                <a:cs typeface="Arial"/>
              </a:rPr>
              <a:t>the  </a:t>
            </a:r>
            <a:r>
              <a:rPr sz="1798" spc="-10" dirty="0">
                <a:latin typeface="Arial"/>
                <a:cs typeface="Arial"/>
              </a:rPr>
              <a:t>random </a:t>
            </a:r>
            <a:r>
              <a:rPr sz="1798" spc="-5" dirty="0">
                <a:latin typeface="Arial"/>
                <a:cs typeface="Arial"/>
              </a:rPr>
              <a:t>forest spits out </a:t>
            </a:r>
            <a:r>
              <a:rPr sz="1798" dirty="0">
                <a:latin typeface="Arial"/>
                <a:cs typeface="Arial"/>
              </a:rPr>
              <a:t>a </a:t>
            </a:r>
            <a:r>
              <a:rPr sz="1798" spc="-5" dirty="0">
                <a:latin typeface="Arial"/>
                <a:cs typeface="Arial"/>
              </a:rPr>
              <a:t>class prediction  and </a:t>
            </a:r>
            <a:r>
              <a:rPr sz="1798" dirty="0">
                <a:latin typeface="Arial"/>
                <a:cs typeface="Arial"/>
              </a:rPr>
              <a:t>the </a:t>
            </a:r>
            <a:r>
              <a:rPr sz="1798" spc="-5" dirty="0">
                <a:latin typeface="Arial"/>
                <a:cs typeface="Arial"/>
              </a:rPr>
              <a:t>class </a:t>
            </a:r>
            <a:r>
              <a:rPr sz="1798" spc="-25" dirty="0">
                <a:latin typeface="Arial"/>
                <a:cs typeface="Arial"/>
              </a:rPr>
              <a:t>with </a:t>
            </a:r>
            <a:r>
              <a:rPr sz="1798" dirty="0">
                <a:latin typeface="Arial"/>
                <a:cs typeface="Arial"/>
              </a:rPr>
              <a:t>the most </a:t>
            </a:r>
            <a:r>
              <a:rPr sz="1798" spc="-5" dirty="0">
                <a:latin typeface="Arial"/>
                <a:cs typeface="Arial"/>
              </a:rPr>
              <a:t>votes</a:t>
            </a:r>
            <a:r>
              <a:rPr sz="1798" spc="-125" dirty="0">
                <a:latin typeface="Arial"/>
                <a:cs typeface="Arial"/>
              </a:rPr>
              <a:t> </a:t>
            </a:r>
            <a:r>
              <a:rPr sz="1798" spc="-5" dirty="0">
                <a:latin typeface="Arial"/>
                <a:cs typeface="Arial"/>
              </a:rPr>
              <a:t>becomes</a:t>
            </a:r>
            <a:endParaRPr sz="1798">
              <a:latin typeface="Arial"/>
              <a:cs typeface="Arial"/>
            </a:endParaRPr>
          </a:p>
          <a:p>
            <a:pPr marL="12685">
              <a:lnSpc>
                <a:spcPts val="2147"/>
              </a:lnSpc>
            </a:pPr>
            <a:r>
              <a:rPr sz="1798" spc="-5" dirty="0">
                <a:latin typeface="Arial"/>
                <a:cs typeface="Arial"/>
              </a:rPr>
              <a:t>our </a:t>
            </a:r>
            <a:r>
              <a:rPr sz="1798" spc="-10" dirty="0">
                <a:latin typeface="Arial"/>
                <a:cs typeface="Arial"/>
              </a:rPr>
              <a:t>model’s</a:t>
            </a:r>
            <a:r>
              <a:rPr sz="1798" spc="-60" dirty="0">
                <a:latin typeface="Arial"/>
                <a:cs typeface="Arial"/>
              </a:rPr>
              <a:t> </a:t>
            </a:r>
            <a:r>
              <a:rPr sz="1798" spc="-5" dirty="0">
                <a:latin typeface="Arial"/>
                <a:cs typeface="Arial"/>
              </a:rPr>
              <a:t>prediction</a:t>
            </a:r>
            <a:endParaRPr sz="1798">
              <a:latin typeface="Arial"/>
              <a:cs typeface="Arial"/>
            </a:endParaRPr>
          </a:p>
          <a:p>
            <a:pPr>
              <a:spcBef>
                <a:spcPts val="20"/>
              </a:spcBef>
            </a:pPr>
            <a:endParaRPr sz="1598">
              <a:latin typeface="Arial"/>
              <a:cs typeface="Arial"/>
            </a:endParaRPr>
          </a:p>
          <a:p>
            <a:pPr marL="12685" marR="208664"/>
            <a:r>
              <a:rPr sz="1798" b="1" dirty="0">
                <a:latin typeface="Arial"/>
                <a:cs typeface="Arial"/>
              </a:rPr>
              <a:t>The </a:t>
            </a:r>
            <a:r>
              <a:rPr sz="1798" b="1" spc="-5" dirty="0">
                <a:latin typeface="Arial"/>
                <a:cs typeface="Arial"/>
              </a:rPr>
              <a:t>reason </a:t>
            </a:r>
            <a:r>
              <a:rPr sz="1798" b="1" dirty="0">
                <a:latin typeface="Arial"/>
                <a:cs typeface="Arial"/>
              </a:rPr>
              <a:t>for this wonderful </a:t>
            </a:r>
            <a:r>
              <a:rPr sz="1798" b="1" spc="-5" dirty="0">
                <a:latin typeface="Arial"/>
                <a:cs typeface="Arial"/>
              </a:rPr>
              <a:t>effect</a:t>
            </a:r>
            <a:r>
              <a:rPr sz="1798" b="1" spc="-200" dirty="0">
                <a:latin typeface="Arial"/>
                <a:cs typeface="Arial"/>
              </a:rPr>
              <a:t> </a:t>
            </a:r>
            <a:r>
              <a:rPr sz="1798" b="1" dirty="0">
                <a:latin typeface="Arial"/>
                <a:cs typeface="Arial"/>
              </a:rPr>
              <a:t>is  that the </a:t>
            </a:r>
            <a:r>
              <a:rPr sz="1798" b="1" spc="-5" dirty="0">
                <a:latin typeface="Arial"/>
                <a:cs typeface="Arial"/>
              </a:rPr>
              <a:t>trees </a:t>
            </a:r>
            <a:r>
              <a:rPr sz="1798" b="1" dirty="0">
                <a:latin typeface="Arial"/>
                <a:cs typeface="Arial"/>
              </a:rPr>
              <a:t>protect </a:t>
            </a:r>
            <a:r>
              <a:rPr sz="1798" b="1" spc="-5" dirty="0">
                <a:latin typeface="Arial"/>
                <a:cs typeface="Arial"/>
              </a:rPr>
              <a:t>each </a:t>
            </a:r>
            <a:r>
              <a:rPr sz="1798" b="1" dirty="0">
                <a:latin typeface="Arial"/>
                <a:cs typeface="Arial"/>
              </a:rPr>
              <a:t>other from  their </a:t>
            </a:r>
            <a:r>
              <a:rPr sz="1798" b="1" spc="-5" dirty="0">
                <a:latin typeface="Arial"/>
                <a:cs typeface="Arial"/>
              </a:rPr>
              <a:t>individual errors </a:t>
            </a:r>
            <a:r>
              <a:rPr sz="1798" spc="-5" dirty="0">
                <a:latin typeface="Arial"/>
                <a:cs typeface="Arial"/>
              </a:rPr>
              <a:t>(as long as they  </a:t>
            </a:r>
            <a:r>
              <a:rPr sz="1798" spc="-10" dirty="0">
                <a:latin typeface="Arial"/>
                <a:cs typeface="Arial"/>
              </a:rPr>
              <a:t>don’t </a:t>
            </a:r>
            <a:r>
              <a:rPr sz="1798" spc="-5" dirty="0">
                <a:latin typeface="Arial"/>
                <a:cs typeface="Arial"/>
              </a:rPr>
              <a:t>constantly all err in </a:t>
            </a:r>
            <a:r>
              <a:rPr sz="1798" dirty="0">
                <a:latin typeface="Arial"/>
                <a:cs typeface="Arial"/>
              </a:rPr>
              <a:t>the same  </a:t>
            </a:r>
            <a:r>
              <a:rPr sz="1798" spc="-5" dirty="0">
                <a:latin typeface="Arial"/>
                <a:cs typeface="Arial"/>
              </a:rPr>
              <a:t>direction)</a:t>
            </a:r>
            <a:endParaRPr sz="1798">
              <a:latin typeface="Arial"/>
              <a:cs typeface="Arial"/>
            </a:endParaRPr>
          </a:p>
        </p:txBody>
      </p:sp>
      <p:sp>
        <p:nvSpPr>
          <p:cNvPr id="4" name="object 4"/>
          <p:cNvSpPr/>
          <p:nvPr/>
        </p:nvSpPr>
        <p:spPr>
          <a:xfrm>
            <a:off x="5591820" y="888919"/>
            <a:ext cx="2974224" cy="3039675"/>
          </a:xfrm>
          <a:prstGeom prst="rect">
            <a:avLst/>
          </a:prstGeom>
          <a:blipFill>
            <a:blip r:embed="rId2" cstate="print"/>
            <a:stretch>
              <a:fillRect/>
            </a:stretch>
          </a:blipFill>
        </p:spPr>
        <p:txBody>
          <a:bodyPr wrap="square" lIns="0" tIns="0" rIns="0" bIns="0" rtlCol="0"/>
          <a:lstStyle/>
          <a:p>
            <a:endParaRPr sz="1798"/>
          </a:p>
        </p:txBody>
      </p:sp>
    </p:spTree>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0</TotalTime>
  <Words>1138</Words>
  <Application>Microsoft Office PowerPoint</Application>
  <PresentationFormat>On-screen Show (16:9)</PresentationFormat>
  <Paragraphs>85</Paragraphs>
  <Slides>16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Carlito</vt:lpstr>
      <vt:lpstr>Helvetica Neue</vt:lpstr>
      <vt:lpstr>inherit</vt:lpstr>
      <vt:lpstr>Lato</vt:lpstr>
      <vt:lpstr>Neue Plak</vt:lpstr>
      <vt:lpstr>Proxima Nova</vt:lpstr>
      <vt:lpstr>Proxima Nova Light</vt:lpstr>
      <vt:lpstr>Proxima Nova Rg</vt:lpstr>
      <vt:lpstr>Roboto Cn</vt:lpstr>
      <vt:lpstr>Trebuchet MS</vt:lpstr>
      <vt:lpstr>MASTER_UPGRAD</vt:lpstr>
      <vt:lpstr>PowerPoint Presentation</vt:lpstr>
      <vt:lpstr>PowerPoint Presentation</vt:lpstr>
      <vt:lpstr>PowerPoint Presentation</vt:lpstr>
      <vt:lpstr>Recap: Bias and Variance</vt:lpstr>
      <vt:lpstr>Ensemble methods</vt:lpstr>
      <vt:lpstr>PowerPoint Presentation</vt:lpstr>
      <vt:lpstr>Boosting</vt:lpstr>
      <vt:lpstr>Bagging</vt:lpstr>
      <vt:lpstr>Random Forest</vt:lpstr>
      <vt:lpstr>Random Forest</vt:lpstr>
      <vt:lpstr>Key features of Random Forest</vt:lpstr>
      <vt:lpstr>Benefits of Random Forest</vt:lpstr>
      <vt:lpstr>Challenges of Random Forest</vt:lpstr>
      <vt:lpstr>Hyperparameters of Random Forest</vt:lpstr>
      <vt:lpstr>Code Walkthrough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Aditya Bhattacharya</cp:lastModifiedBy>
  <cp:revision>332</cp:revision>
  <dcterms:created xsi:type="dcterms:W3CDTF">2019-01-02T10:18:22Z</dcterms:created>
  <dcterms:modified xsi:type="dcterms:W3CDTF">2023-08-06T09:37:01Z</dcterms:modified>
</cp:coreProperties>
</file>