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Singh" userId="29f37f7e82fb0b4e" providerId="LiveId" clId="{868387CF-86BB-467B-8699-A64C96F31728}"/>
    <pc:docChg chg="custSel modSld">
      <pc:chgData name="Aman Singh" userId="29f37f7e82fb0b4e" providerId="LiveId" clId="{868387CF-86BB-467B-8699-A64C96F31728}" dt="2022-11-02T15:57:36.571" v="37" actId="20577"/>
      <pc:docMkLst>
        <pc:docMk/>
      </pc:docMkLst>
      <pc:sldChg chg="modSp mod">
        <pc:chgData name="Aman Singh" userId="29f37f7e82fb0b4e" providerId="LiveId" clId="{868387CF-86BB-467B-8699-A64C96F31728}" dt="2022-11-02T15:52:50.941" v="27" actId="313"/>
        <pc:sldMkLst>
          <pc:docMk/>
          <pc:sldMk cId="0" sldId="257"/>
        </pc:sldMkLst>
        <pc:spChg chg="mod">
          <ac:chgData name="Aman Singh" userId="29f37f7e82fb0b4e" providerId="LiveId" clId="{868387CF-86BB-467B-8699-A64C96F31728}" dt="2022-11-02T15:52:39.514" v="26" actId="20577"/>
          <ac:spMkLst>
            <pc:docMk/>
            <pc:sldMk cId="0" sldId="257"/>
            <ac:spMk id="62" creationId="{00000000-0000-0000-0000-000000000000}"/>
          </ac:spMkLst>
        </pc:spChg>
        <pc:spChg chg="mod">
          <ac:chgData name="Aman Singh" userId="29f37f7e82fb0b4e" providerId="LiveId" clId="{868387CF-86BB-467B-8699-A64C96F31728}" dt="2022-11-02T15:52:50.941" v="27" actId="313"/>
          <ac:spMkLst>
            <pc:docMk/>
            <pc:sldMk cId="0" sldId="257"/>
            <ac:spMk id="63" creationId="{00000000-0000-0000-0000-000000000000}"/>
          </ac:spMkLst>
        </pc:spChg>
      </pc:sldChg>
      <pc:sldChg chg="modSp mod">
        <pc:chgData name="Aman Singh" userId="29f37f7e82fb0b4e" providerId="LiveId" clId="{868387CF-86BB-467B-8699-A64C96F31728}" dt="2022-11-02T15:50:08.469" v="8" actId="27636"/>
        <pc:sldMkLst>
          <pc:docMk/>
          <pc:sldMk cId="0" sldId="258"/>
        </pc:sldMkLst>
        <pc:spChg chg="mod">
          <ac:chgData name="Aman Singh" userId="29f37f7e82fb0b4e" providerId="LiveId" clId="{868387CF-86BB-467B-8699-A64C96F31728}" dt="2022-11-02T15:50:08.469" v="8" actId="27636"/>
          <ac:spMkLst>
            <pc:docMk/>
            <pc:sldMk cId="0" sldId="258"/>
            <ac:spMk id="72" creationId="{00000000-0000-0000-0000-000000000000}"/>
          </ac:spMkLst>
        </pc:spChg>
      </pc:sldChg>
      <pc:sldChg chg="modSp mod modNotes">
        <pc:chgData name="Aman Singh" userId="29f37f7e82fb0b4e" providerId="LiveId" clId="{868387CF-86BB-467B-8699-A64C96F31728}" dt="2022-11-02T15:57:36.571" v="37" actId="20577"/>
        <pc:sldMkLst>
          <pc:docMk/>
          <pc:sldMk cId="0" sldId="259"/>
        </pc:sldMkLst>
        <pc:spChg chg="mod">
          <ac:chgData name="Aman Singh" userId="29f37f7e82fb0b4e" providerId="LiveId" clId="{868387CF-86BB-467B-8699-A64C96F31728}" dt="2022-11-02T15:57:36.571" v="37" actId="20577"/>
          <ac:spMkLst>
            <pc:docMk/>
            <pc:sldMk cId="0" sldId="259"/>
            <ac:spMk id="78" creationId="{00000000-0000-0000-0000-000000000000}"/>
          </ac:spMkLst>
        </pc:spChg>
      </pc:sldChg>
      <pc:sldChg chg="modSp mod">
        <pc:chgData name="Aman Singh" userId="29f37f7e82fb0b4e" providerId="LiveId" clId="{868387CF-86BB-467B-8699-A64C96F31728}" dt="2022-11-02T15:50:30.060" v="9" actId="313"/>
        <pc:sldMkLst>
          <pc:docMk/>
          <pc:sldMk cId="0" sldId="266"/>
        </pc:sldMkLst>
        <pc:spChg chg="mod">
          <ac:chgData name="Aman Singh" userId="29f37f7e82fb0b4e" providerId="LiveId" clId="{868387CF-86BB-467B-8699-A64C96F31728}" dt="2022-11-02T15:50:30.060" v="9" actId="313"/>
          <ac:spMkLst>
            <pc:docMk/>
            <pc:sldMk cId="0" sldId="266"/>
            <ac:spMk id="12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727b483c3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727b483c3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27b483c3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27b483c3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727b483c3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727b483c3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727b483c3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727b483c3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727b483c3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727b483c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27b483c3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27b483c3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727b483c3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727b483c3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27b483c3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727b483c3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27b483c30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727b483c3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727b483c30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727b483c3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4325"/>
            <a:ext cx="8624100" cy="2219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Job Analytics</a:t>
            </a:r>
            <a:endParaRPr/>
          </a:p>
        </p:txBody>
      </p:sp>
      <p:sp>
        <p:nvSpPr>
          <p:cNvPr id="55" name="Google Shape;55;p13"/>
          <p:cNvSpPr txBox="1">
            <a:spLocks noGrp="1"/>
          </p:cNvSpPr>
          <p:nvPr>
            <p:ph type="subTitle" idx="1"/>
          </p:nvPr>
        </p:nvSpPr>
        <p:spPr>
          <a:xfrm>
            <a:off x="311700" y="21100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To be done on Linkedin</a:t>
            </a:r>
            <a:endParaRPr/>
          </a:p>
        </p:txBody>
      </p:sp>
      <p:sp>
        <p:nvSpPr>
          <p:cNvPr id="56" name="Google Shape;56;p13"/>
          <p:cNvSpPr txBox="1">
            <a:spLocks noGrp="1"/>
          </p:cNvSpPr>
          <p:nvPr>
            <p:ph type="subTitle" idx="1"/>
          </p:nvPr>
        </p:nvSpPr>
        <p:spPr>
          <a:xfrm>
            <a:off x="363450" y="9112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PRESENTATION ON</a:t>
            </a:r>
            <a:endParaRPr/>
          </a:p>
        </p:txBody>
      </p:sp>
      <p:pic>
        <p:nvPicPr>
          <p:cNvPr id="57" name="Google Shape;57;p13"/>
          <p:cNvPicPr preferRelativeResize="0"/>
          <p:nvPr/>
        </p:nvPicPr>
        <p:blipFill>
          <a:blip r:embed="rId3">
            <a:alphaModFix/>
          </a:blip>
          <a:stretch>
            <a:fillRect/>
          </a:stretch>
        </p:blipFill>
        <p:spPr>
          <a:xfrm>
            <a:off x="3574300" y="2662725"/>
            <a:ext cx="1888850" cy="1864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65375"/>
            <a:ext cx="8870526" cy="492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ctrTitle"/>
          </p:nvPr>
        </p:nvSpPr>
        <p:spPr>
          <a:xfrm>
            <a:off x="257225" y="134325"/>
            <a:ext cx="8520600" cy="79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Findings &amp; Insights</a:t>
            </a:r>
            <a:endParaRPr/>
          </a:p>
        </p:txBody>
      </p:sp>
      <p:sp>
        <p:nvSpPr>
          <p:cNvPr id="125" name="Google Shape;125;p23"/>
          <p:cNvSpPr txBox="1">
            <a:spLocks noGrp="1"/>
          </p:cNvSpPr>
          <p:nvPr>
            <p:ph type="subTitle" idx="1"/>
          </p:nvPr>
        </p:nvSpPr>
        <p:spPr>
          <a:xfrm>
            <a:off x="257225" y="926925"/>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GB" sz="1810" u="sng" dirty="0"/>
              <a:t>Some of the major insights are mentioned below:</a:t>
            </a:r>
            <a:endParaRPr sz="1810" u="sng" dirty="0"/>
          </a:p>
          <a:p>
            <a:pPr marL="0" lvl="0" indent="0" algn="ctr" rtl="0">
              <a:lnSpc>
                <a:spcPct val="80000"/>
              </a:lnSpc>
              <a:spcBef>
                <a:spcPts val="0"/>
              </a:spcBef>
              <a:spcAft>
                <a:spcPts val="0"/>
              </a:spcAft>
              <a:buSzPts val="358"/>
              <a:buNone/>
            </a:pPr>
            <a:endParaRPr sz="1810" dirty="0"/>
          </a:p>
          <a:p>
            <a:pPr marL="457200" lvl="0" indent="-343535" algn="l" rtl="0">
              <a:lnSpc>
                <a:spcPct val="80000"/>
              </a:lnSpc>
              <a:spcBef>
                <a:spcPts val="0"/>
              </a:spcBef>
              <a:spcAft>
                <a:spcPts val="0"/>
              </a:spcAft>
              <a:buSzPts val="1810"/>
              <a:buChar char="●"/>
            </a:pPr>
            <a:r>
              <a:rPr lang="en-GB" sz="1810" dirty="0"/>
              <a:t>Technical, legal and service industry has major opportunities for the job. So more and more courses and educational institute can be opened that will not only create the job but also fulfill these job requirements.</a:t>
            </a:r>
            <a:endParaRPr sz="1810" dirty="0"/>
          </a:p>
          <a:p>
            <a:pPr marL="0" lvl="0" indent="0" algn="l" rtl="0">
              <a:lnSpc>
                <a:spcPct val="80000"/>
              </a:lnSpc>
              <a:spcBef>
                <a:spcPts val="0"/>
              </a:spcBef>
              <a:spcAft>
                <a:spcPts val="0"/>
              </a:spcAft>
              <a:buNone/>
            </a:pPr>
            <a:endParaRPr sz="1810" dirty="0"/>
          </a:p>
          <a:p>
            <a:pPr marL="457200" lvl="0" indent="-343535" algn="l" rtl="0">
              <a:lnSpc>
                <a:spcPct val="80000"/>
              </a:lnSpc>
              <a:spcBef>
                <a:spcPts val="0"/>
              </a:spcBef>
              <a:spcAft>
                <a:spcPts val="0"/>
              </a:spcAft>
              <a:buSzPts val="1810"/>
              <a:buChar char="●"/>
            </a:pPr>
            <a:r>
              <a:rPr lang="en-GB" sz="1810" dirty="0"/>
              <a:t>Bangalore, Mumbai, Hyderabad, Pune, Delhi are the major locations for which jobs are posted. Major focus is being given to develop these areas and also focus should be given to other states as well by taking example of these states.</a:t>
            </a:r>
            <a:endParaRPr sz="1810" dirty="0"/>
          </a:p>
          <a:p>
            <a:pPr marL="0" lvl="0" indent="0" algn="l" rtl="0">
              <a:lnSpc>
                <a:spcPct val="80000"/>
              </a:lnSpc>
              <a:spcBef>
                <a:spcPts val="0"/>
              </a:spcBef>
              <a:spcAft>
                <a:spcPts val="0"/>
              </a:spcAft>
              <a:buNone/>
            </a:pPr>
            <a:endParaRPr sz="1810" dirty="0"/>
          </a:p>
          <a:p>
            <a:pPr marL="457200" lvl="0" indent="-343535" algn="l" rtl="0">
              <a:lnSpc>
                <a:spcPct val="80000"/>
              </a:lnSpc>
              <a:spcBef>
                <a:spcPts val="0"/>
              </a:spcBef>
              <a:spcAft>
                <a:spcPts val="0"/>
              </a:spcAft>
              <a:buSzPts val="1810"/>
              <a:buChar char="●"/>
            </a:pPr>
            <a:r>
              <a:rPr lang="en-GB" sz="1810" dirty="0"/>
              <a:t>Less jobs are available for internship whereas abundance for mid-senior level which means once you enter in industry and attain the required skills can easily reach to the higher levels.</a:t>
            </a:r>
            <a:endParaRPr sz="1810" dirty="0"/>
          </a:p>
          <a:p>
            <a:pPr marL="0" lvl="0" indent="0" algn="l" rtl="0">
              <a:lnSpc>
                <a:spcPct val="80000"/>
              </a:lnSpc>
              <a:spcBef>
                <a:spcPts val="0"/>
              </a:spcBef>
              <a:spcAft>
                <a:spcPts val="0"/>
              </a:spcAft>
              <a:buNone/>
            </a:pPr>
            <a:r>
              <a:rPr lang="en-GB" sz="1810" dirty="0"/>
              <a:t> </a:t>
            </a:r>
            <a:endParaRPr sz="1810" dirty="0"/>
          </a:p>
          <a:p>
            <a:pPr marL="457200" lvl="0" indent="-343535" algn="l" rtl="0">
              <a:lnSpc>
                <a:spcPct val="80000"/>
              </a:lnSpc>
              <a:spcBef>
                <a:spcPts val="0"/>
              </a:spcBef>
              <a:spcAft>
                <a:spcPts val="0"/>
              </a:spcAft>
              <a:buSzPts val="1810"/>
              <a:buChar char="●"/>
            </a:pPr>
            <a:r>
              <a:rPr lang="en-GB" sz="1810" dirty="0"/>
              <a:t>More you search better you will get. Overall skills, knowledge and experiences are the key factors for most of the jobs posted on LinkedIn.</a:t>
            </a:r>
            <a:endParaRPr sz="18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541300"/>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3980" dirty="0"/>
              <a:t>Specifically a team project that is to be done multiple platforms like : </a:t>
            </a:r>
            <a:endParaRPr sz="3980" dirty="0"/>
          </a:p>
        </p:txBody>
      </p:sp>
      <p:sp>
        <p:nvSpPr>
          <p:cNvPr id="63" name="Google Shape;63;p14"/>
          <p:cNvSpPr txBox="1">
            <a:spLocks noGrp="1"/>
          </p:cNvSpPr>
          <p:nvPr>
            <p:ph type="subTitle" idx="1"/>
          </p:nvPr>
        </p:nvSpPr>
        <p:spPr>
          <a:xfrm>
            <a:off x="187525" y="1456800"/>
            <a:ext cx="8835300" cy="1856100"/>
          </a:xfrm>
          <a:prstGeom prst="rect">
            <a:avLst/>
          </a:prstGeom>
        </p:spPr>
        <p:txBody>
          <a:bodyPr spcFirstLastPara="1" wrap="square" lIns="91425" tIns="91425" rIns="91425" bIns="91425" anchor="t" anchorCtr="0">
            <a:normAutofit/>
          </a:bodyPr>
          <a:lstStyle/>
          <a:p>
            <a:pPr marL="457200" lvl="0" indent="-393700" algn="l" rtl="0">
              <a:lnSpc>
                <a:spcPct val="90000"/>
              </a:lnSpc>
              <a:spcBef>
                <a:spcPts val="0"/>
              </a:spcBef>
              <a:spcAft>
                <a:spcPts val="0"/>
              </a:spcAft>
              <a:buSzPts val="2600"/>
              <a:buChar char="●"/>
            </a:pPr>
            <a:r>
              <a:rPr lang="en-GB" sz="2600" dirty="0"/>
              <a:t>Python: for scraping the data from LinkedIn</a:t>
            </a:r>
            <a:endParaRPr sz="2600" dirty="0"/>
          </a:p>
          <a:p>
            <a:pPr marL="457200" lvl="0" indent="-393700" algn="l" rtl="0">
              <a:lnSpc>
                <a:spcPct val="90000"/>
              </a:lnSpc>
              <a:spcBef>
                <a:spcPts val="0"/>
              </a:spcBef>
              <a:spcAft>
                <a:spcPts val="0"/>
              </a:spcAft>
              <a:buSzPts val="2600"/>
              <a:buChar char="●"/>
            </a:pPr>
            <a:r>
              <a:rPr lang="en-GB" sz="2600" dirty="0"/>
              <a:t>SQL: for analysis and insight creation</a:t>
            </a:r>
            <a:endParaRPr sz="2600" dirty="0"/>
          </a:p>
          <a:p>
            <a:pPr marL="457200" lvl="0" indent="-393700" algn="l" rtl="0">
              <a:lnSpc>
                <a:spcPct val="90000"/>
              </a:lnSpc>
              <a:spcBef>
                <a:spcPts val="0"/>
              </a:spcBef>
              <a:spcAft>
                <a:spcPts val="0"/>
              </a:spcAft>
              <a:buSzPts val="2600"/>
              <a:buChar char="●"/>
            </a:pPr>
            <a:r>
              <a:rPr lang="en-GB" sz="2600" dirty="0"/>
              <a:t>Excel: for visualization purpose and Dashboard creation</a:t>
            </a:r>
            <a:endParaRPr sz="2600" dirty="0"/>
          </a:p>
        </p:txBody>
      </p:sp>
      <p:pic>
        <p:nvPicPr>
          <p:cNvPr id="64" name="Google Shape;64;p14"/>
          <p:cNvPicPr preferRelativeResize="0"/>
          <p:nvPr/>
        </p:nvPicPr>
        <p:blipFill>
          <a:blip r:embed="rId3">
            <a:alphaModFix/>
          </a:blip>
          <a:stretch>
            <a:fillRect/>
          </a:stretch>
        </p:blipFill>
        <p:spPr>
          <a:xfrm>
            <a:off x="311700" y="3105725"/>
            <a:ext cx="2760475" cy="1320000"/>
          </a:xfrm>
          <a:prstGeom prst="rect">
            <a:avLst/>
          </a:prstGeom>
          <a:noFill/>
          <a:ln>
            <a:noFill/>
          </a:ln>
        </p:spPr>
      </p:pic>
      <p:pic>
        <p:nvPicPr>
          <p:cNvPr id="65" name="Google Shape;65;p14"/>
          <p:cNvPicPr preferRelativeResize="0"/>
          <p:nvPr/>
        </p:nvPicPr>
        <p:blipFill>
          <a:blip r:embed="rId4">
            <a:alphaModFix/>
          </a:blip>
          <a:stretch>
            <a:fillRect/>
          </a:stretch>
        </p:blipFill>
        <p:spPr>
          <a:xfrm>
            <a:off x="3369650" y="3105725"/>
            <a:ext cx="2591125" cy="1320000"/>
          </a:xfrm>
          <a:prstGeom prst="rect">
            <a:avLst/>
          </a:prstGeom>
          <a:noFill/>
          <a:ln>
            <a:noFill/>
          </a:ln>
        </p:spPr>
      </p:pic>
      <p:pic>
        <p:nvPicPr>
          <p:cNvPr id="66" name="Google Shape;66;p14"/>
          <p:cNvPicPr preferRelativeResize="0"/>
          <p:nvPr/>
        </p:nvPicPr>
        <p:blipFill>
          <a:blip r:embed="rId5">
            <a:alphaModFix/>
          </a:blip>
          <a:stretch>
            <a:fillRect/>
          </a:stretch>
        </p:blipFill>
        <p:spPr>
          <a:xfrm>
            <a:off x="6351950" y="3105725"/>
            <a:ext cx="2591125" cy="132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311700" y="744575"/>
            <a:ext cx="8520600" cy="1107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Task was divided into team members in the following order:</a:t>
            </a:r>
            <a:endParaRPr/>
          </a:p>
        </p:txBody>
      </p:sp>
      <p:sp>
        <p:nvSpPr>
          <p:cNvPr id="72" name="Google Shape;72;p15"/>
          <p:cNvSpPr txBox="1">
            <a:spLocks noGrp="1"/>
          </p:cNvSpPr>
          <p:nvPr>
            <p:ph type="subTitle" idx="1"/>
          </p:nvPr>
        </p:nvSpPr>
        <p:spPr>
          <a:xfrm>
            <a:off x="387975" y="2027725"/>
            <a:ext cx="8395200" cy="1830000"/>
          </a:xfrm>
          <a:prstGeom prst="rect">
            <a:avLst/>
          </a:prstGeom>
        </p:spPr>
        <p:txBody>
          <a:bodyPr spcFirstLastPara="1" wrap="square" lIns="91425" tIns="91425" rIns="91425" bIns="91425" anchor="t" anchorCtr="0">
            <a:normAutofit fontScale="85000" lnSpcReduction="10000"/>
          </a:bodyPr>
          <a:lstStyle/>
          <a:p>
            <a:pPr marL="457200" lvl="0" indent="-366395" algn="l" rtl="0">
              <a:spcBef>
                <a:spcPts val="0"/>
              </a:spcBef>
              <a:spcAft>
                <a:spcPts val="0"/>
              </a:spcAft>
              <a:buSzPct val="100000"/>
              <a:buChar char="●"/>
            </a:pPr>
            <a:r>
              <a:rPr lang="en-GB"/>
              <a:t>Abhiraj: scraping the data for processing</a:t>
            </a:r>
            <a:endParaRPr/>
          </a:p>
          <a:p>
            <a:pPr marL="457200" lvl="0" indent="-366395" algn="l" rtl="0">
              <a:spcBef>
                <a:spcPts val="0"/>
              </a:spcBef>
              <a:spcAft>
                <a:spcPts val="0"/>
              </a:spcAft>
              <a:buSzPct val="100000"/>
              <a:buChar char="●"/>
            </a:pPr>
            <a:r>
              <a:rPr lang="en-GB"/>
              <a:t>Amrita: processing the data for analysis &amp; generating insight</a:t>
            </a:r>
            <a:endParaRPr/>
          </a:p>
          <a:p>
            <a:pPr marL="457200" lvl="0" indent="-366395" algn="l" rtl="0">
              <a:spcBef>
                <a:spcPts val="0"/>
              </a:spcBef>
              <a:spcAft>
                <a:spcPts val="0"/>
              </a:spcAft>
              <a:buSzPct val="100000"/>
              <a:buChar char="●"/>
            </a:pPr>
            <a:r>
              <a:rPr lang="en-GB"/>
              <a:t>Ishika:  processing data for creation of Dashboard </a:t>
            </a:r>
            <a:endParaRPr/>
          </a:p>
          <a:p>
            <a:pPr marL="457200" lvl="0" indent="-366395" algn="l" rtl="0">
              <a:spcBef>
                <a:spcPts val="0"/>
              </a:spcBef>
              <a:spcAft>
                <a:spcPts val="0"/>
              </a:spcAft>
              <a:buSzPct val="100000"/>
              <a:buChar char="●"/>
            </a:pPr>
            <a:r>
              <a:rPr lang="en-GB"/>
              <a:t>Quaireshi Fareed: dashboard final touches and 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311700" y="744575"/>
            <a:ext cx="8520600" cy="999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Final table</a:t>
            </a:r>
            <a:endParaRPr/>
          </a:p>
        </p:txBody>
      </p:sp>
      <p:sp>
        <p:nvSpPr>
          <p:cNvPr id="78" name="Google Shape;78;p16"/>
          <p:cNvSpPr txBox="1">
            <a:spLocks noGrp="1"/>
          </p:cNvSpPr>
          <p:nvPr>
            <p:ph type="subTitle" idx="1"/>
          </p:nvPr>
        </p:nvSpPr>
        <p:spPr>
          <a:xfrm>
            <a:off x="224350" y="1537350"/>
            <a:ext cx="8520600" cy="792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700" dirty="0">
                <a:solidFill>
                  <a:srgbClr val="FFFFFF"/>
                </a:solidFill>
              </a:rPr>
              <a:t>has these many features: </a:t>
            </a:r>
            <a:endParaRPr sz="6700" dirty="0">
              <a:solidFill>
                <a:srgbClr val="FFFFFF"/>
              </a:solidFill>
            </a:endParaRPr>
          </a:p>
          <a:p>
            <a:pPr marL="0" lvl="0" indent="0" algn="l" rtl="0">
              <a:spcBef>
                <a:spcPts val="0"/>
              </a:spcBef>
              <a:spcAft>
                <a:spcPts val="0"/>
              </a:spcAft>
              <a:buNone/>
            </a:pPr>
            <a:endParaRPr sz="6700" dirty="0">
              <a:solidFill>
                <a:srgbClr val="FFFFFF"/>
              </a:solidFill>
            </a:endParaRPr>
          </a:p>
          <a:p>
            <a:pPr marL="457200" lvl="0" indent="-334962" algn="l" rtl="0">
              <a:spcBef>
                <a:spcPts val="0"/>
              </a:spcBef>
              <a:spcAft>
                <a:spcPts val="0"/>
              </a:spcAft>
              <a:buClr>
                <a:srgbClr val="FFFFFF"/>
              </a:buClr>
              <a:buSzPct val="100000"/>
              <a:buChar char="●"/>
            </a:pPr>
            <a:r>
              <a:rPr lang="en-GB" sz="6700" b="1" dirty="0" err="1">
                <a:solidFill>
                  <a:srgbClr val="FFFFFF"/>
                </a:solidFill>
              </a:rPr>
              <a:t>company_id</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err="1">
                <a:solidFill>
                  <a:srgbClr val="FFFFFF"/>
                </a:solidFill>
              </a:rPr>
              <a:t>details_id</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err="1">
                <a:solidFill>
                  <a:srgbClr val="FFFFFF"/>
                </a:solidFill>
              </a:rPr>
              <a:t>job_id</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err="1">
                <a:solidFill>
                  <a:srgbClr val="FFFFFF"/>
                </a:solidFill>
              </a:rPr>
              <a:t>company_name</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title</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industry</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level</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involvement</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job -applicant</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City</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State</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Country</a:t>
            </a:r>
            <a:endParaRPr sz="6700" b="1" dirty="0">
              <a:solidFill>
                <a:srgbClr val="FFFFFF"/>
              </a:solidFill>
            </a:endParaRPr>
          </a:p>
          <a:p>
            <a:pPr marL="457200" lvl="0" indent="-334962" algn="l" rtl="0">
              <a:spcBef>
                <a:spcPts val="0"/>
              </a:spcBef>
              <a:spcAft>
                <a:spcPts val="0"/>
              </a:spcAft>
              <a:buClr>
                <a:srgbClr val="FFFFFF"/>
              </a:buClr>
              <a:buSzPct val="100000"/>
              <a:buChar char="●"/>
            </a:pPr>
            <a:r>
              <a:rPr lang="en-GB" sz="6700" b="1" dirty="0">
                <a:solidFill>
                  <a:srgbClr val="FFFFFF"/>
                </a:solidFill>
              </a:rPr>
              <a:t>Count of job application</a:t>
            </a:r>
            <a:endParaRPr sz="6700" b="1" dirty="0">
              <a:solidFill>
                <a:srgbClr val="FFFFFF"/>
              </a:solidFill>
            </a:endParaRPr>
          </a:p>
          <a:p>
            <a:pPr marL="0" lvl="0" indent="0" algn="l" rtl="0">
              <a:spcBef>
                <a:spcPts val="0"/>
              </a:spcBef>
              <a:spcAft>
                <a:spcPts val="0"/>
              </a:spcAft>
              <a:buNone/>
            </a:pPr>
            <a:endParaRPr dirty="0"/>
          </a:p>
        </p:txBody>
      </p:sp>
      <p:sp>
        <p:nvSpPr>
          <p:cNvPr id="79" name="Google Shape;79;p16"/>
          <p:cNvSpPr txBox="1">
            <a:spLocks noGrp="1"/>
          </p:cNvSpPr>
          <p:nvPr>
            <p:ph type="subTitle" idx="1"/>
          </p:nvPr>
        </p:nvSpPr>
        <p:spPr>
          <a:xfrm>
            <a:off x="224350" y="16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After web scraping and visualising it through sql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202725" y="112525"/>
            <a:ext cx="8520600" cy="10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880"/>
              <a:t>From the below mentioned graph we</a:t>
            </a:r>
            <a:r>
              <a:rPr lang="en-GB" sz="3480"/>
              <a:t> </a:t>
            </a:r>
            <a:r>
              <a:rPr lang="en-GB" sz="2580"/>
              <a:t>can easily find the top 10 types of industries </a:t>
            </a:r>
            <a:endParaRPr sz="2580"/>
          </a:p>
        </p:txBody>
      </p:sp>
      <p:sp>
        <p:nvSpPr>
          <p:cNvPr id="85" name="Google Shape;85;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6" name="Google Shape;86;p17"/>
          <p:cNvPicPr preferRelativeResize="0"/>
          <p:nvPr/>
        </p:nvPicPr>
        <p:blipFill>
          <a:blip r:embed="rId3">
            <a:alphaModFix/>
          </a:blip>
          <a:stretch>
            <a:fillRect/>
          </a:stretch>
        </p:blipFill>
        <p:spPr>
          <a:xfrm>
            <a:off x="202725" y="1281525"/>
            <a:ext cx="8885575" cy="377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ctrTitle"/>
          </p:nvPr>
        </p:nvSpPr>
        <p:spPr>
          <a:xfrm>
            <a:off x="268100" y="123425"/>
            <a:ext cx="8520600" cy="1347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900"/>
              <a:t>Top 10 major cities for which most of the job applications are posted:</a:t>
            </a:r>
            <a:endParaRPr sz="2900"/>
          </a:p>
        </p:txBody>
      </p:sp>
      <p:sp>
        <p:nvSpPr>
          <p:cNvPr id="92" name="Google Shape;92;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3" name="Google Shape;93;p18"/>
          <p:cNvPicPr preferRelativeResize="0"/>
          <p:nvPr/>
        </p:nvPicPr>
        <p:blipFill>
          <a:blip r:embed="rId3">
            <a:alphaModFix/>
          </a:blip>
          <a:stretch>
            <a:fillRect/>
          </a:stretch>
        </p:blipFill>
        <p:spPr>
          <a:xfrm>
            <a:off x="152400" y="1721775"/>
            <a:ext cx="9143999" cy="3154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a:off x="311700" y="224925"/>
            <a:ext cx="8520600" cy="1431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Level (position) wise job count on linkedin</a:t>
            </a:r>
            <a:endParaRPr/>
          </a:p>
        </p:txBody>
      </p:sp>
      <p:sp>
        <p:nvSpPr>
          <p:cNvPr id="99" name="Google Shape;99;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0" name="Google Shape;100;p19"/>
          <p:cNvPicPr preferRelativeResize="0"/>
          <p:nvPr/>
        </p:nvPicPr>
        <p:blipFill>
          <a:blip r:embed="rId3">
            <a:alphaModFix/>
          </a:blip>
          <a:stretch>
            <a:fillRect/>
          </a:stretch>
        </p:blipFill>
        <p:spPr>
          <a:xfrm>
            <a:off x="76125" y="1449875"/>
            <a:ext cx="8957701" cy="35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355300" y="79850"/>
            <a:ext cx="8520600" cy="118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780"/>
              <a:t>In India below mentioned are the major states for which jobs are available</a:t>
            </a:r>
            <a:endParaRPr sz="2780"/>
          </a:p>
        </p:txBody>
      </p:sp>
      <p:sp>
        <p:nvSpPr>
          <p:cNvPr id="106" name="Google Shape;106;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85250" y="1525625"/>
            <a:ext cx="8767975" cy="3574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191825" y="156125"/>
            <a:ext cx="8520600" cy="922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100"/>
              <a:t>Top 10 major companies on Linkedin site are mentioned below:</a:t>
            </a:r>
            <a:endParaRPr sz="2100"/>
          </a:p>
        </p:txBody>
      </p:sp>
      <p:sp>
        <p:nvSpPr>
          <p:cNvPr id="113" name="Google Shape;113;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4" name="Google Shape;114;p21"/>
          <p:cNvPicPr preferRelativeResize="0"/>
          <p:nvPr/>
        </p:nvPicPr>
        <p:blipFill>
          <a:blip r:embed="rId3">
            <a:alphaModFix/>
          </a:blip>
          <a:stretch>
            <a:fillRect/>
          </a:stretch>
        </p:blipFill>
        <p:spPr>
          <a:xfrm>
            <a:off x="311700" y="1264075"/>
            <a:ext cx="8634951" cy="36127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Job Analytics</vt:lpstr>
      <vt:lpstr>Specifically a team project that is to be done multiple platforms like : </vt:lpstr>
      <vt:lpstr>Task was divided into team members in the following order:</vt:lpstr>
      <vt:lpstr>Final table</vt:lpstr>
      <vt:lpstr>From the below mentioned graph we can easily find the top 10 types of industries </vt:lpstr>
      <vt:lpstr>Top 10 major cities for which most of the job applications are posted:</vt:lpstr>
      <vt:lpstr>Level (position) wise job count on linkedin</vt:lpstr>
      <vt:lpstr>In India below mentioned are the major states for which jobs are available</vt:lpstr>
      <vt:lpstr>Top 10 major companies on Linkedin site are mentioned below:</vt:lpstr>
      <vt:lpstr>PowerPoint Presentation</vt:lpstr>
      <vt:lpstr>Findings &amp;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Analytics</dc:title>
  <cp:lastModifiedBy>Aman Singh</cp:lastModifiedBy>
  <cp:revision>1</cp:revision>
  <dcterms:modified xsi:type="dcterms:W3CDTF">2022-11-02T16:46:26Z</dcterms:modified>
</cp:coreProperties>
</file>