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v Kumar Singh" initials="SKS" lastIdx="1" clrIdx="0">
    <p:extLst>
      <p:ext uri="{19B8F6BF-5375-455C-9EA6-DF929625EA0E}">
        <p15:presenceInfo xmlns:p15="http://schemas.microsoft.com/office/powerpoint/2012/main" userId="913ca2affc22e0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bus\Desktop\SQL\Project\Excel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project.xlsx]Sales values!PivotTable3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'Sales values'!$J$3:$J$4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values'!$I$5:$I$32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'Sales values'!$J$5:$J$32</c:f>
              <c:numCache>
                <c:formatCode>General</c:formatCode>
                <c:ptCount val="27"/>
                <c:pt idx="1">
                  <c:v>76.599998474121094</c:v>
                </c:pt>
                <c:pt idx="4">
                  <c:v>321.01000213623092</c:v>
                </c:pt>
                <c:pt idx="5">
                  <c:v>1885.3800201416007</c:v>
                </c:pt>
                <c:pt idx="6">
                  <c:v>1498.7099761962879</c:v>
                </c:pt>
                <c:pt idx="7">
                  <c:v>991.80997467041038</c:v>
                </c:pt>
                <c:pt idx="8">
                  <c:v>1056.1200218200681</c:v>
                </c:pt>
                <c:pt idx="9">
                  <c:v>4124.8500633239746</c:v>
                </c:pt>
                <c:pt idx="10">
                  <c:v>5455.8799667358398</c:v>
                </c:pt>
                <c:pt idx="12">
                  <c:v>202.88000488281199</c:v>
                </c:pt>
                <c:pt idx="13">
                  <c:v>1804.4900283813461</c:v>
                </c:pt>
                <c:pt idx="14">
                  <c:v>74.739997863769503</c:v>
                </c:pt>
                <c:pt idx="15">
                  <c:v>1543.9499893188483</c:v>
                </c:pt>
                <c:pt idx="16">
                  <c:v>246.08999633789099</c:v>
                </c:pt>
                <c:pt idx="17">
                  <c:v>5975.0300426483136</c:v>
                </c:pt>
                <c:pt idx="18">
                  <c:v>10315.73009181023</c:v>
                </c:pt>
                <c:pt idx="19">
                  <c:v>1348.5400314331059</c:v>
                </c:pt>
                <c:pt idx="21">
                  <c:v>69.019996643066406</c:v>
                </c:pt>
                <c:pt idx="22">
                  <c:v>2898.1099708080292</c:v>
                </c:pt>
                <c:pt idx="23">
                  <c:v>4681.0199012756357</c:v>
                </c:pt>
                <c:pt idx="24">
                  <c:v>345.92000579834018</c:v>
                </c:pt>
                <c:pt idx="25">
                  <c:v>16850.680040597916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46-42D3-930F-5CAE3B3440E8}"/>
            </c:ext>
          </c:extLst>
        </c:ser>
        <c:ser>
          <c:idx val="1"/>
          <c:order val="1"/>
          <c:tx>
            <c:strRef>
              <c:f>'Sales values'!$K$3:$K$4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'Sales values'!$I$5:$I$32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'Sales values'!$K$5:$K$32</c:f>
              <c:numCache>
                <c:formatCode>General</c:formatCode>
                <c:ptCount val="27"/>
                <c:pt idx="0">
                  <c:v>13119.429878234871</c:v>
                </c:pt>
                <c:pt idx="1">
                  <c:v>56828.720247387893</c:v>
                </c:pt>
                <c:pt idx="2">
                  <c:v>12968.759949684149</c:v>
                </c:pt>
                <c:pt idx="3">
                  <c:v>8821.499954223631</c:v>
                </c:pt>
                <c:pt idx="4">
                  <c:v>322228.28035029769</c:v>
                </c:pt>
                <c:pt idx="5">
                  <c:v>147164.28030824664</c:v>
                </c:pt>
                <c:pt idx="6">
                  <c:v>175604.84986662868</c:v>
                </c:pt>
                <c:pt idx="7">
                  <c:v>155496.69973282516</c:v>
                </c:pt>
                <c:pt idx="8">
                  <c:v>234261.55088376999</c:v>
                </c:pt>
                <c:pt idx="9">
                  <c:v>76845.189813137084</c:v>
                </c:pt>
                <c:pt idx="10">
                  <c:v>1009115.2998617329</c:v>
                </c:pt>
                <c:pt idx="11">
                  <c:v>69104.710382699981</c:v>
                </c:pt>
                <c:pt idx="12">
                  <c:v>115835.0001473427</c:v>
                </c:pt>
                <c:pt idx="13">
                  <c:v>113309.22993397713</c:v>
                </c:pt>
                <c:pt idx="14">
                  <c:v>65837.229872703567</c:v>
                </c:pt>
                <c:pt idx="15">
                  <c:v>154984.40958791974</c:v>
                </c:pt>
                <c:pt idx="16">
                  <c:v>52763.270071029692</c:v>
                </c:pt>
                <c:pt idx="17">
                  <c:v>434690.22996072285</c:v>
                </c:pt>
                <c:pt idx="18">
                  <c:v>1233497.9088934213</c:v>
                </c:pt>
                <c:pt idx="19">
                  <c:v>47868.849968910225</c:v>
                </c:pt>
                <c:pt idx="20">
                  <c:v>35664.370223045356</c:v>
                </c:pt>
                <c:pt idx="21">
                  <c:v>2112.110019683837</c:v>
                </c:pt>
                <c:pt idx="22">
                  <c:v>485819.10916604102</c:v>
                </c:pt>
                <c:pt idx="23">
                  <c:v>311816.98965999484</c:v>
                </c:pt>
                <c:pt idx="24">
                  <c:v>39753.350025773041</c:v>
                </c:pt>
                <c:pt idx="25">
                  <c:v>2984701.9981241599</c:v>
                </c:pt>
                <c:pt idx="26">
                  <c:v>30406.889910817157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46-42D3-930F-5CAE3B3440E8}"/>
            </c:ext>
          </c:extLst>
        </c:ser>
        <c:ser>
          <c:idx val="2"/>
          <c:order val="2"/>
          <c:tx>
            <c:strRef>
              <c:f>'Sales values'!$L$3:$L$4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'Sales values'!$I$5:$I$32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'Sales values'!$L$5:$L$32</c:f>
              <c:numCache>
                <c:formatCode>General</c:formatCode>
                <c:ptCount val="27"/>
                <c:pt idx="0">
                  <c:v>11771.059984207155</c:v>
                </c:pt>
                <c:pt idx="1">
                  <c:v>51519.750029087074</c:v>
                </c:pt>
                <c:pt idx="2">
                  <c:v>21534.27998799086</c:v>
                </c:pt>
                <c:pt idx="3">
                  <c:v>12700.209995269784</c:v>
                </c:pt>
                <c:pt idx="4">
                  <c:v>450632.73033630848</c:v>
                </c:pt>
                <c:pt idx="5">
                  <c:v>184356.51053369045</c:v>
                </c:pt>
                <c:pt idx="6">
                  <c:v>244271.29969775677</c:v>
                </c:pt>
                <c:pt idx="7">
                  <c:v>241833.38973349333</c:v>
                </c:pt>
                <c:pt idx="8">
                  <c:v>257751.03102993965</c:v>
                </c:pt>
                <c:pt idx="9">
                  <c:v>114108.59009599686</c:v>
                </c:pt>
                <c:pt idx="10">
                  <c:v>1266657.979675347</c:v>
                </c:pt>
                <c:pt idx="11">
                  <c:v>93643.450142860427</c:v>
                </c:pt>
                <c:pt idx="12">
                  <c:v>135466.60065007213</c:v>
                </c:pt>
                <c:pt idx="13">
                  <c:v>139711.26001572612</c:v>
                </c:pt>
                <c:pt idx="14">
                  <c:v>111458.61971235275</c:v>
                </c:pt>
                <c:pt idx="15">
                  <c:v>204499.70967054367</c:v>
                </c:pt>
                <c:pt idx="16">
                  <c:v>80638.450311660767</c:v>
                </c:pt>
                <c:pt idx="17">
                  <c:v>590157.1297031045</c:v>
                </c:pt>
                <c:pt idx="18">
                  <c:v>1445120.2614202648</c:v>
                </c:pt>
                <c:pt idx="19">
                  <c:v>65867.209872722626</c:v>
                </c:pt>
                <c:pt idx="20">
                  <c:v>29536.289799690247</c:v>
                </c:pt>
                <c:pt idx="21">
                  <c:v>9119.7499504089355</c:v>
                </c:pt>
                <c:pt idx="22">
                  <c:v>622065.2499948442</c:v>
                </c:pt>
                <c:pt idx="23">
                  <c:v>450595.95966970926</c:v>
                </c:pt>
                <c:pt idx="24">
                  <c:v>45595.049934387214</c:v>
                </c:pt>
                <c:pt idx="25">
                  <c:v>4401255.6894774027</c:v>
                </c:pt>
                <c:pt idx="26">
                  <c:v>40527.229843139663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46-42D3-930F-5CAE3B344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48421000"/>
        <c:axId val="648418760"/>
      </c:barChart>
      <c:catAx>
        <c:axId val="648421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18760"/>
        <c:crosses val="autoZero"/>
        <c:auto val="1"/>
        <c:lblAlgn val="ctr"/>
        <c:lblOffset val="100"/>
        <c:noMultiLvlLbl val="0"/>
      </c:catAx>
      <c:valAx>
        <c:axId val="648418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21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project.xlsx]Customer Acquisition!PivotTable1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6050487502783158E-2"/>
          <c:y val="5.6808698664240743E-2"/>
          <c:w val="0.92842826293996683"/>
          <c:h val="0.8613632913483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'Customer Acquisition'!$J$3:$J$4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Acquisition'!$I$5:$I$32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'Customer Acquisition'!$J$5:$J$32</c:f>
              <c:numCache>
                <c:formatCode>General</c:formatCode>
                <c:ptCount val="27"/>
                <c:pt idx="1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  <c:pt idx="8">
                  <c:v>7</c:v>
                </c:pt>
                <c:pt idx="9">
                  <c:v>4</c:v>
                </c:pt>
                <c:pt idx="10">
                  <c:v>35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6</c:v>
                </c:pt>
                <c:pt idx="16">
                  <c:v>1</c:v>
                </c:pt>
                <c:pt idx="17">
                  <c:v>20</c:v>
                </c:pt>
                <c:pt idx="18">
                  <c:v>40</c:v>
                </c:pt>
                <c:pt idx="19">
                  <c:v>4</c:v>
                </c:pt>
                <c:pt idx="21">
                  <c:v>1</c:v>
                </c:pt>
                <c:pt idx="22">
                  <c:v>17</c:v>
                </c:pt>
                <c:pt idx="23">
                  <c:v>9</c:v>
                </c:pt>
                <c:pt idx="24">
                  <c:v>3</c:v>
                </c:pt>
                <c:pt idx="2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0-4424-BB32-BE3C149D21FA}"/>
            </c:ext>
          </c:extLst>
        </c:ser>
        <c:ser>
          <c:idx val="1"/>
          <c:order val="1"/>
          <c:tx>
            <c:strRef>
              <c:f>'Customer Acquisition'!$K$3:$K$4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Acquisition'!$I$5:$I$32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'Customer Acquisition'!$K$5:$K$32</c:f>
              <c:numCache>
                <c:formatCode>General</c:formatCode>
                <c:ptCount val="27"/>
                <c:pt idx="0">
                  <c:v>54</c:v>
                </c:pt>
                <c:pt idx="1">
                  <c:v>205</c:v>
                </c:pt>
                <c:pt idx="2">
                  <c:v>75</c:v>
                </c:pt>
                <c:pt idx="3">
                  <c:v>29</c:v>
                </c:pt>
                <c:pt idx="4">
                  <c:v>1590</c:v>
                </c:pt>
                <c:pt idx="5">
                  <c:v>659</c:v>
                </c:pt>
                <c:pt idx="6">
                  <c:v>918</c:v>
                </c:pt>
                <c:pt idx="7">
                  <c:v>964</c:v>
                </c:pt>
                <c:pt idx="8">
                  <c:v>953</c:v>
                </c:pt>
                <c:pt idx="9">
                  <c:v>386</c:v>
                </c:pt>
                <c:pt idx="10">
                  <c:v>5403</c:v>
                </c:pt>
                <c:pt idx="11">
                  <c:v>300</c:v>
                </c:pt>
                <c:pt idx="12">
                  <c:v>419</c:v>
                </c:pt>
                <c:pt idx="13">
                  <c:v>502</c:v>
                </c:pt>
                <c:pt idx="14">
                  <c:v>260</c:v>
                </c:pt>
                <c:pt idx="15">
                  <c:v>771</c:v>
                </c:pt>
                <c:pt idx="16">
                  <c:v>226</c:v>
                </c:pt>
                <c:pt idx="17">
                  <c:v>2263</c:v>
                </c:pt>
                <c:pt idx="18">
                  <c:v>6210</c:v>
                </c:pt>
                <c:pt idx="19">
                  <c:v>232</c:v>
                </c:pt>
                <c:pt idx="20">
                  <c:v>141</c:v>
                </c:pt>
                <c:pt idx="21">
                  <c:v>18</c:v>
                </c:pt>
                <c:pt idx="22">
                  <c:v>2654</c:v>
                </c:pt>
                <c:pt idx="23">
                  <c:v>1715</c:v>
                </c:pt>
                <c:pt idx="24">
                  <c:v>192</c:v>
                </c:pt>
                <c:pt idx="25">
                  <c:v>17700</c:v>
                </c:pt>
                <c:pt idx="26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0-4424-BB32-BE3C149D21FA}"/>
            </c:ext>
          </c:extLst>
        </c:ser>
        <c:ser>
          <c:idx val="2"/>
          <c:order val="2"/>
          <c:tx>
            <c:strRef>
              <c:f>'Customer Acquisition'!$L$3:$L$4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Acquisition'!$I$5:$I$32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'Customer Acquisition'!$L$5:$L$32</c:f>
              <c:numCache>
                <c:formatCode>General</c:formatCode>
                <c:ptCount val="27"/>
                <c:pt idx="0">
                  <c:v>27</c:v>
                </c:pt>
                <c:pt idx="1">
                  <c:v>205</c:v>
                </c:pt>
                <c:pt idx="2">
                  <c:v>73</c:v>
                </c:pt>
                <c:pt idx="3">
                  <c:v>39</c:v>
                </c:pt>
                <c:pt idx="4">
                  <c:v>1784</c:v>
                </c:pt>
                <c:pt idx="5">
                  <c:v>666</c:v>
                </c:pt>
                <c:pt idx="6">
                  <c:v>1213</c:v>
                </c:pt>
                <c:pt idx="7">
                  <c:v>1063</c:v>
                </c:pt>
                <c:pt idx="8">
                  <c:v>1056</c:v>
                </c:pt>
                <c:pt idx="9">
                  <c:v>356</c:v>
                </c:pt>
                <c:pt idx="10">
                  <c:v>6176</c:v>
                </c:pt>
                <c:pt idx="11">
                  <c:v>415</c:v>
                </c:pt>
                <c:pt idx="12">
                  <c:v>485</c:v>
                </c:pt>
                <c:pt idx="13">
                  <c:v>466</c:v>
                </c:pt>
                <c:pt idx="14">
                  <c:v>274</c:v>
                </c:pt>
                <c:pt idx="15">
                  <c:v>874</c:v>
                </c:pt>
                <c:pt idx="16">
                  <c:v>267</c:v>
                </c:pt>
                <c:pt idx="17">
                  <c:v>2755</c:v>
                </c:pt>
                <c:pt idx="18">
                  <c:v>6570</c:v>
                </c:pt>
                <c:pt idx="19">
                  <c:v>249</c:v>
                </c:pt>
                <c:pt idx="20">
                  <c:v>111</c:v>
                </c:pt>
                <c:pt idx="21">
                  <c:v>26</c:v>
                </c:pt>
                <c:pt idx="22">
                  <c:v>2777</c:v>
                </c:pt>
                <c:pt idx="23">
                  <c:v>1905</c:v>
                </c:pt>
                <c:pt idx="24">
                  <c:v>154</c:v>
                </c:pt>
                <c:pt idx="25">
                  <c:v>23854</c:v>
                </c:pt>
                <c:pt idx="26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0-4424-BB32-BE3C149D2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006352"/>
        <c:axId val="667010832"/>
      </c:barChart>
      <c:catAx>
        <c:axId val="66700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010832"/>
        <c:crosses val="autoZero"/>
        <c:auto val="1"/>
        <c:lblAlgn val="ctr"/>
        <c:lblOffset val="100"/>
        <c:noMultiLvlLbl val="0"/>
      </c:catAx>
      <c:valAx>
        <c:axId val="66701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00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project.xlsx]Total no of orders!PivotTable4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'Total no of orders'!$L$1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61-4DA5-82D1-E67EF4101E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61-4DA5-82D1-E67EF4101E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61-4DA5-82D1-E67EF4101EE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no of orders'!$K$2:$K$5</c:f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'Total no of orders'!$L$2:$L$5</c:f>
              <c:numCache>
                <c:formatCode>General</c:formatCode>
                <c:ptCount val="3"/>
                <c:pt idx="0">
                  <c:v>266</c:v>
                </c:pt>
                <c:pt idx="1">
                  <c:v>41362</c:v>
                </c:pt>
                <c:pt idx="2">
                  <c:v>46646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61-4DA5-82D1-E67EF4101E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project.xlsx]Category sales!PivotTable5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260026935951672"/>
          <c:y val="4.827418714407538E-2"/>
          <c:w val="0.6334182393276071"/>
          <c:h val="0.8819668513133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'Category sales'!$K$3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'Category sales'!$J$4:$J$14</c:f>
              <c:strCache>
                <c:ptCount val="10"/>
                <c:pt idx="0">
                  <c:v>automotivo</c:v>
                </c:pt>
                <c:pt idx="1">
                  <c:v>beleza_saude</c:v>
                </c:pt>
                <c:pt idx="2">
                  <c:v>cama_mesa_banho</c:v>
                </c:pt>
                <c:pt idx="3">
                  <c:v>esporte_lazer</c:v>
                </c:pt>
                <c:pt idx="4">
                  <c:v>ferramentas_jardim</c:v>
                </c:pt>
                <c:pt idx="5">
                  <c:v>informatica_acessorios</c:v>
                </c:pt>
                <c:pt idx="6">
                  <c:v>moveis_decoracao</c:v>
                </c:pt>
                <c:pt idx="7">
                  <c:v>relogios_presentes</c:v>
                </c:pt>
                <c:pt idx="8">
                  <c:v>telefonia</c:v>
                </c:pt>
                <c:pt idx="9">
                  <c:v>utilidades_domesticas</c:v>
                </c:pt>
              </c:strCache>
            </c:strRef>
          </c:cat>
          <c:val>
            <c:numRef>
              <c:f>'Category sales'!$K$4:$K$14</c:f>
              <c:numCache>
                <c:formatCode>General</c:formatCode>
                <c:ptCount val="10"/>
                <c:pt idx="0">
                  <c:v>4140</c:v>
                </c:pt>
                <c:pt idx="1">
                  <c:v>9465</c:v>
                </c:pt>
                <c:pt idx="2">
                  <c:v>10953</c:v>
                </c:pt>
                <c:pt idx="3">
                  <c:v>8431</c:v>
                </c:pt>
                <c:pt idx="4">
                  <c:v>4268</c:v>
                </c:pt>
                <c:pt idx="5">
                  <c:v>7644</c:v>
                </c:pt>
                <c:pt idx="6">
                  <c:v>8160</c:v>
                </c:pt>
                <c:pt idx="7">
                  <c:v>5859</c:v>
                </c:pt>
                <c:pt idx="8">
                  <c:v>4430</c:v>
                </c:pt>
                <c:pt idx="9">
                  <c:v>6795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05-4958-A28A-87D77729C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8447240"/>
        <c:axId val="648443720"/>
      </c:barChart>
      <c:catAx>
        <c:axId val="648447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43720"/>
        <c:crosses val="autoZero"/>
        <c:auto val="1"/>
        <c:lblAlgn val="ctr"/>
        <c:lblOffset val="100"/>
        <c:noMultiLvlLbl val="0"/>
      </c:catAx>
      <c:valAx>
        <c:axId val="64844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47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project.xlsx]Product category!PivotTable8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'Product category'!$I$1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'Product category'!$H$2:$H$12</c:f>
              <c:strCache>
                <c:ptCount val="10"/>
                <c:pt idx="0">
                  <c:v>154e7e31ebfa092203795c972e5804a6</c:v>
                </c:pt>
                <c:pt idx="1">
                  <c:v>368c6c730842d78016ad823897a372db</c:v>
                </c:pt>
                <c:pt idx="2">
                  <c:v>389d119b48cf3043d311335e499d9c6b</c:v>
                </c:pt>
                <c:pt idx="3">
                  <c:v>3dd2a17168ec895c781a9191c1e95ad7</c:v>
                </c:pt>
                <c:pt idx="4">
                  <c:v>422879e10f46682990de24d770e7f83d</c:v>
                </c:pt>
                <c:pt idx="5">
                  <c:v>53759a2ecddad2bb87a079a1f1519f73</c:v>
                </c:pt>
                <c:pt idx="6">
                  <c:v>53b36df67ebb7c41585e8d54d6772e08</c:v>
                </c:pt>
                <c:pt idx="7">
                  <c:v>99a4788cb24856965c36a24e339b6058</c:v>
                </c:pt>
                <c:pt idx="8">
                  <c:v>aca2eb7d00ea1a7b8ebd4e68314663af</c:v>
                </c:pt>
                <c:pt idx="9">
                  <c:v>d1c427060a0f73f6b889a5c7c61f2ac4</c:v>
                </c:pt>
              </c:strCache>
            </c:strRef>
          </c:cat>
          <c:val>
            <c:numRef>
              <c:f>'Product category'!$I$2:$I$12</c:f>
              <c:numCache>
                <c:formatCode>General</c:formatCode>
                <c:ptCount val="10"/>
                <c:pt idx="0">
                  <c:v>274</c:v>
                </c:pt>
                <c:pt idx="1">
                  <c:v>388</c:v>
                </c:pt>
                <c:pt idx="2">
                  <c:v>390</c:v>
                </c:pt>
                <c:pt idx="3">
                  <c:v>272</c:v>
                </c:pt>
                <c:pt idx="4">
                  <c:v>484</c:v>
                </c:pt>
                <c:pt idx="5">
                  <c:v>373</c:v>
                </c:pt>
                <c:pt idx="6">
                  <c:v>321</c:v>
                </c:pt>
                <c:pt idx="7">
                  <c:v>477</c:v>
                </c:pt>
                <c:pt idx="8">
                  <c:v>520</c:v>
                </c:pt>
                <c:pt idx="9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F-4079-9C31-CB9339D6E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494920"/>
        <c:axId val="648495240"/>
      </c:barChart>
      <c:catAx>
        <c:axId val="64849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95240"/>
        <c:crosses val="autoZero"/>
        <c:auto val="1"/>
        <c:lblAlgn val="ctr"/>
        <c:lblOffset val="100"/>
        <c:noMultiLvlLbl val="0"/>
      </c:catAx>
      <c:valAx>
        <c:axId val="648495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9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project.xlsx]Amount!PivotTable9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Amount!$K$3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60-43D8-A147-5FCDF3B532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60-43D8-A147-5FCDF3B532B2}"/>
              </c:ext>
            </c:extLst>
          </c:dPt>
          <c:dPt>
            <c:idx val="2"/>
            <c:bubble3D val="0"/>
            <c:explosion val="14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660-43D8-A147-5FCDF3B532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660-43D8-A147-5FCDF3B532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Amount!$J$4:$J$8</c:f>
              <c:strCache>
                <c:ptCount val="4"/>
                <c:pt idx="0">
                  <c:v>boleto</c:v>
                </c:pt>
                <c:pt idx="1">
                  <c:v>credit_card</c:v>
                </c:pt>
                <c:pt idx="2">
                  <c:v>debit_card</c:v>
                </c:pt>
                <c:pt idx="3">
                  <c:v>voucher</c:v>
                </c:pt>
              </c:strCache>
            </c:strRef>
          </c:cat>
          <c:val>
            <c:numRef>
              <c:f>Amount!$K$4:$K$8</c:f>
              <c:numCache>
                <c:formatCode>General</c:formatCode>
                <c:ptCount val="4"/>
                <c:pt idx="0">
                  <c:v>2769932.5793952942</c:v>
                </c:pt>
                <c:pt idx="1">
                  <c:v>12101094.880652243</c:v>
                </c:pt>
                <c:pt idx="2">
                  <c:v>208421.12002563477</c:v>
                </c:pt>
                <c:pt idx="3">
                  <c:v>343013.19016574137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60-43D8-A147-5FCDF3B53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7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0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7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1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0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9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5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7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854E8D-7BE3-4531-8DC6-14A51839AD3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704A-89C6-4A2E-8E81-1580E046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5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DAE4-0778-889B-89F8-4234D552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D80B-C3F3-5687-77B9-F210854DB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2" y="3953436"/>
            <a:ext cx="9207171" cy="2294964"/>
          </a:xfrm>
        </p:spPr>
        <p:txBody>
          <a:bodyPr/>
          <a:lstStyle/>
          <a:p>
            <a:r>
              <a:rPr lang="en-US" dirty="0"/>
              <a:t>The above chart indicates about the sales of different states for year 2016, 2017 and 2018.</a:t>
            </a:r>
          </a:p>
          <a:p>
            <a:r>
              <a:rPr lang="en-IN" dirty="0"/>
              <a:t>The sales channel for different states is increasing throughout the consecutive year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AB5315-A1FC-F527-E228-BA2D2DE38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11864"/>
              </p:ext>
            </p:extLst>
          </p:nvPr>
        </p:nvGraphicFramePr>
        <p:xfrm>
          <a:off x="1434352" y="1138518"/>
          <a:ext cx="8525435" cy="267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52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9272-6A6F-28DB-B5A4-1293400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Total amount deal within different city and state by different mode of payments.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CD9DD4-3C6E-2732-4F53-EEC4795EB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22793"/>
              </p:ext>
            </p:extLst>
          </p:nvPr>
        </p:nvGraphicFramePr>
        <p:xfrm>
          <a:off x="950770" y="1420906"/>
          <a:ext cx="8795404" cy="401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7898D2-1FEC-B284-7547-42849F15828E}"/>
              </a:ext>
            </a:extLst>
          </p:cNvPr>
          <p:cNvSpPr/>
          <p:nvPr/>
        </p:nvSpPr>
        <p:spPr>
          <a:xfrm>
            <a:off x="1093694" y="5656729"/>
            <a:ext cx="8641977" cy="9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pie chart indicates the credit card payment is used maximum as mode of payments.</a:t>
            </a:r>
          </a:p>
        </p:txBody>
      </p:sp>
    </p:spTree>
    <p:extLst>
      <p:ext uri="{BB962C8B-B14F-4D97-AF65-F5344CB8AC3E}">
        <p14:creationId xmlns:p14="http://schemas.microsoft.com/office/powerpoint/2010/main" val="10405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B29E-9B46-0ED3-01B7-BE6DD513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10 Seller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8F880-04B9-3BEE-8BC8-CE04B91CA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38674"/>
              </p:ext>
            </p:extLst>
          </p:nvPr>
        </p:nvGraphicFramePr>
        <p:xfrm>
          <a:off x="2904565" y="1622612"/>
          <a:ext cx="5100917" cy="479501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100917">
                  <a:extLst>
                    <a:ext uri="{9D8B030D-6E8A-4147-A177-3AD203B41FA5}">
                      <a16:colId xmlns:a16="http://schemas.microsoft.com/office/drawing/2014/main" val="445110190"/>
                    </a:ext>
                  </a:extLst>
                </a:gridCol>
              </a:tblGrid>
              <a:tr h="2321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seller_id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73198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e5cbe890e679490127e9a390b46bbd20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39199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1d503743d2526f03f0c2c89540ee008c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60430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7040e82f899a04d1b434b795a43b4617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18445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630008e0f062605a415d694489f6f82e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28683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5d378b73ab7dd6f0418d743e5dcb0bd1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02028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c84592044b180dec206770c38603814b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23674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14a08204d03bb6b6bde8029f801ae0eb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3487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c1dde11f12d05c478f5de2d7319ad3b2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8207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6da1992f915d77be95d7fa48b36904af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34402"/>
                  </a:ext>
                </a:extLst>
              </a:tr>
              <a:tr h="45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6902157ee16728322d61a1321fa79e58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8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B54F-E4F7-9004-CB4B-17CE5366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FAB4-A879-0F3B-CED0-C52C2531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companies can improve with respect to:</a:t>
            </a:r>
          </a:p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reducing delivery time by contacting more shippers</a:t>
            </a:r>
          </a:p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contacting the different logistics to ensure faster delivery.</a:t>
            </a:r>
          </a:p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contact the banking services or service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centre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for more credit card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7092-E87A-0836-AF0E-9DE9BE4E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835" y="188259"/>
            <a:ext cx="5973388" cy="474322"/>
          </a:xfrm>
        </p:spPr>
        <p:txBody>
          <a:bodyPr/>
          <a:lstStyle/>
          <a:p>
            <a:pPr algn="ctr"/>
            <a:r>
              <a:rPr lang="en-US" sz="2000" dirty="0"/>
              <a:t>Customer Acquisition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44720-368E-C8B0-0DE6-0A6EF82C2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518" y="4589929"/>
            <a:ext cx="8842095" cy="104887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table indicates about the different states the no of customers acquired during the different year.</a:t>
            </a:r>
          </a:p>
          <a:p>
            <a:endParaRPr lang="en-US" dirty="0"/>
          </a:p>
          <a:p>
            <a:r>
              <a:rPr lang="en-US" dirty="0"/>
              <a:t>The above graph depicts about the linear progression of customer for year consecutively for different states.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FFBB9A-7E57-BFEC-0E09-F6ED2CAB1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33977"/>
              </p:ext>
            </p:extLst>
          </p:nvPr>
        </p:nvGraphicFramePr>
        <p:xfrm>
          <a:off x="1075765" y="887506"/>
          <a:ext cx="9000564" cy="357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30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516D-AF38-205B-33C5-4829FA3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 of orders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15FA-E675-AB70-6BD3-31957E1C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4" y="3989294"/>
            <a:ext cx="8633429" cy="2259105"/>
          </a:xfrm>
        </p:spPr>
        <p:txBody>
          <a:bodyPr/>
          <a:lstStyle/>
          <a:p>
            <a:r>
              <a:rPr lang="en-US" dirty="0"/>
              <a:t>The above pie chart indicates about the total no of orders received by e-commerce in different years.</a:t>
            </a:r>
          </a:p>
          <a:p>
            <a:r>
              <a:rPr lang="en-US" dirty="0"/>
              <a:t>There is tremendous growth in orders received in 2017 as compared to 2016 and the trendline is continuously increasing.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B97D9A-8C2B-78FE-DAB2-957893CCA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691464"/>
              </p:ext>
            </p:extLst>
          </p:nvPr>
        </p:nvGraphicFramePr>
        <p:xfrm>
          <a:off x="815788" y="1335741"/>
          <a:ext cx="9682299" cy="257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489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4FD5-7F69-B7F0-4022-AB648DD1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Does all the metrices show similar trends or is there any disparity amongst each of them?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9C89-2D93-CFC0-9AEF-6824D68F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all metrics shows the growth trend irrespective of cases </a:t>
            </a:r>
            <a:r>
              <a:rPr lang="en-US" dirty="0" err="1"/>
              <a:t>i.e</a:t>
            </a:r>
            <a:r>
              <a:rPr lang="en-US" dirty="0"/>
              <a:t> for each year , order, sales, customer acquisition etc.</a:t>
            </a:r>
          </a:p>
          <a:p>
            <a:r>
              <a:rPr lang="en-IN" dirty="0"/>
              <a:t>The increase in trendline is because of the channel sales </a:t>
            </a:r>
            <a:r>
              <a:rPr lang="en-IN" dirty="0" err="1"/>
              <a:t>expandation</a:t>
            </a:r>
            <a:r>
              <a:rPr lang="en-IN" dirty="0"/>
              <a:t> and supply chain is improving throughout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85EA-6525-F897-5795-3DB3E2F5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Declining and Increasing trend over the years in terms of order for states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ED63AD-B90D-8115-D535-68057D636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924707"/>
              </p:ext>
            </p:extLst>
          </p:nvPr>
        </p:nvGraphicFramePr>
        <p:xfrm>
          <a:off x="1640541" y="2675424"/>
          <a:ext cx="2554941" cy="753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1899001550"/>
                    </a:ext>
                  </a:extLst>
                </a:gridCol>
              </a:tblGrid>
              <a:tr h="364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customer_state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3151808"/>
                  </a:ext>
                </a:extLst>
              </a:tr>
              <a:tr h="194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520554"/>
                  </a:ext>
                </a:extLst>
              </a:tr>
              <a:tr h="194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45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125CB2-0C9C-EC94-AC60-C5C24D4BE89E}"/>
              </a:ext>
            </a:extLst>
          </p:cNvPr>
          <p:cNvSpPr txBox="1"/>
          <p:nvPr/>
        </p:nvSpPr>
        <p:spPr>
          <a:xfrm>
            <a:off x="2070847" y="2222056"/>
            <a:ext cx="1138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Declining</a:t>
            </a:r>
            <a:r>
              <a:rPr lang="en-IN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FC1E64-5BC0-7BE1-D59A-CD28D13D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5490"/>
              </p:ext>
            </p:extLst>
          </p:nvPr>
        </p:nvGraphicFramePr>
        <p:xfrm>
          <a:off x="6363820" y="2675424"/>
          <a:ext cx="2215403" cy="75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5403">
                  <a:extLst>
                    <a:ext uri="{9D8B030D-6E8A-4147-A177-3AD203B41FA5}">
                      <a16:colId xmlns:a16="http://schemas.microsoft.com/office/drawing/2014/main" val="3360142824"/>
                    </a:ext>
                  </a:extLst>
                </a:gridCol>
              </a:tblGrid>
              <a:tr h="321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customer_state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749218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313563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07429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686C3C-CFFB-879C-E218-4B44A544D1D2}"/>
              </a:ext>
            </a:extLst>
          </p:cNvPr>
          <p:cNvSpPr txBox="1"/>
          <p:nvPr/>
        </p:nvSpPr>
        <p:spPr>
          <a:xfrm>
            <a:off x="6910670" y="2306092"/>
            <a:ext cx="122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Increasing</a:t>
            </a:r>
            <a:r>
              <a:rPr lang="en-IN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0C3FAD-F90F-4C0A-E741-65876EDE6D99}"/>
              </a:ext>
            </a:extLst>
          </p:cNvPr>
          <p:cNvGrpSpPr/>
          <p:nvPr/>
        </p:nvGrpSpPr>
        <p:grpSpPr>
          <a:xfrm>
            <a:off x="1980078" y="3597541"/>
            <a:ext cx="2215404" cy="1333501"/>
            <a:chOff x="1980078" y="3597541"/>
            <a:chExt cx="2215404" cy="1333501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54BA1A13-A1A3-9C01-796E-C15C3232BD89}"/>
                </a:ext>
              </a:extLst>
            </p:cNvPr>
            <p:cNvSpPr/>
            <p:nvPr/>
          </p:nvSpPr>
          <p:spPr>
            <a:xfrm flipV="1">
              <a:off x="1980078" y="3597541"/>
              <a:ext cx="2215404" cy="1333501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6FAF61-E136-CCF6-EF8D-69C3FC084F5B}"/>
                </a:ext>
              </a:extLst>
            </p:cNvPr>
            <p:cNvSpPr txBox="1"/>
            <p:nvPr/>
          </p:nvSpPr>
          <p:spPr>
            <a:xfrm>
              <a:off x="2070847" y="3781815"/>
              <a:ext cx="18439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This is a declining trend line for two customer state in terms of order for year 2016, 2017 and 2018</a:t>
              </a:r>
              <a:endParaRPr lang="en-IN" sz="11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ECF561-C892-9D43-D97D-343D780CD340}"/>
              </a:ext>
            </a:extLst>
          </p:cNvPr>
          <p:cNvGrpSpPr/>
          <p:nvPr/>
        </p:nvGrpSpPr>
        <p:grpSpPr>
          <a:xfrm>
            <a:off x="6413127" y="3671252"/>
            <a:ext cx="2215404" cy="1333501"/>
            <a:chOff x="1980078" y="3597541"/>
            <a:chExt cx="2215404" cy="1333501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9BD31400-6223-5F9D-DBA5-85F592D3D4EC}"/>
                </a:ext>
              </a:extLst>
            </p:cNvPr>
            <p:cNvSpPr/>
            <p:nvPr/>
          </p:nvSpPr>
          <p:spPr>
            <a:xfrm flipV="1">
              <a:off x="1980078" y="3597541"/>
              <a:ext cx="2215404" cy="1333501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7C3BD5-DAF8-5414-4918-EAE71FB87948}"/>
                </a:ext>
              </a:extLst>
            </p:cNvPr>
            <p:cNvSpPr txBox="1"/>
            <p:nvPr/>
          </p:nvSpPr>
          <p:spPr>
            <a:xfrm>
              <a:off x="2070847" y="3781815"/>
              <a:ext cx="18439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This is a increasing trend line for two customer state in terms of order for year 2016, 2017 and 2018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9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9A1C-DF5F-8CA9-A65C-0381D99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/>
              <a:t>Category Level Sales  and order placed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D1709-E460-B2B6-A02D-575AB0AA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710518"/>
            <a:ext cx="11106618" cy="905435"/>
          </a:xfrm>
        </p:spPr>
        <p:txBody>
          <a:bodyPr/>
          <a:lstStyle/>
          <a:p>
            <a:r>
              <a:rPr lang="en-IN" dirty="0"/>
              <a:t>The above table depicts about the top 10 order placed in different category.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2621F89-8349-DF7E-1C19-8AD388308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027420"/>
              </p:ext>
            </p:extLst>
          </p:nvPr>
        </p:nvGraphicFramePr>
        <p:xfrm>
          <a:off x="950912" y="1218920"/>
          <a:ext cx="9618475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690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11-1302-95F4-E043-D15A0592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Seller Performance in terms of Deliveries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1547-7C1B-779E-F1DE-0868A1B8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indicates that the seller delivery is deprived </a:t>
            </a:r>
            <a:r>
              <a:rPr lang="en-IN" dirty="0" err="1"/>
              <a:t>upto</a:t>
            </a:r>
            <a:r>
              <a:rPr lang="en-IN" dirty="0"/>
              <a:t> 50%.</a:t>
            </a:r>
          </a:p>
          <a:p>
            <a:r>
              <a:rPr lang="en-IN" dirty="0"/>
              <a:t>The percentage of sellers performing better is about 30%.</a:t>
            </a:r>
          </a:p>
        </p:txBody>
      </p:sp>
    </p:spTree>
    <p:extLst>
      <p:ext uri="{BB962C8B-B14F-4D97-AF65-F5344CB8AC3E}">
        <p14:creationId xmlns:p14="http://schemas.microsoft.com/office/powerpoint/2010/main" val="29779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5A56-14BD-D27E-4E1F-D4D99607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Product-level sales &amp; orders placed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A5F1-E3AC-5FC1-6447-820244D4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1" y="5898776"/>
            <a:ext cx="8866512" cy="34962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These are the graph for top 10 product level sales in terms of orders placed.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225B66-E128-DE1D-2549-0B60B7A71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015510"/>
              </p:ext>
            </p:extLst>
          </p:nvPr>
        </p:nvGraphicFramePr>
        <p:xfrm>
          <a:off x="1945342" y="1281953"/>
          <a:ext cx="6257364" cy="35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00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1BE6-0EAE-4E1F-14E7-3080FFD5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Top states setting trend for others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8663E3-5BED-5221-A62C-401007DBD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89360"/>
              </p:ext>
            </p:extLst>
          </p:nvPr>
        </p:nvGraphicFramePr>
        <p:xfrm>
          <a:off x="1093694" y="3384678"/>
          <a:ext cx="8283387" cy="259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29">
                  <a:extLst>
                    <a:ext uri="{9D8B030D-6E8A-4147-A177-3AD203B41FA5}">
                      <a16:colId xmlns:a16="http://schemas.microsoft.com/office/drawing/2014/main" val="1167315367"/>
                    </a:ext>
                  </a:extLst>
                </a:gridCol>
                <a:gridCol w="2761129">
                  <a:extLst>
                    <a:ext uri="{9D8B030D-6E8A-4147-A177-3AD203B41FA5}">
                      <a16:colId xmlns:a16="http://schemas.microsoft.com/office/drawing/2014/main" val="4128924530"/>
                    </a:ext>
                  </a:extLst>
                </a:gridCol>
                <a:gridCol w="2761129">
                  <a:extLst>
                    <a:ext uri="{9D8B030D-6E8A-4147-A177-3AD203B41FA5}">
                      <a16:colId xmlns:a16="http://schemas.microsoft.com/office/drawing/2014/main" val="612713209"/>
                    </a:ext>
                  </a:extLst>
                </a:gridCol>
              </a:tblGrid>
              <a:tr h="4880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Customer_state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total_orders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0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2018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23854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97030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r>
                        <a:rPr lang="en-US" sz="1800" dirty="0"/>
                        <a:t>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04553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r>
                        <a:rPr lang="en-US" sz="1800" dirty="0"/>
                        <a:t>RJ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2005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r>
                        <a:rPr lang="en-US" sz="1800" dirty="0"/>
                        <a:t>RJ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05084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r>
                        <a:rPr lang="en-US" sz="1800" dirty="0"/>
                        <a:t>MG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6176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4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1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769</TotalTime>
  <Words>433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Consolas</vt:lpstr>
      <vt:lpstr>Slack-Lato</vt:lpstr>
      <vt:lpstr>Wingdings 3</vt:lpstr>
      <vt:lpstr>Ion</vt:lpstr>
      <vt:lpstr>Sales </vt:lpstr>
      <vt:lpstr>Customer Acquisition</vt:lpstr>
      <vt:lpstr>Total no of orders </vt:lpstr>
      <vt:lpstr>Does all the metrices show similar trends or is there any disparity amongst each of them? </vt:lpstr>
      <vt:lpstr>Declining and Increasing trend over the years in terms of order for states </vt:lpstr>
      <vt:lpstr>Category Level Sales  and order placed </vt:lpstr>
      <vt:lpstr>Seller Performance in terms of Deliveries</vt:lpstr>
      <vt:lpstr>Product-level sales &amp; orders placed </vt:lpstr>
      <vt:lpstr>Top states setting trend for others</vt:lpstr>
      <vt:lpstr>Total amount deal within different city and state by different mode of payments.</vt:lpstr>
      <vt:lpstr>Top 10 Seller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</dc:title>
  <dc:creator>Sourav Kumar Singh</dc:creator>
  <cp:lastModifiedBy>Indraprastha</cp:lastModifiedBy>
  <cp:revision>4</cp:revision>
  <dcterms:created xsi:type="dcterms:W3CDTF">2022-05-28T05:24:26Z</dcterms:created>
  <dcterms:modified xsi:type="dcterms:W3CDTF">2022-05-29T06:46:28Z</dcterms:modified>
</cp:coreProperties>
</file>