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7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84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1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8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2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7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3304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79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0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9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76400"/>
            <a:ext cx="83058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10" dirty="0">
                <a:solidFill>
                  <a:schemeClr val="tx1"/>
                </a:solidFill>
                <a:latin typeface="Algerian" panose="04020705040A02060702" pitchFamily="82" charset="0"/>
              </a:rPr>
              <a:t>-</a:t>
            </a:r>
            <a:r>
              <a:rPr lang="pt-BR" sz="4000" b="1" spc="-395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C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o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m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m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r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c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50" dirty="0">
                <a:solidFill>
                  <a:schemeClr val="tx1"/>
                </a:solidFill>
                <a:latin typeface="Algerian" panose="04020705040A02060702" pitchFamily="82" charset="0"/>
              </a:rPr>
              <a:t>e  and 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R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75" dirty="0">
                <a:solidFill>
                  <a:schemeClr val="tx1"/>
                </a:solidFill>
                <a:latin typeface="Algerian" panose="04020705040A02060702" pitchFamily="82" charset="0"/>
              </a:rPr>
              <a:t>ta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  <a:r>
              <a:rPr lang="pt-BR" sz="4000" b="1" spc="-39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50" dirty="0">
                <a:solidFill>
                  <a:schemeClr val="tx1"/>
                </a:solidFill>
                <a:latin typeface="Algerian" panose="04020705040A02060702" pitchFamily="82" charset="0"/>
              </a:rPr>
              <a:t>l     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B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2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50" dirty="0">
                <a:solidFill>
                  <a:schemeClr val="tx1"/>
                </a:solidFill>
                <a:latin typeface="Algerian" panose="04020705040A02060702" pitchFamily="82" charset="0"/>
              </a:rPr>
              <a:t>B 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C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a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50" dirty="0">
                <a:solidFill>
                  <a:schemeClr val="tx1"/>
                </a:solidFill>
                <a:latin typeface="Algerian" panose="04020705040A02060702" pitchFamily="82" charset="0"/>
              </a:rPr>
              <a:t>e 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r>
              <a:rPr lang="pt-BR" sz="4000" b="1" spc="-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u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d</a:t>
            </a:r>
            <a:r>
              <a:rPr lang="pt-BR" sz="4000" b="1" spc="-409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pt-BR" sz="4000" b="1" spc="-50" dirty="0">
                <a:solidFill>
                  <a:schemeClr val="tx1"/>
                </a:solidFill>
                <a:latin typeface="Algerian" panose="04020705040A02060702" pitchFamily="82" charset="0"/>
              </a:rPr>
              <a:t>y</a:t>
            </a:r>
            <a:endParaRPr sz="4000" spc="-1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4038600"/>
            <a:ext cx="99891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Amrita Ghosh</a:t>
            </a:r>
            <a:endParaRPr lang="en-IN" sz="32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842" y="1776983"/>
              <a:ext cx="3048730" cy="4580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1776983"/>
              <a:ext cx="3056523" cy="458034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lgerian" panose="04020705040A02060702" pitchFamily="82" charset="0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3346" y="1166651"/>
            <a:ext cx="4584065" cy="5264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70"/>
              </a:spcBef>
              <a:buChar char="•"/>
              <a:tabLst>
                <a:tab pos="469900" algn="l"/>
                <a:tab pos="1433195" algn="l"/>
                <a:tab pos="2039620" algn="l"/>
                <a:tab pos="2512060" algn="l"/>
                <a:tab pos="3427095" algn="l"/>
                <a:tab pos="3710304" algn="l"/>
                <a:tab pos="4250055" algn="l"/>
              </a:tabLst>
            </a:pPr>
            <a:r>
              <a:rPr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</a:t>
            </a:r>
            <a:r>
              <a:rPr lang="en-US"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count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lang="en-US" sz="15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Business</a:t>
            </a:r>
            <a:r>
              <a:rPr lang="en-US"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sz="15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</a:t>
            </a:r>
            <a:r>
              <a:rPr lang="en-IN" sz="15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 </a:t>
            </a:r>
            <a:r>
              <a:rPr sz="15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(log</a:t>
            </a:r>
            <a:endParaRPr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scaled)</a:t>
            </a:r>
            <a:endParaRPr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1215389"/>
            <a:ext cx="398017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2435351"/>
            <a:ext cx="7400544" cy="3129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Outlier</a:t>
            </a:r>
            <a:r>
              <a:rPr spc="-6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treatment</a:t>
            </a:r>
            <a:r>
              <a:rPr spc="-55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and</a:t>
            </a:r>
            <a:r>
              <a:rPr spc="-25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scaling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1283738"/>
            <a:ext cx="9978390" cy="6972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Used</a:t>
            </a:r>
            <a:r>
              <a:rPr sz="20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IQR(Inter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Quartile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Range)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method</a:t>
            </a:r>
            <a:r>
              <a:rPr sz="2000" spc="2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remove</a:t>
            </a:r>
            <a:r>
              <a:rPr sz="2000" spc="2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outliers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2000" spc="2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scaled</a:t>
            </a:r>
            <a:r>
              <a:rPr sz="20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using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Standard</a:t>
            </a:r>
            <a:r>
              <a:rPr sz="20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scalar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method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do</a:t>
            </a:r>
            <a:r>
              <a:rPr sz="20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clustering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2590800"/>
              <a:ext cx="5033670" cy="37374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6" y="2657855"/>
              <a:ext cx="5642955" cy="20661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Customer</a:t>
            </a:r>
            <a:r>
              <a:rPr spc="-80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segmentation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180591"/>
            <a:ext cx="9861550" cy="12763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15"/>
              </a:spcBef>
              <a:buChar char="•"/>
              <a:tabLst>
                <a:tab pos="356870" algn="l"/>
              </a:tabLst>
            </a:pPr>
            <a:r>
              <a:rPr sz="19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K-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Means</a:t>
            </a:r>
            <a:r>
              <a:rPr sz="19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clustering</a:t>
            </a:r>
            <a:r>
              <a:rPr sz="19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scaled</a:t>
            </a:r>
            <a:r>
              <a:rPr sz="19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data.</a:t>
            </a:r>
            <a:endParaRPr sz="19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010"/>
              </a:spcBef>
              <a:buChar char="•"/>
              <a:tabLst>
                <a:tab pos="356870" algn="l"/>
              </a:tabLst>
            </a:pP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Elbow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curve</a:t>
            </a:r>
            <a:r>
              <a:rPr sz="19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9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Silhouette</a:t>
            </a:r>
            <a:r>
              <a:rPr sz="19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score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determine</a:t>
            </a:r>
            <a:r>
              <a:rPr sz="19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optimal</a:t>
            </a:r>
            <a:r>
              <a:rPr sz="19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</a:t>
            </a:r>
            <a:endParaRPr sz="19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har char="•"/>
              <a:tabLst>
                <a:tab pos="356870" algn="l"/>
              </a:tabLst>
            </a:pP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Too</a:t>
            </a:r>
            <a:r>
              <a:rPr sz="19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many</a:t>
            </a:r>
            <a:r>
              <a:rPr sz="19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</a:t>
            </a:r>
            <a:r>
              <a:rPr sz="19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will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loose</a:t>
            </a:r>
            <a:r>
              <a:rPr sz="19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its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importance</a:t>
            </a:r>
            <a:r>
              <a:rPr sz="19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</a:t>
            </a:r>
            <a:r>
              <a:rPr sz="19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choosing</a:t>
            </a:r>
            <a:r>
              <a:rPr sz="19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k=5</a:t>
            </a:r>
            <a:r>
              <a:rPr sz="19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19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analyzing Silhouette</a:t>
            </a:r>
            <a:r>
              <a:rPr sz="19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9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score</a:t>
            </a:r>
            <a:endParaRPr sz="19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429511"/>
            <a:ext cx="7080504" cy="35326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lgerian" panose="04020705040A02060702" pitchFamily="82" charset="0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0672" y="1441246"/>
            <a:ext cx="3937000" cy="3254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There</a:t>
            </a:r>
            <a:r>
              <a:rPr sz="1400" spc="1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sz="14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clear</a:t>
            </a:r>
            <a:r>
              <a:rPr sz="14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5</a:t>
            </a:r>
            <a:r>
              <a:rPr sz="1400" spc="1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clusters</a:t>
            </a:r>
            <a:r>
              <a:rPr sz="14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400" spc="1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 	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having</a:t>
            </a:r>
            <a:r>
              <a:rPr sz="14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different</a:t>
            </a:r>
            <a:r>
              <a:rPr sz="14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average</a:t>
            </a:r>
            <a:r>
              <a:rPr sz="14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endParaRPr lang="en-US" sz="1400" spc="-2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4965" marR="7620" indent="-342900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</a:t>
            </a:r>
            <a:r>
              <a:rPr sz="14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400" spc="2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</a:t>
            </a:r>
            <a:r>
              <a:rPr sz="1400" spc="2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sz="1400" spc="20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offered</a:t>
            </a:r>
            <a:r>
              <a:rPr sz="14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between</a:t>
            </a:r>
            <a:r>
              <a:rPr lang="en-US"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20</a:t>
            </a:r>
            <a:r>
              <a:rPr sz="14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4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60</a:t>
            </a:r>
            <a:r>
              <a:rPr sz="14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4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4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terms</a:t>
            </a:r>
            <a:r>
              <a:rPr sz="14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z="14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</a:t>
            </a:r>
            <a:r>
              <a:rPr lang="en-US"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average.</a:t>
            </a:r>
            <a:r>
              <a:rPr lang="en-US"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(Blue,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purple</a:t>
            </a:r>
            <a:r>
              <a:rPr sz="14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4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yellow</a:t>
            </a:r>
            <a:r>
              <a:rPr sz="14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cluster)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4965" marR="5080" indent="-342900" algn="just">
              <a:lnSpc>
                <a:spcPct val="110100"/>
              </a:lnSpc>
              <a:spcBef>
                <a:spcPts val="1010"/>
              </a:spcBef>
              <a:buChar char="•"/>
              <a:tabLst>
                <a:tab pos="356870" algn="l"/>
              </a:tabLst>
            </a:pP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When</a:t>
            </a:r>
            <a:r>
              <a:rPr sz="1400" spc="4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14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z="1400" spc="4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</a:t>
            </a:r>
            <a:r>
              <a:rPr sz="14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20</a:t>
            </a:r>
            <a:r>
              <a:rPr sz="1400" spc="4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 	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average,</a:t>
            </a:r>
            <a:r>
              <a:rPr sz="14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variability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14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z="14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 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very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less.</a:t>
            </a:r>
            <a:r>
              <a:rPr sz="14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(peacock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blue</a:t>
            </a:r>
            <a:r>
              <a:rPr sz="14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cluster)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4965" marR="7620" indent="-342900" algn="just">
              <a:lnSpc>
                <a:spcPct val="110000"/>
              </a:lnSpc>
              <a:spcBef>
                <a:spcPts val="1005"/>
              </a:spcBef>
              <a:buChar char="•"/>
              <a:tabLst>
                <a:tab pos="356870" algn="l"/>
              </a:tabLst>
            </a:pP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When</a:t>
            </a:r>
            <a:r>
              <a:rPr sz="14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1400" spc="1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z="1400" spc="11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1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more</a:t>
            </a:r>
            <a:r>
              <a:rPr sz="1400" spc="11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</a:t>
            </a:r>
            <a:r>
              <a:rPr sz="1400" spc="11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60</a:t>
            </a:r>
            <a:r>
              <a:rPr sz="1400" spc="11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1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 	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average,</a:t>
            </a:r>
            <a:r>
              <a:rPr sz="1400" spc="4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there</a:t>
            </a:r>
            <a:r>
              <a:rPr lang="en-US" sz="1400" spc="4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4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relatively</a:t>
            </a:r>
            <a:r>
              <a:rPr sz="1400" spc="40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moderate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variability</a:t>
            </a:r>
            <a:r>
              <a:rPr sz="14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14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offered</a:t>
            </a:r>
            <a:r>
              <a:rPr sz="14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14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z="14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(green 	cluster)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4965" marR="9525" indent="-342900" algn="just">
              <a:lnSpc>
                <a:spcPct val="110000"/>
              </a:lnSpc>
              <a:spcBef>
                <a:spcPts val="990"/>
              </a:spcBef>
              <a:buChar char="•"/>
              <a:tabLst>
                <a:tab pos="356870" algn="l"/>
              </a:tabLst>
            </a:pP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variability</a:t>
            </a:r>
            <a:r>
              <a:rPr sz="14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20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</a:t>
            </a:r>
            <a:r>
              <a:rPr sz="1400" spc="20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when</a:t>
            </a:r>
            <a:r>
              <a:rPr sz="14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14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period 	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between</a:t>
            </a:r>
            <a:r>
              <a:rPr sz="14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20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4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60</a:t>
            </a:r>
            <a:r>
              <a:rPr sz="14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157607"/>
                  </a:moveTo>
                  <a:lnTo>
                    <a:pt x="12031091" y="157607"/>
                  </a:lnTo>
                  <a:lnTo>
                    <a:pt x="12031091" y="6700393"/>
                  </a:lnTo>
                  <a:lnTo>
                    <a:pt x="12192000" y="6700393"/>
                  </a:lnTo>
                  <a:lnTo>
                    <a:pt x="12192000" y="157607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0" y="670052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700520"/>
                  </a:lnTo>
                  <a:lnTo>
                    <a:pt x="160921" y="6700520"/>
                  </a:lnTo>
                  <a:lnTo>
                    <a:pt x="160921" y="157480"/>
                  </a:lnTo>
                  <a:lnTo>
                    <a:pt x="12192000" y="1574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1E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3448" y="1435607"/>
              <a:ext cx="5718389" cy="38914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Correlation</a:t>
            </a:r>
            <a:r>
              <a:rPr spc="-114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matrix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192" y="3121151"/>
            <a:ext cx="2964558" cy="25917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Class</a:t>
            </a:r>
            <a:r>
              <a:rPr spc="-5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Imbalance</a:t>
            </a:r>
            <a:r>
              <a:rPr spc="-7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and</a:t>
            </a:r>
            <a:r>
              <a:rPr spc="-65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Data</a:t>
            </a:r>
            <a:r>
              <a:rPr spc="-40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1934" y="1838451"/>
            <a:ext cx="9977120" cy="945131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330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  <a:r>
              <a:rPr sz="20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imbalance</a:t>
            </a:r>
            <a:r>
              <a:rPr sz="20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20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checking</a:t>
            </a:r>
            <a:r>
              <a:rPr sz="2000" spc="-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%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-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sz="20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20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r>
              <a:rPr sz="20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sz="20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2000" spc="-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target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column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marR="5080" indent="-344805">
              <a:lnSpc>
                <a:spcPct val="110100"/>
              </a:lnSpc>
              <a:spcBef>
                <a:spcPts val="985"/>
              </a:spcBef>
              <a:buChar char="•"/>
              <a:tabLst>
                <a:tab pos="356870" algn="l"/>
                <a:tab pos="942340" algn="l"/>
                <a:tab pos="1920875" algn="l"/>
                <a:tab pos="2250440" algn="l"/>
                <a:tab pos="3652520" algn="l"/>
                <a:tab pos="5103495" algn="l"/>
                <a:tab pos="5701665" algn="l"/>
                <a:tab pos="6694805" algn="l"/>
                <a:tab pos="7347584" algn="l"/>
                <a:tab pos="8387080" algn="l"/>
                <a:tab pos="8957310" algn="l"/>
                <a:tab pos="9613265" algn="l"/>
              </a:tabLst>
            </a:pP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lang="en-US"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dataset</a:t>
            </a:r>
            <a:r>
              <a:rPr lang="en-US"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lang="en-US"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moderately</a:t>
            </a:r>
            <a:r>
              <a:rPr lang="en-US"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imbalanced</a:t>
            </a:r>
            <a:r>
              <a:rPr lang="en-US"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lang="en-US"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approx.</a:t>
            </a:r>
            <a:r>
              <a:rPr lang="en-US"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66%</a:t>
            </a:r>
            <a:r>
              <a:rPr lang="en-US"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lang="en-US"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lang="en-US"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34%</a:t>
            </a:r>
            <a:r>
              <a:rPr lang="en-US"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701" y="2788920"/>
            <a:ext cx="4623298" cy="1267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Feature</a:t>
            </a:r>
            <a:r>
              <a:rPr spc="-65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1283738"/>
            <a:ext cx="9976485" cy="11576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5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Selected</a:t>
            </a:r>
            <a:r>
              <a:rPr sz="2000" spc="2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</a:t>
            </a:r>
            <a:r>
              <a:rPr sz="2000" spc="2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features</a:t>
            </a:r>
            <a:r>
              <a:rPr sz="2000" spc="3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which</a:t>
            </a:r>
            <a:r>
              <a:rPr sz="2000" spc="2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sz="2000" spc="2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&gt;0.02,</a:t>
            </a:r>
            <a:r>
              <a:rPr sz="2000" spc="2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other</a:t>
            </a:r>
            <a:r>
              <a:rPr sz="2000" spc="3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columns</a:t>
            </a:r>
            <a:r>
              <a:rPr sz="20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sz="2000" spc="3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dropped</a:t>
            </a:r>
            <a:r>
              <a:rPr sz="2000" spc="3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20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2000" spc="2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does</a:t>
            </a:r>
            <a:r>
              <a:rPr sz="20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contribute</a:t>
            </a:r>
            <a:r>
              <a:rPr sz="2000" spc="-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much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Features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its</a:t>
            </a:r>
            <a:r>
              <a:rPr sz="20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importance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752600"/>
            <a:ext cx="7629349" cy="20592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755215"/>
            <a:ext cx="965500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Class</a:t>
            </a:r>
            <a:r>
              <a:rPr spc="-5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imbalance</a:t>
            </a:r>
            <a:r>
              <a:rPr spc="-6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and</a:t>
            </a:r>
            <a:r>
              <a:rPr spc="-4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Model</a:t>
            </a:r>
            <a:r>
              <a:rPr spc="-40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8933" y="4267200"/>
            <a:ext cx="8161866" cy="1956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ts val="1825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Here,</a:t>
            </a:r>
            <a:r>
              <a:rPr sz="16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Base (without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implementing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imbalance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technique)</a:t>
            </a:r>
            <a:r>
              <a:rPr sz="16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Tomek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links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gives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best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result among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all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ts val="1825"/>
              </a:lnSpc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other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  <a:r>
              <a:rPr sz="16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imbalance</a:t>
            </a:r>
            <a:r>
              <a:rPr sz="1600" spc="-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techniques.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ts val="1825"/>
              </a:lnSpc>
              <a:spcBef>
                <a:spcPts val="819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However,</a:t>
            </a:r>
            <a:r>
              <a:rPr sz="1600" spc="3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Random</a:t>
            </a:r>
            <a:r>
              <a:rPr sz="1600" spc="3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Forest</a:t>
            </a:r>
            <a:r>
              <a:rPr sz="1600" spc="3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performs</a:t>
            </a:r>
            <a:r>
              <a:rPr sz="16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much</a:t>
            </a:r>
            <a:r>
              <a:rPr sz="1600" spc="3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better</a:t>
            </a:r>
            <a:r>
              <a:rPr sz="1600" spc="3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3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</a:t>
            </a:r>
            <a:r>
              <a:rPr sz="1600" spc="3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Accuracy,</a:t>
            </a:r>
            <a:r>
              <a:rPr sz="1600" spc="3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Precision,</a:t>
            </a:r>
            <a:r>
              <a:rPr sz="1600" spc="3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Recall</a:t>
            </a:r>
            <a:r>
              <a:rPr sz="1600" spc="3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F1</a:t>
            </a:r>
            <a:r>
              <a:rPr sz="1600" spc="3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Score.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ts val="1825"/>
              </a:lnSpc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Logistic</a:t>
            </a:r>
            <a:r>
              <a:rPr sz="16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Regression</a:t>
            </a:r>
            <a:r>
              <a:rPr sz="16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has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better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Recall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Random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Forest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but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much</a:t>
            </a:r>
            <a:r>
              <a:rPr sz="16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lower</a:t>
            </a:r>
            <a:r>
              <a:rPr sz="1600" spc="-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Accuracy</a:t>
            </a:r>
            <a:r>
              <a:rPr sz="16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Precision.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So,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will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go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Random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Forest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without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implementing</a:t>
            </a:r>
            <a:r>
              <a:rPr sz="1600" spc="-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any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  <a:r>
              <a:rPr sz="16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imbalance</a:t>
            </a:r>
            <a:r>
              <a:rPr sz="1600" spc="-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technique.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ts val="1825"/>
              </a:lnSpc>
              <a:spcBef>
                <a:spcPts val="815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have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also</a:t>
            </a:r>
            <a:r>
              <a:rPr sz="1600" spc="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seen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earlier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that</a:t>
            </a:r>
            <a:r>
              <a:rPr sz="1600" spc="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dataset</a:t>
            </a:r>
            <a:r>
              <a:rPr sz="1600" spc="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r>
              <a:rPr sz="16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highly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skewed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64%</a:t>
            </a:r>
            <a:r>
              <a:rPr sz="16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16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36%</a:t>
            </a:r>
            <a:r>
              <a:rPr sz="1600" spc="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ts val="1825"/>
              </a:lnSpc>
            </a:pP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2660904"/>
              <a:ext cx="6560224" cy="3779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550" y="3121151"/>
              <a:ext cx="4961223" cy="17617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135648"/>
            <a:ext cx="915246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Random</a:t>
            </a:r>
            <a:r>
              <a:rPr spc="-65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Forest</a:t>
            </a:r>
            <a:r>
              <a:rPr spc="-6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model</a:t>
            </a:r>
            <a:r>
              <a:rPr spc="-80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and</a:t>
            </a:r>
            <a:r>
              <a:rPr spc="-65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Hyperparameter</a:t>
            </a:r>
            <a:r>
              <a:rPr spc="-25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tuning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330198"/>
            <a:ext cx="8563610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</a:tabLst>
            </a:pP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Hyperparameter</a:t>
            </a:r>
            <a:r>
              <a:rPr sz="1400" spc="1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tuning</a:t>
            </a:r>
            <a:r>
              <a:rPr sz="1400"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achieved</a:t>
            </a:r>
            <a:r>
              <a:rPr sz="1400"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using</a:t>
            </a:r>
            <a:r>
              <a:rPr sz="1400" spc="-7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GridsearchCV</a:t>
            </a: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 method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har char="•"/>
              <a:tabLst>
                <a:tab pos="356870" algn="l"/>
              </a:tabLst>
            </a:pP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Model</a:t>
            </a:r>
            <a:r>
              <a:rPr sz="1400" spc="-1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performance</a:t>
            </a:r>
            <a:r>
              <a:rPr sz="1400" spc="-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z="1400"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-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training</a:t>
            </a:r>
            <a:r>
              <a:rPr sz="1400" spc="-2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0" dirty="0">
                <a:latin typeface="Aparajita" panose="02020603050405020304" pitchFamily="18" charset="0"/>
                <a:cs typeface="Aparajita" panose="02020603050405020304" pitchFamily="18" charset="0"/>
              </a:rPr>
              <a:t>data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010"/>
              </a:spcBef>
              <a:buChar char="•"/>
              <a:tabLst>
                <a:tab pos="356870" algn="l"/>
                <a:tab pos="2755900" algn="l"/>
              </a:tabLst>
            </a:pP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Training</a:t>
            </a:r>
            <a:r>
              <a:rPr sz="1400" spc="-8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accuracy-</a:t>
            </a:r>
            <a:r>
              <a:rPr sz="1400" spc="-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84.7%</a:t>
            </a:r>
            <a:r>
              <a:rPr lang="en-US"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Validation</a:t>
            </a:r>
            <a:r>
              <a:rPr sz="1400" spc="-3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accuracy-</a:t>
            </a:r>
            <a:r>
              <a:rPr sz="1400" spc="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85%</a:t>
            </a:r>
            <a:r>
              <a:rPr sz="1400" spc="-5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This</a:t>
            </a:r>
            <a:r>
              <a:rPr sz="1400"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clearly</a:t>
            </a:r>
            <a:r>
              <a:rPr sz="1400" spc="-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indicates</a:t>
            </a:r>
            <a:r>
              <a:rPr sz="1400" spc="-3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400" spc="-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model</a:t>
            </a:r>
            <a:r>
              <a:rPr sz="1400"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400" spc="-7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r>
              <a:rPr sz="1400" spc="-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latin typeface="Aparajita" panose="02020603050405020304" pitchFamily="18" charset="0"/>
                <a:cs typeface="Aparajita" panose="02020603050405020304" pitchFamily="18" charset="0"/>
              </a:rPr>
              <a:t>overfitting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5256403"/>
            <a:ext cx="99802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Model</a:t>
            </a:r>
            <a:r>
              <a:rPr sz="1600" spc="-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600"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giving</a:t>
            </a:r>
            <a:r>
              <a:rPr sz="1600" spc="-5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very</a:t>
            </a:r>
            <a:r>
              <a:rPr sz="1600" spc="-1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high</a:t>
            </a:r>
            <a:r>
              <a:rPr sz="1600"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latin typeface="Aparajita" panose="02020603050405020304" pitchFamily="18" charset="0"/>
                <a:cs typeface="Aparajita" panose="02020603050405020304" pitchFamily="18" charset="0"/>
              </a:rPr>
              <a:t>accuracy,</a:t>
            </a:r>
            <a:r>
              <a:rPr sz="1600" spc="-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precision,</a:t>
            </a:r>
            <a:r>
              <a:rPr sz="1600" spc="-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recall</a:t>
            </a:r>
            <a:r>
              <a:rPr sz="1600"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-2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latin typeface="Aparajita" panose="02020603050405020304" pitchFamily="18" charset="0"/>
                <a:cs typeface="Aparajita" panose="02020603050405020304" pitchFamily="18" charset="0"/>
              </a:rPr>
              <a:t>f1-score.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</a:tabLst>
            </a:pP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Out</a:t>
            </a:r>
            <a:r>
              <a:rPr sz="1600" spc="4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600" spc="4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these,</a:t>
            </a:r>
            <a:r>
              <a:rPr sz="1600" spc="4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recall</a:t>
            </a:r>
            <a:r>
              <a:rPr sz="1600" spc="42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600" spc="4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very</a:t>
            </a:r>
            <a:r>
              <a:rPr sz="1600" spc="4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high,</a:t>
            </a:r>
            <a:r>
              <a:rPr sz="1600" spc="434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which</a:t>
            </a:r>
            <a:r>
              <a:rPr sz="1600" spc="42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shows</a:t>
            </a:r>
            <a:r>
              <a:rPr sz="1600" spc="4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that</a:t>
            </a:r>
            <a:r>
              <a:rPr sz="1600" spc="4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model</a:t>
            </a:r>
            <a:r>
              <a:rPr sz="1600" spc="4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predicts</a:t>
            </a:r>
            <a:r>
              <a:rPr sz="1600" spc="4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very</a:t>
            </a:r>
            <a:r>
              <a:rPr sz="1600" spc="42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high</a:t>
            </a:r>
            <a:r>
              <a:rPr sz="1600" spc="4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proportion</a:t>
            </a:r>
            <a:r>
              <a:rPr sz="1600" spc="43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600" spc="41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latin typeface="Aparajita" panose="02020603050405020304" pitchFamily="18" charset="0"/>
                <a:cs typeface="Aparajita" panose="02020603050405020304" pitchFamily="18" charset="0"/>
              </a:rPr>
              <a:t>delayed payments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7008"/>
              </p:ext>
            </p:extLst>
          </p:nvPr>
        </p:nvGraphicFramePr>
        <p:xfrm>
          <a:off x="6811607" y="3605656"/>
          <a:ext cx="2855595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Positive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6665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2923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Negative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1319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17275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391400" y="3192412"/>
            <a:ext cx="20459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Confusion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matrix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289228"/>
            <a:ext cx="9984105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The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identifies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10</a:t>
            </a:r>
            <a:r>
              <a:rPr sz="1600" spc="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contributors</a:t>
            </a:r>
            <a:r>
              <a:rPr sz="16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payments,</a:t>
            </a:r>
            <a:r>
              <a:rPr sz="1600" spc="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highest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impact</a:t>
            </a:r>
            <a:r>
              <a:rPr sz="16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factors</a:t>
            </a:r>
            <a:r>
              <a:rPr sz="16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being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USD</a:t>
            </a:r>
            <a:r>
              <a:rPr sz="16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Amount,</a:t>
            </a:r>
            <a:r>
              <a:rPr sz="1600" spc="1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credit_period,</a:t>
            </a:r>
            <a:r>
              <a:rPr sz="1600" spc="1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specific</a:t>
            </a:r>
            <a:r>
              <a:rPr sz="1600" spc="1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1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terms</a:t>
            </a:r>
            <a:r>
              <a:rPr sz="16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such</a:t>
            </a:r>
            <a:r>
              <a:rPr sz="16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16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PAYMENT_TERM_30</a:t>
            </a:r>
            <a:r>
              <a:rPr sz="1600" spc="1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600" spc="1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600" spc="1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PAYMENT_TERM_60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6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6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EOM.</a:t>
            </a:r>
            <a:r>
              <a:rPr sz="16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 suggests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that</a:t>
            </a:r>
            <a:r>
              <a:rPr sz="16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addressing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these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factors</a:t>
            </a:r>
            <a:r>
              <a:rPr sz="16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could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significantly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reduce</a:t>
            </a:r>
            <a:r>
              <a:rPr sz="16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delays.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54739"/>
              </p:ext>
            </p:extLst>
          </p:nvPr>
        </p:nvGraphicFramePr>
        <p:xfrm>
          <a:off x="1447800" y="2362200"/>
          <a:ext cx="4711065" cy="368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IMPORTANCE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USD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Amount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0.504607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Credit_Period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0.175041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PAYMENT_TERM_30</a:t>
                      </a:r>
                      <a:r>
                        <a:rPr sz="1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Days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from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EOM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0.085056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346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PAYMENT_TERM_60</a:t>
                      </a:r>
                      <a:r>
                        <a:rPr sz="1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Days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EOM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0.071570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INVOICE_CURRENCY_CODE_SAR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0.029608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 marR="346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PAYMENT_TERM_15</a:t>
                      </a:r>
                      <a:r>
                        <a:rPr sz="1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Days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EOM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0.025800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INVOICE_CURRENCY_CODE_USD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0.015757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5041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PAYMENT_TERM_Immediate Payment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0.014697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 marR="1492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PAYMENT_TERM_60</a:t>
                      </a:r>
                      <a:r>
                        <a:rPr sz="1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Days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Inv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0.011407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PAYMENT_TERM_Immediate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0.011402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Problem</a:t>
            </a:r>
            <a:r>
              <a:rPr spc="-45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5" y="1767227"/>
            <a:ext cx="8264856" cy="342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01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Schuster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</a:t>
            </a:r>
            <a:r>
              <a:rPr sz="2000" spc="1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multinational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retail</a:t>
            </a:r>
            <a:r>
              <a:rPr sz="20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company</a:t>
            </a:r>
            <a:r>
              <a:rPr sz="2000" spc="1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dealing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20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sports</a:t>
            </a:r>
            <a:r>
              <a:rPr sz="2000" spc="1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goods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accessories.</a:t>
            </a:r>
            <a:r>
              <a:rPr sz="2000" spc="1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Schuster</a:t>
            </a:r>
            <a:r>
              <a:rPr sz="20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conducts</a:t>
            </a:r>
            <a:r>
              <a:rPr sz="2000" spc="1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significant</a:t>
            </a:r>
            <a:r>
              <a:rPr sz="20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business</a:t>
            </a:r>
            <a:r>
              <a:rPr sz="2000" spc="1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hundreds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its</a:t>
            </a:r>
            <a:r>
              <a:rPr sz="20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vendors,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whom</a:t>
            </a:r>
            <a:r>
              <a:rPr sz="2000" spc="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has credit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arrangements.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Unfortunately,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not</a:t>
            </a:r>
            <a:r>
              <a:rPr sz="20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all</a:t>
            </a:r>
            <a:r>
              <a:rPr sz="20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vendors</a:t>
            </a:r>
            <a:r>
              <a:rPr sz="20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respect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z="20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terms</a:t>
            </a:r>
            <a:r>
              <a:rPr sz="20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some</a:t>
            </a:r>
            <a:r>
              <a:rPr sz="20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2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them</a:t>
            </a:r>
            <a:r>
              <a:rPr sz="2000" spc="2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tend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make</a:t>
            </a:r>
            <a:r>
              <a:rPr sz="20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2000" spc="2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late.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sz="2000" spc="225" dirty="0">
              <a:solidFill>
                <a:srgbClr val="23304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5600" marR="5080" indent="-342900">
              <a:lnSpc>
                <a:spcPct val="1101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Schuster</a:t>
            </a:r>
            <a:r>
              <a:rPr sz="2000" spc="2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levies</a:t>
            </a:r>
            <a:r>
              <a:rPr sz="2000" spc="2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heavy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sz="2000" spc="2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fees,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although</a:t>
            </a:r>
            <a:r>
              <a:rPr sz="20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</a:t>
            </a:r>
            <a:r>
              <a:rPr sz="20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procedure</a:t>
            </a:r>
            <a:r>
              <a:rPr sz="20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20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r>
              <a:rPr sz="20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beneficial</a:t>
            </a:r>
            <a:r>
              <a:rPr sz="20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either</a:t>
            </a:r>
            <a:r>
              <a:rPr sz="20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party</a:t>
            </a:r>
            <a:r>
              <a:rPr sz="20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20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</a:t>
            </a:r>
            <a:r>
              <a:rPr sz="20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long-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</a:t>
            </a:r>
            <a:r>
              <a:rPr sz="2000" spc="1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business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relationship.</a:t>
            </a:r>
            <a:r>
              <a:rPr sz="2000" spc="1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1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company</a:t>
            </a:r>
            <a:r>
              <a:rPr sz="2000" spc="1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has</a:t>
            </a:r>
            <a:r>
              <a:rPr sz="20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some</a:t>
            </a:r>
            <a:r>
              <a:rPr sz="20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employees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who</a:t>
            </a:r>
            <a:r>
              <a:rPr sz="20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keep</a:t>
            </a:r>
            <a:r>
              <a:rPr sz="20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chasing</a:t>
            </a:r>
            <a:r>
              <a:rPr sz="2000" spc="1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vendors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get</a:t>
            </a:r>
            <a:r>
              <a:rPr sz="20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z="2000" spc="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time;</a:t>
            </a:r>
            <a:r>
              <a:rPr sz="20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</a:t>
            </a:r>
            <a:r>
              <a:rPr sz="2000" spc="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procedure</a:t>
            </a:r>
            <a:r>
              <a:rPr sz="20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nevertheless</a:t>
            </a:r>
            <a:r>
              <a:rPr sz="20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also</a:t>
            </a:r>
            <a:r>
              <a:rPr sz="20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results</a:t>
            </a:r>
            <a:r>
              <a:rPr sz="2000" spc="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20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non-</a:t>
            </a:r>
            <a:r>
              <a:rPr sz="20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value-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added</a:t>
            </a:r>
            <a:r>
              <a:rPr sz="2000" spc="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activities,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loss</a:t>
            </a:r>
            <a:r>
              <a:rPr sz="20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1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time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20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financial</a:t>
            </a:r>
            <a:r>
              <a:rPr sz="20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impact.</a:t>
            </a:r>
            <a:endParaRPr lang="en-US" sz="2000" spc="165" dirty="0">
              <a:solidFill>
                <a:srgbClr val="23304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5600" marR="5080" indent="-342900">
              <a:lnSpc>
                <a:spcPct val="1101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Schuster</a:t>
            </a:r>
            <a:r>
              <a:rPr sz="20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would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thus</a:t>
            </a:r>
            <a:r>
              <a:rPr sz="20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try</a:t>
            </a:r>
            <a:r>
              <a:rPr sz="2000" spc="114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understand</a:t>
            </a:r>
            <a:r>
              <a:rPr sz="20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its</a:t>
            </a:r>
            <a:r>
              <a:rPr sz="20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customers’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behavior</a:t>
            </a:r>
            <a:r>
              <a:rPr sz="20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predict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-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likelihood</a:t>
            </a:r>
            <a:r>
              <a:rPr sz="20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-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sz="2000" spc="-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20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against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open</a:t>
            </a:r>
            <a:r>
              <a:rPr sz="2000" spc="-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invoices.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lgerian" panose="04020705040A02060702" pitchFamily="82" charset="0"/>
              </a:rPr>
              <a:t>Recommendation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289228"/>
            <a:ext cx="9984740" cy="38219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95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3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improve</a:t>
            </a:r>
            <a:r>
              <a:rPr sz="1600" spc="4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40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3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process,</a:t>
            </a:r>
            <a:r>
              <a:rPr sz="1600" spc="40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1600" spc="4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600" spc="40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recommended</a:t>
            </a:r>
            <a:r>
              <a:rPr sz="1600" spc="4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that</a:t>
            </a:r>
            <a:r>
              <a:rPr sz="1600" spc="4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3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client</a:t>
            </a:r>
            <a:r>
              <a:rPr sz="1600" spc="40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consider</a:t>
            </a:r>
            <a:r>
              <a:rPr sz="1600" spc="40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adopting</a:t>
            </a:r>
            <a:r>
              <a:rPr sz="1600" spc="3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milestone</a:t>
            </a:r>
            <a:r>
              <a:rPr sz="1600" spc="4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or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staggered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invoicing</a:t>
            </a:r>
            <a:r>
              <a:rPr sz="16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strategies</a:t>
            </a:r>
            <a:r>
              <a:rPr sz="16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rather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waiting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</a:t>
            </a:r>
            <a:r>
              <a:rPr sz="16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for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entire</a:t>
            </a:r>
            <a:r>
              <a:rPr sz="16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order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at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once.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Some</a:t>
            </a:r>
            <a:r>
              <a:rPr sz="16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best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terms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consider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are: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631190" lvl="1" indent="-344805">
              <a:lnSpc>
                <a:spcPct val="100000"/>
              </a:lnSpc>
              <a:spcBef>
                <a:spcPts val="68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PAYMENT_TERM_180</a:t>
            </a:r>
            <a:r>
              <a:rPr sz="14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4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</a:t>
            </a:r>
            <a:r>
              <a:rPr sz="14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DATE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631190" lvl="1" indent="-344805">
              <a:lnSpc>
                <a:spcPct val="100000"/>
              </a:lnSpc>
              <a:spcBef>
                <a:spcPts val="670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PAYMENT_TERM_Advance</a:t>
            </a:r>
            <a:r>
              <a:rPr sz="14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4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discount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631190" lvl="1" indent="-344805">
              <a:lnSpc>
                <a:spcPct val="100000"/>
              </a:lnSpc>
              <a:spcBef>
                <a:spcPts val="67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PAYMENT_TERM_120</a:t>
            </a:r>
            <a:r>
              <a:rPr sz="1400" spc="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4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631190" lvl="1" indent="-344805">
              <a:lnSpc>
                <a:spcPct val="100000"/>
              </a:lnSpc>
              <a:spcBef>
                <a:spcPts val="675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PAYMENT_TERM_7</a:t>
            </a:r>
            <a:r>
              <a:rPr sz="14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4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4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631190" lvl="1" indent="-344805">
              <a:lnSpc>
                <a:spcPct val="100000"/>
              </a:lnSpc>
              <a:spcBef>
                <a:spcPts val="670"/>
              </a:spcBef>
              <a:buSzPct val="85714"/>
              <a:buChar char="•"/>
              <a:tabLst>
                <a:tab pos="631190" algn="l"/>
              </a:tabLst>
            </a:pP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PAYMENT_TERM_Standby</a:t>
            </a:r>
            <a:r>
              <a:rPr sz="1400" spc="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LC</a:t>
            </a:r>
            <a:r>
              <a:rPr sz="1400" spc="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at</a:t>
            </a:r>
            <a:r>
              <a:rPr sz="14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30</a:t>
            </a:r>
            <a:r>
              <a:rPr sz="14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4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endParaRPr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marR="5080" indent="-344805" algn="just">
              <a:lnSpc>
                <a:spcPct val="110100"/>
              </a:lnSpc>
              <a:spcBef>
                <a:spcPts val="975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Additionally,</a:t>
            </a:r>
            <a:r>
              <a:rPr sz="1600" spc="1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16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600" spc="1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important</a:t>
            </a:r>
            <a:r>
              <a:rPr sz="16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1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exercise</a:t>
            </a:r>
            <a:r>
              <a:rPr sz="1600" spc="1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caution</a:t>
            </a:r>
            <a:r>
              <a:rPr sz="1600" spc="1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1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2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terms</a:t>
            </a:r>
            <a:r>
              <a:rPr sz="1600" spc="1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such</a:t>
            </a:r>
            <a:r>
              <a:rPr sz="16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16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PAYMENT_TERM_30</a:t>
            </a:r>
            <a:r>
              <a:rPr sz="1600" spc="1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6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</a:t>
            </a:r>
            <a:r>
              <a:rPr sz="16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1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PAYMENT_TERM_60</a:t>
            </a:r>
            <a:r>
              <a:rPr sz="1600" spc="1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z="16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1600" spc="1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EOM,</a:t>
            </a:r>
            <a:r>
              <a:rPr sz="1600" spc="1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1600" spc="1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these</a:t>
            </a:r>
            <a:r>
              <a:rPr sz="1600" spc="1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have</a:t>
            </a:r>
            <a:r>
              <a:rPr sz="1600" spc="1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been</a:t>
            </a:r>
            <a:r>
              <a:rPr sz="1600" spc="1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identified</a:t>
            </a:r>
            <a:r>
              <a:rPr sz="1600" spc="1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1600" spc="1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contributors</a:t>
            </a:r>
            <a:r>
              <a:rPr sz="1600" spc="1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payments.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marR="6350" indent="-344805" algn="just">
              <a:lnSpc>
                <a:spcPct val="110100"/>
              </a:lnSpc>
              <a:spcBef>
                <a:spcPts val="985"/>
              </a:spcBef>
              <a:buChar char="•"/>
              <a:tabLst>
                <a:tab pos="356870" algn="l"/>
                <a:tab pos="359410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Regarding</a:t>
            </a:r>
            <a:r>
              <a:rPr sz="16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currency</a:t>
            </a:r>
            <a:r>
              <a:rPr sz="16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codes,</a:t>
            </a:r>
            <a:r>
              <a:rPr sz="1600" spc="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1600" spc="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z="1600" spc="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advisable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16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prioritize</a:t>
            </a:r>
            <a:r>
              <a:rPr sz="16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INVOICE_CURRENCY_CODE</a:t>
            </a:r>
            <a:r>
              <a:rPr sz="16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like</a:t>
            </a:r>
            <a:r>
              <a:rPr sz="16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ZAR,</a:t>
            </a:r>
            <a:r>
              <a:rPr sz="1600" spc="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QAR,</a:t>
            </a:r>
            <a:r>
              <a:rPr sz="16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GBP,</a:t>
            </a:r>
            <a:r>
              <a:rPr sz="16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while</a:t>
            </a:r>
            <a:r>
              <a:rPr sz="16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being</a:t>
            </a:r>
            <a:r>
              <a:rPr sz="16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cautious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when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dealing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INVOICE_CURRENCY_CODE</a:t>
            </a:r>
            <a:r>
              <a:rPr sz="16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SAR</a:t>
            </a:r>
            <a:r>
              <a:rPr sz="16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z="1600" spc="8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USD,</a:t>
            </a:r>
            <a:r>
              <a:rPr sz="1600" spc="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as</a:t>
            </a:r>
            <a:r>
              <a:rPr sz="1600" spc="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they</a:t>
            </a:r>
            <a:r>
              <a:rPr sz="1600" spc="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can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impact</a:t>
            </a:r>
            <a:r>
              <a:rPr sz="16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timeliness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7164D-F6FD-AEBE-8027-DFBE3E27CF17}"/>
              </a:ext>
            </a:extLst>
          </p:cNvPr>
          <p:cNvSpPr/>
          <p:nvPr/>
        </p:nvSpPr>
        <p:spPr>
          <a:xfrm>
            <a:off x="2667000" y="2362200"/>
            <a:ext cx="5195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8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744" y="1767227"/>
            <a:ext cx="7731456" cy="2292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5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Schuster</a:t>
            </a:r>
            <a:r>
              <a:rPr sz="20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would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like</a:t>
            </a:r>
            <a:r>
              <a:rPr sz="20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better</a:t>
            </a:r>
            <a:r>
              <a:rPr sz="20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understand</a:t>
            </a:r>
            <a:r>
              <a:rPr sz="20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customers’</a:t>
            </a:r>
            <a:r>
              <a:rPr sz="20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behavior</a:t>
            </a:r>
            <a:r>
              <a:rPr sz="2000" spc="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based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their</a:t>
            </a:r>
            <a:r>
              <a:rPr sz="20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past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patterns</a:t>
            </a:r>
            <a:r>
              <a:rPr sz="20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(customer</a:t>
            </a:r>
            <a:r>
              <a:rPr sz="2000" spc="-1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segmentation).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220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Using</a:t>
            </a:r>
            <a:r>
              <a:rPr sz="20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historical</a:t>
            </a:r>
            <a:r>
              <a:rPr sz="2000" spc="2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information,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2000" spc="2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wants</a:t>
            </a:r>
            <a:r>
              <a:rPr sz="2000" spc="2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229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able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predict</a:t>
            </a:r>
            <a:r>
              <a:rPr sz="2000" spc="2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2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likelihood</a:t>
            </a:r>
            <a:r>
              <a:rPr sz="2000" spc="2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2000" spc="2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20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against</a:t>
            </a:r>
            <a:r>
              <a:rPr sz="20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open</a:t>
            </a:r>
            <a:r>
              <a:rPr sz="2000" spc="-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invoices</a:t>
            </a:r>
            <a:r>
              <a:rPr sz="2000" spc="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z="2000" spc="-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its</a:t>
            </a:r>
            <a:r>
              <a:rPr sz="20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customers.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1250"/>
              </a:spcBef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It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wants</a:t>
            </a:r>
            <a:r>
              <a:rPr sz="20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use</a:t>
            </a:r>
            <a:r>
              <a:rPr sz="20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</a:t>
            </a:r>
            <a:r>
              <a:rPr sz="2000" spc="7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information</a:t>
            </a:r>
            <a:r>
              <a:rPr sz="20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that</a:t>
            </a:r>
            <a:r>
              <a:rPr sz="2000" spc="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collectors</a:t>
            </a:r>
            <a:r>
              <a:rPr sz="2000" spc="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can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prioritize</a:t>
            </a:r>
            <a:r>
              <a:rPr sz="2000" spc="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their</a:t>
            </a:r>
            <a:r>
              <a:rPr sz="2000" spc="1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work</a:t>
            </a:r>
            <a:r>
              <a:rPr sz="2000" spc="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2000" spc="6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following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up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20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customers</a:t>
            </a:r>
            <a:r>
              <a:rPr sz="2000" spc="-9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beforehand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z="2000" spc="-6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get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z="2000" spc="-7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z="20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0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time.</a:t>
            </a:r>
            <a:endParaRPr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40824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Solution</a:t>
            </a:r>
            <a:r>
              <a:rPr spc="-55" dirty="0">
                <a:latin typeface="Algerian" panose="04020705040A02060702" pitchFamily="82" charset="0"/>
              </a:rPr>
              <a:t> </a:t>
            </a:r>
            <a:r>
              <a:rPr spc="-10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013" y="2956077"/>
            <a:ext cx="67310" cy="4521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013" y="3995318"/>
            <a:ext cx="67310" cy="8826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50" dirty="0">
                <a:solidFill>
                  <a:srgbClr val="233041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1184046"/>
            <a:ext cx="6436056" cy="443454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Reading</a:t>
            </a:r>
            <a:r>
              <a:rPr sz="1300" b="1" spc="-3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and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 Understanding</a:t>
            </a:r>
            <a:r>
              <a:rPr sz="1300" b="1" spc="3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the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spc="-20" dirty="0">
                <a:solidFill>
                  <a:srgbClr val="233041"/>
                </a:solidFill>
                <a:latin typeface="Arial MT"/>
                <a:cs typeface="Arial MT"/>
              </a:rPr>
              <a:t>data</a:t>
            </a:r>
            <a:endParaRPr sz="1300" b="1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Data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 Cleaning</a:t>
            </a:r>
            <a:endParaRPr sz="1300" b="1" dirty="0">
              <a:latin typeface="Arial MT"/>
              <a:cs typeface="Arial MT"/>
            </a:endParaRPr>
          </a:p>
          <a:p>
            <a:pPr marL="573405" lvl="1" indent="-287020">
              <a:lnSpc>
                <a:spcPct val="100000"/>
              </a:lnSpc>
              <a:spcBef>
                <a:spcPts val="390"/>
              </a:spcBef>
              <a:buSzPct val="81818"/>
              <a:buFont typeface="Wingdings" panose="05000000000000000000" pitchFamily="2" charset="2"/>
              <a:buChar char="Ø"/>
              <a:tabLst>
                <a:tab pos="573405" algn="l"/>
              </a:tabLst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Delete</a:t>
            </a:r>
            <a:r>
              <a:rPr sz="1100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null</a:t>
            </a:r>
            <a:r>
              <a:rPr sz="1100" spc="-1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values</a:t>
            </a:r>
            <a:endParaRPr sz="1100" dirty="0">
              <a:latin typeface="Arial MT"/>
              <a:cs typeface="Arial MT"/>
            </a:endParaRPr>
          </a:p>
          <a:p>
            <a:pPr marL="573405" lvl="1" indent="-287020">
              <a:lnSpc>
                <a:spcPct val="100000"/>
              </a:lnSpc>
              <a:spcBef>
                <a:spcPts val="360"/>
              </a:spcBef>
              <a:buSzPct val="81818"/>
              <a:buFont typeface="Wingdings" panose="05000000000000000000" pitchFamily="2" charset="2"/>
              <a:buChar char="Ø"/>
              <a:tabLst>
                <a:tab pos="573405" algn="l"/>
              </a:tabLst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Dropping</a:t>
            </a:r>
            <a:r>
              <a:rPr sz="1100" spc="-3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columns</a:t>
            </a:r>
            <a:r>
              <a:rPr sz="1100" spc="-4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which</a:t>
            </a:r>
            <a:r>
              <a:rPr sz="1100" spc="1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contains</a:t>
            </a:r>
            <a:r>
              <a:rPr sz="1100" spc="-7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only</a:t>
            </a:r>
            <a:r>
              <a:rPr sz="1100" spc="-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one</a:t>
            </a:r>
            <a:r>
              <a:rPr sz="1100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233041"/>
                </a:solidFill>
                <a:latin typeface="Arial MT"/>
                <a:cs typeface="Arial MT"/>
              </a:rPr>
              <a:t>value</a:t>
            </a:r>
            <a:endParaRPr sz="1100" dirty="0">
              <a:latin typeface="Arial MT"/>
              <a:cs typeface="Arial MT"/>
            </a:endParaRPr>
          </a:p>
          <a:p>
            <a:pPr marL="573405" lvl="1" indent="-287020">
              <a:lnSpc>
                <a:spcPct val="100000"/>
              </a:lnSpc>
              <a:spcBef>
                <a:spcPts val="360"/>
              </a:spcBef>
              <a:buSzPct val="81818"/>
              <a:buFont typeface="Wingdings" panose="05000000000000000000" pitchFamily="2" charset="2"/>
              <a:buChar char="Ø"/>
              <a:tabLst>
                <a:tab pos="573405" algn="l"/>
              </a:tabLst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Dropping</a:t>
            </a:r>
            <a:r>
              <a:rPr sz="1100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duplicated</a:t>
            </a:r>
            <a:r>
              <a:rPr sz="1100" spc="-6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columns</a:t>
            </a:r>
            <a:endParaRPr sz="1100" dirty="0">
              <a:latin typeface="Arial MT"/>
              <a:cs typeface="Arial MT"/>
            </a:endParaRPr>
          </a:p>
          <a:p>
            <a:pPr marL="573405" lvl="1" indent="-287020">
              <a:lnSpc>
                <a:spcPct val="100000"/>
              </a:lnSpc>
              <a:spcBef>
                <a:spcPts val="385"/>
              </a:spcBef>
              <a:buSzPct val="81818"/>
              <a:buFont typeface="Wingdings" panose="05000000000000000000" pitchFamily="2" charset="2"/>
              <a:buChar char="Ø"/>
              <a:tabLst>
                <a:tab pos="573405" algn="l"/>
              </a:tabLst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Dropping</a:t>
            </a:r>
            <a:r>
              <a:rPr sz="1100" spc="-2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columns</a:t>
            </a:r>
            <a:r>
              <a:rPr sz="1100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which</a:t>
            </a:r>
            <a:r>
              <a:rPr sz="1100" spc="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are</a:t>
            </a:r>
            <a:r>
              <a:rPr sz="1100" spc="-3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not</a:t>
            </a:r>
            <a:r>
              <a:rPr sz="1100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important</a:t>
            </a:r>
            <a:r>
              <a:rPr sz="1100" spc="-5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for</a:t>
            </a:r>
            <a:r>
              <a:rPr sz="1100" spc="-5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analysis</a:t>
            </a:r>
            <a:endParaRPr sz="1100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Exploratory</a:t>
            </a:r>
            <a:r>
              <a:rPr sz="1300" b="1" spc="-3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Data</a:t>
            </a:r>
            <a:r>
              <a:rPr sz="1300" b="1" spc="-8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Analysis</a:t>
            </a:r>
            <a:r>
              <a:rPr lang="en-US" sz="1300" b="1" spc="-10" dirty="0">
                <a:solidFill>
                  <a:srgbClr val="233041"/>
                </a:solidFill>
                <a:latin typeface="Arial MT"/>
                <a:cs typeface="Arial MT"/>
              </a:rPr>
              <a:t> (EDA)</a:t>
            </a:r>
            <a:endParaRPr lang="en-IN" sz="1300" b="1" dirty="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370"/>
              </a:spcBef>
            </a:pPr>
            <a:r>
              <a:rPr lang="en-IN" sz="1100" dirty="0">
                <a:solidFill>
                  <a:srgbClr val="233041"/>
                </a:solidFill>
                <a:latin typeface="Arial MT"/>
                <a:cs typeface="Arial MT"/>
              </a:rPr>
              <a:t>Data</a:t>
            </a:r>
            <a:r>
              <a:rPr lang="en-IN" sz="1100" spc="-5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IN" sz="1100" dirty="0">
                <a:solidFill>
                  <a:srgbClr val="233041"/>
                </a:solidFill>
                <a:latin typeface="Arial MT"/>
                <a:cs typeface="Arial MT"/>
              </a:rPr>
              <a:t>imbalance</a:t>
            </a:r>
            <a:r>
              <a:rPr lang="en-IN" sz="1100" spc="-4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IN" sz="1100" spc="-20" dirty="0">
                <a:solidFill>
                  <a:srgbClr val="233041"/>
                </a:solidFill>
                <a:latin typeface="Arial MT"/>
                <a:cs typeface="Arial MT"/>
              </a:rPr>
              <a:t>check</a:t>
            </a:r>
            <a:endParaRPr lang="en-IN" sz="1100" dirty="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360"/>
              </a:spcBef>
            </a:pPr>
            <a:r>
              <a:rPr lang="en-US" sz="1100" dirty="0">
                <a:solidFill>
                  <a:srgbClr val="233041"/>
                </a:solidFill>
                <a:latin typeface="Arial MT"/>
                <a:cs typeface="Arial MT"/>
              </a:rPr>
              <a:t>Creating</a:t>
            </a:r>
            <a:r>
              <a:rPr lang="en-US" sz="1100" spc="-4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233041"/>
                </a:solidFill>
                <a:latin typeface="Arial MT"/>
                <a:cs typeface="Arial MT"/>
              </a:rPr>
              <a:t>derived</a:t>
            </a:r>
            <a:r>
              <a:rPr lang="en-US" sz="1100" spc="-3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233041"/>
                </a:solidFill>
                <a:latin typeface="Arial MT"/>
                <a:cs typeface="Arial MT"/>
              </a:rPr>
              <a:t>metrics</a:t>
            </a:r>
            <a:r>
              <a:rPr lang="en-US" sz="1100" spc="-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233041"/>
                </a:solidFill>
                <a:latin typeface="Arial MT"/>
                <a:cs typeface="Arial MT"/>
              </a:rPr>
              <a:t>(Ex:</a:t>
            </a:r>
            <a:r>
              <a:rPr lang="en-US" sz="1100" spc="-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US" sz="1100" dirty="0" err="1">
                <a:solidFill>
                  <a:srgbClr val="233041"/>
                </a:solidFill>
                <a:latin typeface="Arial MT"/>
                <a:cs typeface="Arial MT"/>
              </a:rPr>
              <a:t>overdue_days</a:t>
            </a:r>
            <a:r>
              <a:rPr lang="en-US" sz="1100" dirty="0">
                <a:solidFill>
                  <a:srgbClr val="233041"/>
                </a:solidFill>
                <a:latin typeface="Arial MT"/>
                <a:cs typeface="Arial MT"/>
              </a:rPr>
              <a:t>,</a:t>
            </a:r>
            <a:r>
              <a:rPr lang="en-US" sz="1100" spc="-8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lang="en-US" sz="1100" spc="-10" dirty="0" err="1">
                <a:solidFill>
                  <a:srgbClr val="233041"/>
                </a:solidFill>
                <a:latin typeface="Arial MT"/>
                <a:cs typeface="Arial MT"/>
              </a:rPr>
              <a:t>credit_period</a:t>
            </a:r>
            <a:r>
              <a:rPr lang="en-US" sz="1100" spc="-10" dirty="0">
                <a:solidFill>
                  <a:srgbClr val="233041"/>
                </a:solidFill>
                <a:latin typeface="Arial MT"/>
                <a:cs typeface="Arial MT"/>
              </a:rPr>
              <a:t>)</a:t>
            </a:r>
            <a:endParaRPr lang="en-US" sz="1100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55"/>
              </a:spcBef>
              <a:buAutoNum type="arabicPeriod" startAt="4"/>
              <a:tabLst>
                <a:tab pos="469265" algn="l"/>
              </a:tabLst>
            </a:pP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Clustering</a:t>
            </a:r>
            <a:endParaRPr sz="1300" b="1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Data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 Preparation</a:t>
            </a:r>
            <a:endParaRPr sz="1300" b="1" dirty="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Outlier</a:t>
            </a:r>
            <a:r>
              <a:rPr sz="1100" spc="-5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treatment</a:t>
            </a:r>
            <a:endParaRPr sz="1100" dirty="0">
              <a:latin typeface="Arial MT"/>
              <a:cs typeface="Arial MT"/>
            </a:endParaRPr>
          </a:p>
          <a:p>
            <a:pPr marL="744220" marR="2037080">
              <a:lnSpc>
                <a:spcPts val="1700"/>
              </a:lnSpc>
              <a:spcBef>
                <a:spcPts val="105"/>
              </a:spcBef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Creating</a:t>
            </a:r>
            <a:r>
              <a:rPr sz="1100" spc="-4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dummy</a:t>
            </a:r>
            <a:r>
              <a:rPr sz="1100" spc="-55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variables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Feature</a:t>
            </a:r>
            <a:r>
              <a:rPr sz="1100" spc="-5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scaling</a:t>
            </a:r>
            <a:endParaRPr sz="1100" dirty="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Train</a:t>
            </a:r>
            <a:r>
              <a:rPr sz="1100" spc="-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33041"/>
                </a:solidFill>
                <a:latin typeface="Arial MT"/>
                <a:cs typeface="Arial MT"/>
              </a:rPr>
              <a:t>Test</a:t>
            </a:r>
            <a:r>
              <a:rPr sz="1100" spc="-2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33041"/>
                </a:solidFill>
                <a:latin typeface="Arial MT"/>
                <a:cs typeface="Arial MT"/>
              </a:rPr>
              <a:t>split</a:t>
            </a:r>
            <a:endParaRPr sz="1100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35"/>
              </a:spcBef>
              <a:buAutoNum type="arabicPeriod" startAt="6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Model</a:t>
            </a:r>
            <a:r>
              <a:rPr sz="1300" b="1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Building</a:t>
            </a:r>
            <a:endParaRPr sz="1300" b="1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65"/>
              </a:spcBef>
              <a:buAutoNum type="arabicPeriod" startAt="6"/>
              <a:tabLst>
                <a:tab pos="469265" algn="l"/>
              </a:tabLst>
            </a:pPr>
            <a:r>
              <a:rPr sz="1300" b="1" dirty="0">
                <a:solidFill>
                  <a:srgbClr val="233041"/>
                </a:solidFill>
                <a:latin typeface="Arial MT"/>
                <a:cs typeface="Arial MT"/>
              </a:rPr>
              <a:t>Model</a:t>
            </a:r>
            <a:r>
              <a:rPr sz="1300" b="1" spc="-40" dirty="0">
                <a:solidFill>
                  <a:srgbClr val="233041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Evaluation</a:t>
            </a:r>
            <a:endParaRPr sz="1300" b="1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845"/>
              </a:spcBef>
              <a:buAutoNum type="arabicPeriod" startAt="6"/>
              <a:tabLst>
                <a:tab pos="469265" algn="l"/>
              </a:tabLst>
            </a:pPr>
            <a:r>
              <a:rPr sz="1300" b="1" spc="-10" dirty="0">
                <a:solidFill>
                  <a:srgbClr val="233041"/>
                </a:solidFill>
                <a:latin typeface="Arial MT"/>
                <a:cs typeface="Arial MT"/>
              </a:rPr>
              <a:t>Conclusion</a:t>
            </a:r>
            <a:endParaRPr sz="13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Grouped</a:t>
            </a:r>
            <a:r>
              <a:rPr spc="-55" dirty="0">
                <a:latin typeface="Algerian" panose="04020705040A02060702" pitchFamily="82" charset="0"/>
              </a:rPr>
              <a:t> </a:t>
            </a:r>
            <a:r>
              <a:rPr spc="-20" dirty="0">
                <a:latin typeface="Algerian" panose="04020705040A02060702" pitchFamily="82" charset="0"/>
              </a:rPr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63955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69900" indent="-456565">
              <a:lnSpc>
                <a:spcPct val="100000"/>
              </a:lnSpc>
              <a:spcBef>
                <a:spcPts val="345"/>
              </a:spcBef>
              <a:buChar char="•"/>
              <a:tabLst>
                <a:tab pos="470534" algn="l"/>
              </a:tabLst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Grouped</a:t>
            </a:r>
            <a:r>
              <a:rPr spc="2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customers</a:t>
            </a:r>
            <a:r>
              <a:rPr spc="21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based</a:t>
            </a:r>
            <a:r>
              <a:rPr spc="2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on</a:t>
            </a:r>
            <a:r>
              <a:rPr spc="2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mean</a:t>
            </a:r>
            <a:r>
              <a:rPr spc="204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pc="204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pc="2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and</a:t>
            </a:r>
            <a:r>
              <a:rPr spc="19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standard</a:t>
            </a:r>
            <a:r>
              <a:rPr spc="21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deviation</a:t>
            </a:r>
            <a:r>
              <a:rPr spc="2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pc="2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pc="-10" dirty="0"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lang="en-US" spc="-1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pc="-10" dirty="0"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</a:p>
          <a:p>
            <a:pPr marL="469900" indent="-456565">
              <a:lnSpc>
                <a:spcPct val="100000"/>
              </a:lnSpc>
              <a:spcBef>
                <a:spcPts val="1225"/>
              </a:spcBef>
              <a:buChar char="•"/>
              <a:tabLst>
                <a:tab pos="470534" algn="l"/>
              </a:tabLst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Mean</a:t>
            </a:r>
            <a:r>
              <a:rPr spc="-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pc="-3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pc="-5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following</a:t>
            </a:r>
            <a:r>
              <a:rPr spc="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a</a:t>
            </a:r>
            <a:r>
              <a:rPr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normal</a:t>
            </a:r>
            <a:r>
              <a:rPr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pc="-10" dirty="0">
                <a:latin typeface="Aparajita" panose="02020603050405020304" pitchFamily="18" charset="0"/>
                <a:cs typeface="Aparajita" panose="02020603050405020304" pitchFamily="18" charset="0"/>
              </a:rPr>
              <a:t>distribution</a:t>
            </a:r>
          </a:p>
          <a:p>
            <a:pPr marL="469900" indent="-456565">
              <a:lnSpc>
                <a:spcPct val="100000"/>
              </a:lnSpc>
              <a:spcBef>
                <a:spcPts val="1250"/>
              </a:spcBef>
              <a:buChar char="•"/>
              <a:tabLst>
                <a:tab pos="470534" algn="l"/>
              </a:tabLst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Standard</a:t>
            </a:r>
            <a:r>
              <a:rPr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deviation</a:t>
            </a:r>
            <a:r>
              <a:rPr spc="-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pc="-8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credit</a:t>
            </a:r>
            <a:r>
              <a:rPr spc="-7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period</a:t>
            </a:r>
            <a:r>
              <a:rPr spc="-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pc="-7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skewed</a:t>
            </a:r>
            <a:r>
              <a:rPr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towards</a:t>
            </a:r>
            <a:r>
              <a:rPr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pc="-20" dirty="0">
                <a:latin typeface="Aparajita" panose="02020603050405020304" pitchFamily="18" charset="0"/>
                <a:cs typeface="Aparajita" panose="02020603050405020304" pitchFamily="18" charset="0"/>
              </a:rPr>
              <a:t>left</a:t>
            </a:r>
          </a:p>
          <a:p>
            <a:pPr marL="469900" indent="-456565">
              <a:lnSpc>
                <a:spcPct val="100000"/>
              </a:lnSpc>
              <a:spcBef>
                <a:spcPts val="1250"/>
              </a:spcBef>
              <a:buChar char="•"/>
              <a:tabLst>
                <a:tab pos="470534" algn="l"/>
              </a:tabLst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average</a:t>
            </a:r>
            <a:r>
              <a:rPr spc="-1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number</a:t>
            </a:r>
            <a:r>
              <a:rPr spc="-6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days</a:t>
            </a:r>
            <a:r>
              <a:rPr spc="2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from</a:t>
            </a:r>
            <a:r>
              <a:rPr spc="-7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invoice</a:t>
            </a:r>
            <a:r>
              <a:rPr spc="-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date</a:t>
            </a:r>
            <a:r>
              <a:rPr spc="-4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spc="-6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due</a:t>
            </a:r>
            <a:r>
              <a:rPr spc="-3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date</a:t>
            </a:r>
            <a:r>
              <a:rPr spc="-3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is</a:t>
            </a:r>
            <a:r>
              <a:rPr spc="-45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pc="-25" dirty="0">
                <a:latin typeface="Aparajita" panose="02020603050405020304" pitchFamily="18" charset="0"/>
                <a:cs typeface="Aparajita" panose="02020603050405020304" pitchFamily="18" charset="0"/>
              </a:rPr>
              <a:t>38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62" y="2612135"/>
              <a:ext cx="4020297" cy="31302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0" y="2612135"/>
              <a:ext cx="3977146" cy="36545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lgerian" panose="04020705040A02060702" pitchFamily="82" charset="0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744" y="1312621"/>
            <a:ext cx="420116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Distribution</a:t>
            </a:r>
            <a:r>
              <a:rPr sz="1600" spc="-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across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due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days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1545" y="1219200"/>
            <a:ext cx="4910455" cy="10605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</a:t>
            </a:r>
            <a:r>
              <a:rPr sz="1600" spc="-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Most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cleared</a:t>
            </a:r>
            <a:r>
              <a:rPr sz="1600" spc="-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with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</a:t>
            </a:r>
            <a:r>
              <a:rPr sz="1600" spc="-1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175"/>
              </a:spcBef>
              <a:buChar char="•"/>
              <a:tabLst>
                <a:tab pos="469265" algn="l"/>
                <a:tab pos="753110" algn="l"/>
                <a:tab pos="1499870" algn="l"/>
                <a:tab pos="2381250" algn="l"/>
                <a:tab pos="3429635" algn="l"/>
                <a:tab pos="3890010" algn="l"/>
                <a:tab pos="4612640" algn="l"/>
              </a:tabLst>
            </a:pP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</a:t>
            </a:r>
            <a:r>
              <a:rPr lang="en-US"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weeks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delayed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payments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are</a:t>
            </a:r>
            <a:r>
              <a:rPr lang="en-US"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above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average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2420111"/>
              <a:ext cx="4272902" cy="2947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2420111"/>
              <a:ext cx="4580347" cy="29807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lgerian" panose="04020705040A02060702" pitchFamily="82" charset="0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1161" y="1441628"/>
            <a:ext cx="4128135" cy="28405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95"/>
              </a:spcBef>
              <a:buChar char="•"/>
              <a:tabLst>
                <a:tab pos="469900" algn="l"/>
                <a:tab pos="1006475" algn="l"/>
                <a:tab pos="1927225" algn="l"/>
                <a:tab pos="2960370" algn="l"/>
                <a:tab pos="3314065" algn="l"/>
              </a:tabLst>
            </a:pP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lang="en-US"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lang="en-US"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method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41628"/>
            <a:ext cx="4127500" cy="28405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95"/>
              </a:spcBef>
              <a:buChar char="•"/>
              <a:tabLst>
                <a:tab pos="469265" algn="l"/>
                <a:tab pos="1005840" algn="l"/>
                <a:tab pos="1926589" algn="l"/>
                <a:tab pos="2960370" algn="l"/>
                <a:tab pos="3314065" algn="l"/>
              </a:tabLst>
            </a:pP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lang="en-US"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lang="en-US"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term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730" y="2279904"/>
              <a:ext cx="4958914" cy="3738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4223" y="2307335"/>
              <a:ext cx="4956766" cy="36647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lgerian" panose="04020705040A02060702" pitchFamily="82" charset="0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2109" y="1460378"/>
            <a:ext cx="4583430" cy="5251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60"/>
              </a:spcBef>
              <a:buChar char="•"/>
              <a:tabLst>
                <a:tab pos="469265" algn="l"/>
              </a:tabLst>
            </a:pP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lang="en-US" sz="1500" spc="48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500" spc="49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sz="1500" spc="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1500" spc="4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5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500" spc="5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</a:t>
            </a:r>
            <a:endParaRPr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5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currency</a:t>
            </a:r>
            <a:endParaRPr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41628"/>
            <a:ext cx="4581525" cy="28405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95"/>
              </a:spcBef>
              <a:buChar char="•"/>
              <a:tabLst>
                <a:tab pos="469265" algn="l"/>
                <a:tab pos="1118870" algn="l"/>
                <a:tab pos="2152015" algn="l"/>
                <a:tab pos="3298825" algn="l"/>
                <a:tab pos="3765550" algn="l"/>
              </a:tabLst>
            </a:pP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lang="en-US"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lang="en-US" sz="1600" spc="-2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lang="en-US"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currency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495" y="2307335"/>
              <a:ext cx="3510778" cy="3208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9543" y="2264664"/>
              <a:ext cx="3585150" cy="30136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lgerian" panose="04020705040A02060702" pitchFamily="82" charset="0"/>
              </a:rPr>
              <a:t>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2109" y="1479549"/>
            <a:ext cx="416115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</a:t>
            </a:r>
            <a:r>
              <a:rPr sz="16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1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1465021"/>
            <a:ext cx="407797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0"/>
              </a:spcBef>
              <a:buChar char="•"/>
              <a:tabLst>
                <a:tab pos="469265" algn="l"/>
              </a:tabLst>
            </a:pP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Late</a:t>
            </a:r>
            <a:r>
              <a:rPr sz="1600" spc="-5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payment</a:t>
            </a:r>
            <a:r>
              <a:rPr sz="1600" spc="-3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frequency</a:t>
            </a:r>
            <a:r>
              <a:rPr sz="16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by</a:t>
            </a:r>
            <a:r>
              <a:rPr sz="1600" spc="-3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Invoice</a:t>
            </a:r>
            <a:r>
              <a:rPr sz="1600" spc="-45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600" spc="-20" dirty="0">
                <a:solidFill>
                  <a:srgbClr val="23304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type</a:t>
            </a:r>
            <a:endParaRPr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1147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Aparajita</vt:lpstr>
      <vt:lpstr>Arial</vt:lpstr>
      <vt:lpstr>Arial MT</vt:lpstr>
      <vt:lpstr>Times New Roman</vt:lpstr>
      <vt:lpstr>Trebuchet MS</vt:lpstr>
      <vt:lpstr>Wingdings</vt:lpstr>
      <vt:lpstr>Wingdings 3</vt:lpstr>
      <vt:lpstr>Facet</vt:lpstr>
      <vt:lpstr>E - C o m m e r c e  and  R e ta i l      B 2 B  C a s e  S t u d y</vt:lpstr>
      <vt:lpstr>Problem Statement</vt:lpstr>
      <vt:lpstr>Objective</vt:lpstr>
      <vt:lpstr>Solution Methodology</vt:lpstr>
      <vt:lpstr>Grouped data</vt:lpstr>
      <vt:lpstr>EDA</vt:lpstr>
      <vt:lpstr>EDA</vt:lpstr>
      <vt:lpstr>EDA</vt:lpstr>
      <vt:lpstr>EDA</vt:lpstr>
      <vt:lpstr>EDA</vt:lpstr>
      <vt:lpstr>Outlier treatment and scaling</vt:lpstr>
      <vt:lpstr>Customer segmentation</vt:lpstr>
      <vt:lpstr>Clustering</vt:lpstr>
      <vt:lpstr>Correlation matrix</vt:lpstr>
      <vt:lpstr>Class Imbalance and Data Preparation</vt:lpstr>
      <vt:lpstr>Feature selection</vt:lpstr>
      <vt:lpstr>Class imbalance and Model selection</vt:lpstr>
      <vt:lpstr>Random Forest model and Hyperparameter tuning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C o m m e r c e  and  R e ta i l      B 2 B  C a s e  S t u d y</dc:title>
  <cp:lastModifiedBy>AMRITA GHOSH</cp:lastModifiedBy>
  <cp:revision>1</cp:revision>
  <dcterms:created xsi:type="dcterms:W3CDTF">2025-04-01T15:32:02Z</dcterms:created>
  <dcterms:modified xsi:type="dcterms:W3CDTF">2025-04-01T15:47:39Z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2025-04-01T00:00:00Z</vt:filetime>
  </property>
  <property fmtid="{D5CDD505-2E9C-101B-9397-08002B2CF9AE}" pid="5" name="Producer">
    <vt:lpwstr>www.ilovepdf.com</vt:lpwstr>
  </property>
</Properties>
</file>