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16"/>
  </p:notesMasterIdLst>
  <p:sldIdLst>
    <p:sldId id="257" r:id="rId5"/>
    <p:sldId id="259" r:id="rId6"/>
    <p:sldId id="273" r:id="rId7"/>
    <p:sldId id="266" r:id="rId8"/>
    <p:sldId id="268" r:id="rId9"/>
    <p:sldId id="275" r:id="rId10"/>
    <p:sldId id="277" r:id="rId11"/>
    <p:sldId id="263" r:id="rId12"/>
    <p:sldId id="265" r:id="rId13"/>
    <p:sldId id="271"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95" d="100"/>
          <a:sy n="95" d="100"/>
        </p:scale>
        <p:origin x="2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EDA12-05B9-4FBA-9087-A7E8E85B9916}"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6F228-2F15-457D-8C47-F62E10409AE1}" type="slidenum">
              <a:rPr lang="en-IN" smtClean="0"/>
              <a:t>‹#›</a:t>
            </a:fld>
            <a:endParaRPr lang="en-IN"/>
          </a:p>
        </p:txBody>
      </p:sp>
    </p:spTree>
    <p:extLst>
      <p:ext uri="{BB962C8B-B14F-4D97-AF65-F5344CB8AC3E}">
        <p14:creationId xmlns:p14="http://schemas.microsoft.com/office/powerpoint/2010/main" val="3176895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9B659-232F-443A-9E63-B32981622B5E}" type="datetime1">
              <a:rPr lang="en-US" smtClean="0"/>
              <a:t>5/15/2025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66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FFF70-F8D7-4CFB-A607-5A47E6B98062}"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267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617C8-FF16-4CC9-99DC-3D756E82B7AC}"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772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73B36-A258-463C-9CDA-3683385E987A}"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92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40DBA-A417-43E7-9CA5-29054A01AA1C}"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76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1E4D0-402B-485B-BBBC-71F986D1FC82}"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15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8E9EDB-37B5-408D-B80B-E5D962CBB70E}" type="datetime1">
              <a:rPr lang="en-US" smtClean="0"/>
              <a:t>5/15/2025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979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CDB3-FCBB-4149-B618-A77EF408B468}"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63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DA2DC-48D6-4C45-A028-CF22244891A7}" type="datetime1">
              <a:rPr lang="en-US" smtClean="0"/>
              <a:t>5/15/2025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68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829CC-FAFC-4001-9763-9BF7B6F6D402}"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99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545E1C-C8B2-4181-93C2-EBDB888488DE}" type="datetime1">
              <a:rPr lang="en-US" smtClean="0"/>
              <a:t>5/15/2025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34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68EC98-A44A-431E-9979-DCF50D85855C}" type="datetime1">
              <a:rPr lang="en-US" smtClean="0"/>
              <a:t>5/15/2025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26198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56852" y="279703"/>
            <a:ext cx="7423986" cy="2592589"/>
          </a:xfrm>
        </p:spPr>
        <p:txBody>
          <a:bodyPr>
            <a:normAutofit/>
          </a:bodyPr>
          <a:lstStyle/>
          <a:p>
            <a:pPr algn="l">
              <a:spcBef>
                <a:spcPts val="1800"/>
              </a:spcBef>
              <a:spcAft>
                <a:spcPts val="1200"/>
              </a:spcAft>
            </a:pPr>
            <a:r>
              <a:rPr lang="en-IN" sz="4800" b="1" i="0" dirty="0" err="1">
                <a:solidFill>
                  <a:srgbClr val="1F2328"/>
                </a:solidFill>
                <a:effectLst/>
                <a:latin typeface="-apple-system"/>
              </a:rPr>
              <a:t>Namma</a:t>
            </a:r>
            <a:r>
              <a:rPr lang="en-IN" sz="4800" b="1" i="0" dirty="0">
                <a:solidFill>
                  <a:srgbClr val="1F2328"/>
                </a:solidFill>
                <a:effectLst/>
                <a:latin typeface="-apple-system"/>
              </a:rPr>
              <a:t> Yatri Data Analysis</a:t>
            </a:r>
            <a:br>
              <a:rPr lang="en-IN" sz="4800" b="1" dirty="0">
                <a:solidFill>
                  <a:srgbClr val="1F2328"/>
                </a:solidFill>
                <a:latin typeface="-apple-system"/>
              </a:rPr>
            </a:br>
            <a:r>
              <a:rPr lang="en-IN" sz="4800" b="1" dirty="0">
                <a:solidFill>
                  <a:srgbClr val="1F2328"/>
                </a:solidFill>
                <a:latin typeface="-apple-system"/>
              </a:rPr>
              <a:t>				</a:t>
            </a:r>
            <a:endParaRPr lang="en-IN" b="1" i="0" dirty="0">
              <a:solidFill>
                <a:srgbClr val="1F2328"/>
              </a:solidFill>
              <a:effectLst/>
              <a:latin typeface="-apple-system"/>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97642" y="4672739"/>
            <a:ext cx="6361458" cy="1021498"/>
          </a:xfrm>
        </p:spPr>
        <p:txBody>
          <a:bodyPr>
            <a:normAutofit/>
          </a:bodyPr>
          <a:lstStyle/>
          <a:p>
            <a:r>
              <a:rPr lang="en-US" sz="1400" dirty="0">
                <a:solidFill>
                  <a:schemeClr val="tx1">
                    <a:lumMod val="85000"/>
                    <a:lumOff val="15000"/>
                  </a:schemeClr>
                </a:solidFill>
              </a:rPr>
              <a:t>    team</a:t>
            </a:r>
          </a:p>
          <a:p>
            <a:r>
              <a:rPr lang="en-US" sz="1600" dirty="0">
                <a:solidFill>
                  <a:schemeClr val="tx1">
                    <a:lumMod val="85000"/>
                    <a:lumOff val="15000"/>
                  </a:schemeClr>
                </a:solidFill>
              </a:rPr>
              <a:t>          - AMRITA GHOSH, Aditya Mahajan, Anindya das</a:t>
            </a:r>
          </a:p>
          <a:p>
            <a:endParaRPr lang="en-US" sz="2400" dirty="0">
              <a:solidFill>
                <a:schemeClr val="tx1">
                  <a:lumMod val="85000"/>
                  <a:lumOff val="15000"/>
                </a:schemeClr>
              </a:solidFill>
            </a:endParaRPr>
          </a:p>
        </p:txBody>
      </p:sp>
      <p:pic>
        <p:nvPicPr>
          <p:cNvPr id="7" name="Picture 6">
            <a:extLst>
              <a:ext uri="{FF2B5EF4-FFF2-40B4-BE49-F238E27FC236}">
                <a16:creationId xmlns:a16="http://schemas.microsoft.com/office/drawing/2014/main" id="{7D463A1C-C7F4-02F6-3FAD-AE7F496B46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5983" y="1417720"/>
            <a:ext cx="3126205" cy="312620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2D7F-D2E8-EB5E-993D-EEE4815322B5}"/>
              </a:ext>
            </a:extLst>
          </p:cNvPr>
          <p:cNvSpPr>
            <a:spLocks noGrp="1"/>
          </p:cNvSpPr>
          <p:nvPr>
            <p:ph type="title"/>
          </p:nvPr>
        </p:nvSpPr>
        <p:spPr/>
        <p:txBody>
          <a:bodyPr/>
          <a:lstStyle/>
          <a:p>
            <a:r>
              <a:rPr lang="en-IN" dirty="0"/>
              <a:t>Strategic Recommendations</a:t>
            </a:r>
          </a:p>
        </p:txBody>
      </p:sp>
      <p:sp>
        <p:nvSpPr>
          <p:cNvPr id="3" name="Content Placeholder 2">
            <a:extLst>
              <a:ext uri="{FF2B5EF4-FFF2-40B4-BE49-F238E27FC236}">
                <a16:creationId xmlns:a16="http://schemas.microsoft.com/office/drawing/2014/main" id="{CF33D051-87F5-B90E-3053-CAB1CC4505E0}"/>
              </a:ext>
            </a:extLst>
          </p:cNvPr>
          <p:cNvSpPr>
            <a:spLocks noGrp="1"/>
          </p:cNvSpPr>
          <p:nvPr>
            <p:ph idx="1"/>
          </p:nvPr>
        </p:nvSpPr>
        <p:spPr/>
        <p:txBody>
          <a:bodyPr/>
          <a:lstStyle/>
          <a:p>
            <a:pPr>
              <a:buFont typeface="Wingdings" panose="05000000000000000000" pitchFamily="2" charset="2"/>
              <a:buChar char="q"/>
            </a:pPr>
            <a:r>
              <a:rPr lang="en-US" dirty="0"/>
              <a:t>Promote the quote search feature.</a:t>
            </a:r>
          </a:p>
          <a:p>
            <a:pPr>
              <a:buFont typeface="Wingdings" panose="05000000000000000000" pitchFamily="2" charset="2"/>
              <a:buChar char="q"/>
            </a:pPr>
            <a:r>
              <a:rPr lang="en-IN" dirty="0"/>
              <a:t>Incentivize completion and improve communication.</a:t>
            </a:r>
          </a:p>
          <a:p>
            <a:pPr>
              <a:buFont typeface="Wingdings" panose="05000000000000000000" pitchFamily="2" charset="2"/>
              <a:buChar char="q"/>
            </a:pPr>
            <a:r>
              <a:rPr lang="en-US" dirty="0"/>
              <a:t>Implement cancellation reason tracking and penalties.</a:t>
            </a:r>
          </a:p>
          <a:p>
            <a:pPr>
              <a:buFont typeface="Wingdings" panose="05000000000000000000" pitchFamily="2" charset="2"/>
              <a:buChar char="q"/>
            </a:pPr>
            <a:r>
              <a:rPr lang="en-US" dirty="0"/>
              <a:t>Focus on high-cancellation locations and predictive alerts. </a:t>
            </a:r>
          </a:p>
          <a:p>
            <a:endParaRPr lang="en-IN" dirty="0"/>
          </a:p>
        </p:txBody>
      </p:sp>
      <p:pic>
        <p:nvPicPr>
          <p:cNvPr id="4" name="Picture 3">
            <a:extLst>
              <a:ext uri="{FF2B5EF4-FFF2-40B4-BE49-F238E27FC236}">
                <a16:creationId xmlns:a16="http://schemas.microsoft.com/office/drawing/2014/main" id="{24B9307E-87FE-2B09-21FD-A42C4A92C76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8649" y="-691817"/>
            <a:ext cx="3126205" cy="3126205"/>
          </a:xfrm>
          <a:prstGeom prst="rect">
            <a:avLst/>
          </a:prstGeom>
        </p:spPr>
      </p:pic>
    </p:spTree>
    <p:extLst>
      <p:ext uri="{BB962C8B-B14F-4D97-AF65-F5344CB8AC3E}">
        <p14:creationId xmlns:p14="http://schemas.microsoft.com/office/powerpoint/2010/main" val="57894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br>
              <a:rPr lang="en-US" sz="4800" i="1" dirty="0">
                <a:solidFill>
                  <a:schemeClr val="accent1"/>
                </a:solidFill>
              </a:rPr>
            </a:br>
            <a:br>
              <a:rPr lang="en-US" sz="4800" i="1" dirty="0">
                <a:solidFill>
                  <a:schemeClr val="accent1"/>
                </a:solidFill>
              </a:rPr>
            </a:br>
            <a:r>
              <a:rPr lang="en-US" sz="4800" i="1" dirty="0">
                <a:solidFill>
                  <a:schemeClr val="accent1"/>
                </a:solidFill>
              </a:rPr>
              <a:t>Thank You</a:t>
            </a:r>
            <a:br>
              <a:rPr lang="en-US" sz="4800" i="1" dirty="0">
                <a:solidFill>
                  <a:schemeClr val="accent1"/>
                </a:solidFill>
              </a:rPr>
            </a:br>
            <a:br>
              <a:rPr lang="en-US" sz="4800" i="1" dirty="0">
                <a:solidFill>
                  <a:schemeClr val="accent1"/>
                </a:solidFill>
              </a:rPr>
            </a:br>
            <a:r>
              <a:rPr lang="en-US" sz="4800" i="1" dirty="0">
                <a:solidFill>
                  <a:schemeClr val="accent1"/>
                </a:solidFill>
              </a:rPr>
              <a:t>						</a:t>
            </a:r>
            <a:r>
              <a:rPr lang="en-US" sz="1400" i="1" dirty="0">
                <a:solidFill>
                  <a:schemeClr val="tx1">
                    <a:lumMod val="65000"/>
                    <a:lumOff val="35000"/>
                  </a:schemeClr>
                </a:solidFill>
              </a:rPr>
              <a:t>*incase of any query/concern contact us via email</a:t>
            </a:r>
            <a:endParaRPr lang="en-US" sz="4800" i="1" dirty="0">
              <a:solidFill>
                <a:schemeClr val="tx1">
                  <a:lumMod val="65000"/>
                  <a:lumOff val="35000"/>
                </a:schemeClr>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207627" y="674756"/>
            <a:ext cx="10058400" cy="1143000"/>
          </a:xfrm>
        </p:spPr>
        <p:txBody>
          <a:bodyPr>
            <a:normAutofit lnSpcReduction="10000"/>
          </a:bodyPr>
          <a:lstStyle/>
          <a:p>
            <a:pPr algn="ctr"/>
            <a:r>
              <a:rPr lang="en-US" sz="6000" dirty="0">
                <a:solidFill>
                  <a:srgbClr val="FFFFFF"/>
                </a:solidFill>
              </a:rPr>
              <a:t>Q&amp;A</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07D6-78B4-4AF7-B1A6-56F63A4E871B}"/>
              </a:ext>
            </a:extLst>
          </p:cNvPr>
          <p:cNvSpPr>
            <a:spLocks noGrp="1"/>
          </p:cNvSpPr>
          <p:nvPr>
            <p:ph type="title"/>
          </p:nvPr>
        </p:nvSpPr>
        <p:spPr/>
        <p:txBody>
          <a:bodyPr>
            <a:normAutofit/>
          </a:bodyPr>
          <a:lstStyle/>
          <a:p>
            <a:r>
              <a:rPr lang="en-IN" dirty="0"/>
              <a:t>Introduction	</a:t>
            </a:r>
          </a:p>
        </p:txBody>
      </p:sp>
      <p:sp>
        <p:nvSpPr>
          <p:cNvPr id="3" name="Content Placeholder 2">
            <a:extLst>
              <a:ext uri="{FF2B5EF4-FFF2-40B4-BE49-F238E27FC236}">
                <a16:creationId xmlns:a16="http://schemas.microsoft.com/office/drawing/2014/main" id="{DC7DA7B7-739B-C32C-F65B-FC5E777C85DA}"/>
              </a:ext>
            </a:extLst>
          </p:cNvPr>
          <p:cNvSpPr>
            <a:spLocks noGrp="1"/>
          </p:cNvSpPr>
          <p:nvPr>
            <p:ph idx="1"/>
          </p:nvPr>
        </p:nvSpPr>
        <p:spPr>
          <a:xfrm>
            <a:off x="978569" y="2015732"/>
            <a:ext cx="10076286" cy="3450613"/>
          </a:xfrm>
        </p:spPr>
        <p:txBody>
          <a:bodyPr>
            <a:normAutofit/>
          </a:bodyPr>
          <a:lstStyle/>
          <a:p>
            <a:pPr marL="0" indent="0">
              <a:buNone/>
            </a:pPr>
            <a:r>
              <a:rPr lang="en-US" b="0" i="0" dirty="0" err="1">
                <a:solidFill>
                  <a:srgbClr val="1F2328"/>
                </a:solidFill>
                <a:effectLst/>
                <a:latin typeface="Aparajita" panose="02020603050405020304" pitchFamily="18" charset="0"/>
                <a:cs typeface="Aparajita" panose="02020603050405020304" pitchFamily="18" charset="0"/>
              </a:rPr>
              <a:t>Namma</a:t>
            </a:r>
            <a:r>
              <a:rPr lang="en-US" b="0" i="0" dirty="0">
                <a:solidFill>
                  <a:srgbClr val="1F2328"/>
                </a:solidFill>
                <a:effectLst/>
                <a:latin typeface="Aparajita" panose="02020603050405020304" pitchFamily="18" charset="0"/>
                <a:cs typeface="Aparajita" panose="02020603050405020304" pitchFamily="18" charset="0"/>
              </a:rPr>
              <a:t> Yatri is dedicated to providing an efficient and reliable transport service across various Indian cities. By utilizing this dashboard, stakeholders can ensure that the service is continuously optimized to meet user expectations and operational goals</a:t>
            </a:r>
            <a:r>
              <a:rPr lang="en-US" b="0" i="0" dirty="0">
                <a:solidFill>
                  <a:srgbClr val="001D35"/>
                </a:solidFill>
                <a:effectLst/>
                <a:latin typeface="Aparajita" panose="02020603050405020304" pitchFamily="18" charset="0"/>
                <a:cs typeface="Aparajita" panose="02020603050405020304" pitchFamily="18" charset="0"/>
              </a:rPr>
              <a:t>.</a:t>
            </a:r>
          </a:p>
          <a:p>
            <a:pPr marL="0" indent="0">
              <a:buNone/>
            </a:pPr>
            <a:r>
              <a:rPr lang="en-US" dirty="0" err="1">
                <a:solidFill>
                  <a:srgbClr val="001D35"/>
                </a:solidFill>
                <a:latin typeface="Aparajita" panose="02020603050405020304" pitchFamily="18" charset="0"/>
                <a:cs typeface="Aparajita" panose="02020603050405020304" pitchFamily="18" charset="0"/>
              </a:rPr>
              <a:t>Namma</a:t>
            </a:r>
            <a:r>
              <a:rPr lang="en-US" dirty="0">
                <a:solidFill>
                  <a:srgbClr val="001D35"/>
                </a:solidFill>
                <a:latin typeface="Aparajita" panose="02020603050405020304" pitchFamily="18" charset="0"/>
                <a:cs typeface="Aparajita" panose="02020603050405020304" pitchFamily="18" charset="0"/>
              </a:rPr>
              <a:t> Yatri plays a pivotal role in Bengaluru’s urban transport network. With its dynamic operational environment, the company must adapt to evolving demand patterns, </a:t>
            </a:r>
            <a:r>
              <a:rPr lang="en-US" dirty="0" err="1">
                <a:solidFill>
                  <a:srgbClr val="001D35"/>
                </a:solidFill>
                <a:latin typeface="Aparajita" panose="02020603050405020304" pitchFamily="18" charset="0"/>
                <a:cs typeface="Aparajita" panose="02020603050405020304" pitchFamily="18" charset="0"/>
              </a:rPr>
              <a:t>optimise</a:t>
            </a:r>
            <a:r>
              <a:rPr lang="en-US" dirty="0">
                <a:solidFill>
                  <a:srgbClr val="001D35"/>
                </a:solidFill>
                <a:latin typeface="Aparajita" panose="02020603050405020304" pitchFamily="18" charset="0"/>
                <a:cs typeface="Aparajita" panose="02020603050405020304" pitchFamily="18" charset="0"/>
              </a:rPr>
              <a:t> ride allocations, and ensure profitability while enhancing customer experience.</a:t>
            </a:r>
          </a:p>
          <a:p>
            <a:pPr marL="0" indent="0">
              <a:buNone/>
            </a:pPr>
            <a:r>
              <a:rPr lang="en-US" dirty="0">
                <a:latin typeface="Aparajita" panose="02020603050405020304" pitchFamily="18" charset="0"/>
                <a:cs typeface="Aparajita" panose="02020603050405020304" pitchFamily="18" charset="0"/>
              </a:rPr>
              <a:t>Customer friendly app </a:t>
            </a:r>
            <a:r>
              <a:rPr lang="en-US" dirty="0" err="1">
                <a:latin typeface="Aparajita" panose="02020603050405020304" pitchFamily="18" charset="0"/>
                <a:cs typeface="Aparajita" panose="02020603050405020304" pitchFamily="18" charset="0"/>
              </a:rPr>
              <a:t>Namma</a:t>
            </a:r>
            <a:r>
              <a:rPr lang="en-US" dirty="0">
                <a:latin typeface="Aparajita" panose="02020603050405020304" pitchFamily="18" charset="0"/>
                <a:cs typeface="Aparajita" panose="02020603050405020304" pitchFamily="18" charset="0"/>
              </a:rPr>
              <a:t> Yatri is a mobility application built with a vision to effectively contribute to the Open Mobility initiative.</a:t>
            </a:r>
          </a:p>
          <a:p>
            <a:pPr marL="0" indent="0">
              <a:buNone/>
            </a:pPr>
            <a:endParaRPr lang="en-US" dirty="0">
              <a:latin typeface="Aparajita" panose="02020603050405020304" pitchFamily="18" charset="0"/>
              <a:cs typeface="Aparajita" panose="02020603050405020304" pitchFamily="18" charset="0"/>
            </a:endParaRPr>
          </a:p>
          <a:p>
            <a:pPr>
              <a:buFont typeface="Arial" panose="020B0604020202020204" pitchFamily="34" charset="0"/>
              <a:buChar char="•"/>
            </a:pPr>
            <a:endParaRPr lang="en-US" dirty="0">
              <a:latin typeface="Aparajita" panose="02020603050405020304" pitchFamily="18" charset="0"/>
              <a:cs typeface="Aparajita" panose="02020603050405020304" pitchFamily="18" charset="0"/>
            </a:endParaRPr>
          </a:p>
          <a:p>
            <a:pPr>
              <a:buFont typeface="Arial" panose="020B0604020202020204" pitchFamily="34" charset="0"/>
              <a:buChar char="•"/>
            </a:pPr>
            <a:endParaRPr lang="en-US" dirty="0">
              <a:solidFill>
                <a:srgbClr val="1F2328"/>
              </a:solidFill>
              <a:latin typeface="Aparajita" panose="02020603050405020304" pitchFamily="18" charset="0"/>
              <a:cs typeface="Aparajita" panose="02020603050405020304" pitchFamily="18" charset="0"/>
            </a:endParaRPr>
          </a:p>
          <a:p>
            <a:pPr>
              <a:buFont typeface="Arial" panose="020B0604020202020204" pitchFamily="34" charset="0"/>
              <a:buChar char="•"/>
            </a:pPr>
            <a:endParaRPr lang="en-IN"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2E60D3A9-249C-59BE-73E5-82FF006CDD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8649" y="-627648"/>
            <a:ext cx="3126205" cy="3126205"/>
          </a:xfrm>
          <a:prstGeom prst="rect">
            <a:avLst/>
          </a:prstGeom>
        </p:spPr>
      </p:pic>
    </p:spTree>
    <p:extLst>
      <p:ext uri="{BB962C8B-B14F-4D97-AF65-F5344CB8AC3E}">
        <p14:creationId xmlns:p14="http://schemas.microsoft.com/office/powerpoint/2010/main" val="107532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87A7-5196-F000-4AC6-C88924686C63}"/>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1FE440A4-88F4-3C3B-FBD1-5204F03BD706}"/>
              </a:ext>
            </a:extLst>
          </p:cNvPr>
          <p:cNvSpPr>
            <a:spLocks noGrp="1"/>
          </p:cNvSpPr>
          <p:nvPr>
            <p:ph idx="1"/>
          </p:nvPr>
        </p:nvSpPr>
        <p:spPr/>
        <p:txBody>
          <a:bodyPr/>
          <a:lstStyle/>
          <a:p>
            <a:pPr marL="0" indent="0">
              <a:buNone/>
            </a:pPr>
            <a:r>
              <a:rPr lang="en-US" b="1" dirty="0"/>
              <a:t>Project Overview: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Analysis of </a:t>
            </a:r>
            <a:r>
              <a:rPr lang="en-US" altLang="en-US" dirty="0" err="1"/>
              <a:t>Namma</a:t>
            </a:r>
            <a:r>
              <a:rPr lang="en-US" altLang="en-US" dirty="0"/>
              <a:t> Yatri data to derive actionable insights.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Focus on improving operational efficiency and marketing strategies.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Data-driven recommendations for business growth. </a:t>
            </a:r>
          </a:p>
          <a:p>
            <a:pPr marL="0" indent="0">
              <a:buNone/>
            </a:pPr>
            <a:r>
              <a:rPr lang="en-US" b="1" dirty="0"/>
              <a:t>Key Objective: </a:t>
            </a:r>
            <a:r>
              <a:rPr lang="en-US" dirty="0"/>
              <a:t>Understand user behavior, ride performance, and revenue drivers</a:t>
            </a:r>
          </a:p>
          <a:p>
            <a:pPr marL="0" indent="0">
              <a:buNone/>
            </a:pPr>
            <a:r>
              <a:rPr lang="en-US" b="1" dirty="0"/>
              <a:t>Tools</a:t>
            </a:r>
            <a:r>
              <a:rPr lang="en-US" dirty="0"/>
              <a:t>: Power BI, Data Modelling, Visualization</a:t>
            </a:r>
          </a:p>
          <a:p>
            <a:pPr marL="0" indent="0">
              <a:buNone/>
            </a:pPr>
            <a:r>
              <a:rPr lang="en-US" b="1" dirty="0"/>
              <a:t>Outcome</a:t>
            </a:r>
            <a:r>
              <a:rPr lang="en-US" dirty="0"/>
              <a:t>: Actionable insights and strategy suggestions.</a:t>
            </a:r>
          </a:p>
          <a:p>
            <a:endParaRPr lang="en-IN" dirty="0"/>
          </a:p>
        </p:txBody>
      </p:sp>
      <p:pic>
        <p:nvPicPr>
          <p:cNvPr id="4" name="Picture 3">
            <a:extLst>
              <a:ext uri="{FF2B5EF4-FFF2-40B4-BE49-F238E27FC236}">
                <a16:creationId xmlns:a16="http://schemas.microsoft.com/office/drawing/2014/main" id="{3012BB47-0BE3-04BE-312A-43E530686C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8649" y="-627649"/>
            <a:ext cx="3126205" cy="3126205"/>
          </a:xfrm>
          <a:prstGeom prst="rect">
            <a:avLst/>
          </a:prstGeom>
        </p:spPr>
      </p:pic>
    </p:spTree>
    <p:extLst>
      <p:ext uri="{BB962C8B-B14F-4D97-AF65-F5344CB8AC3E}">
        <p14:creationId xmlns:p14="http://schemas.microsoft.com/office/powerpoint/2010/main" val="64013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515C-7790-7E45-12CE-A27836CC3A25}"/>
              </a:ext>
            </a:extLst>
          </p:cNvPr>
          <p:cNvSpPr>
            <a:spLocks noGrp="1"/>
          </p:cNvSpPr>
          <p:nvPr>
            <p:ph type="title"/>
          </p:nvPr>
        </p:nvSpPr>
        <p:spPr>
          <a:xfrm>
            <a:off x="1097280" y="501756"/>
            <a:ext cx="10058400" cy="1714319"/>
          </a:xfrm>
        </p:spPr>
        <p:txBody>
          <a:bodyPr>
            <a:normAutofit/>
          </a:bodyPr>
          <a:lstStyle/>
          <a:p>
            <a:br>
              <a:rPr lang="en-IN" b="1" dirty="0"/>
            </a:br>
            <a:r>
              <a:rPr lang="en-IN" b="1" dirty="0"/>
              <a:t>Business Context &amp; Problem Statement</a:t>
            </a:r>
            <a:br>
              <a:rPr lang="en-IN" b="1" dirty="0"/>
            </a:br>
            <a:endParaRPr lang="en-IN" dirty="0"/>
          </a:p>
        </p:txBody>
      </p:sp>
      <p:sp>
        <p:nvSpPr>
          <p:cNvPr id="4" name="Rectangle 1">
            <a:extLst>
              <a:ext uri="{FF2B5EF4-FFF2-40B4-BE49-F238E27FC236}">
                <a16:creationId xmlns:a16="http://schemas.microsoft.com/office/drawing/2014/main" id="{7F3AF995-0417-6E1F-0AF7-B06536DB0ECD}"/>
              </a:ext>
            </a:extLst>
          </p:cNvPr>
          <p:cNvSpPr>
            <a:spLocks noGrp="1" noChangeArrowheads="1"/>
          </p:cNvSpPr>
          <p:nvPr>
            <p:ph idx="1"/>
          </p:nvPr>
        </p:nvSpPr>
        <p:spPr bwMode="auto">
          <a:xfrm>
            <a:off x="1371695" y="2559208"/>
            <a:ext cx="7371252" cy="242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q"/>
            </a:pPr>
            <a:r>
              <a:rPr lang="en-US" dirty="0"/>
              <a:t>Rising ride demand but inconsistent performance</a:t>
            </a:r>
          </a:p>
          <a:p>
            <a:pPr>
              <a:buFont typeface="Wingdings" panose="05000000000000000000" pitchFamily="2" charset="2"/>
              <a:buChar char="q"/>
            </a:pPr>
            <a:r>
              <a:rPr lang="en-US" dirty="0"/>
              <a:t>Need for data-backed operational and marketing insights</a:t>
            </a:r>
          </a:p>
          <a:p>
            <a:pPr>
              <a:buFont typeface="Wingdings" panose="05000000000000000000" pitchFamily="2" charset="2"/>
              <a:buChar char="q"/>
            </a:pPr>
            <a:r>
              <a:rPr lang="en-US" altLang="en-US" dirty="0"/>
              <a:t>Imported and joined multiple tables in Tableau/Power BI.   </a:t>
            </a:r>
          </a:p>
          <a:p>
            <a:pPr>
              <a:buFont typeface="Wingdings" panose="05000000000000000000" pitchFamily="2" charset="2"/>
              <a:buChar char="q"/>
            </a:pPr>
            <a:r>
              <a:rPr lang="en-US" altLang="en-US" dirty="0"/>
              <a:t>Ensured data accuracy by resolving inconsistencies.   </a:t>
            </a:r>
          </a:p>
          <a:p>
            <a:pPr>
              <a:buFont typeface="Wingdings" panose="05000000000000000000" pitchFamily="2" charset="2"/>
              <a:buChar char="q"/>
            </a:pPr>
            <a:r>
              <a:rPr lang="en-US" altLang="en-US" dirty="0"/>
              <a:t>Created calculated fields for relevant analysis </a:t>
            </a:r>
          </a:p>
        </p:txBody>
      </p:sp>
      <p:pic>
        <p:nvPicPr>
          <p:cNvPr id="3" name="Picture 2">
            <a:extLst>
              <a:ext uri="{FF2B5EF4-FFF2-40B4-BE49-F238E27FC236}">
                <a16:creationId xmlns:a16="http://schemas.microsoft.com/office/drawing/2014/main" id="{DE0A9ED8-E118-2D44-0CFB-D4AE9351AD66}"/>
              </a:ext>
            </a:extLst>
          </p:cNvPr>
          <p:cNvPicPr>
            <a:picLocks noChangeAspect="1"/>
          </p:cNvPicPr>
          <p:nvPr/>
        </p:nvPicPr>
        <p:blipFill>
          <a:blip r:embed="rId2"/>
          <a:stretch>
            <a:fillRect/>
          </a:stretch>
        </p:blipFill>
        <p:spPr>
          <a:xfrm>
            <a:off x="7731187" y="3035927"/>
            <a:ext cx="4200127" cy="1467352"/>
          </a:xfrm>
          <a:prstGeom prst="rect">
            <a:avLst/>
          </a:prstGeom>
        </p:spPr>
      </p:pic>
    </p:spTree>
    <p:extLst>
      <p:ext uri="{BB962C8B-B14F-4D97-AF65-F5344CB8AC3E}">
        <p14:creationId xmlns:p14="http://schemas.microsoft.com/office/powerpoint/2010/main" val="289090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5963-2A38-BFA5-5A7E-720E599B8449}"/>
              </a:ext>
            </a:extLst>
          </p:cNvPr>
          <p:cNvSpPr>
            <a:spLocks noGrp="1"/>
          </p:cNvSpPr>
          <p:nvPr>
            <p:ph type="title"/>
          </p:nvPr>
        </p:nvSpPr>
        <p:spPr/>
        <p:txBody>
          <a:bodyPr/>
          <a:lstStyle/>
          <a:p>
            <a:r>
              <a:rPr lang="en-US" b="1" dirty="0"/>
              <a:t>Exploratory Data Analysis: Ride Demand</a:t>
            </a:r>
            <a:endParaRPr lang="en-IN" b="1" dirty="0"/>
          </a:p>
        </p:txBody>
      </p:sp>
      <p:sp>
        <p:nvSpPr>
          <p:cNvPr id="3" name="Content Placeholder 2">
            <a:extLst>
              <a:ext uri="{FF2B5EF4-FFF2-40B4-BE49-F238E27FC236}">
                <a16:creationId xmlns:a16="http://schemas.microsoft.com/office/drawing/2014/main" id="{A86A6F09-9C3B-7EE2-F4AB-8E62214B3E66}"/>
              </a:ext>
            </a:extLst>
          </p:cNvPr>
          <p:cNvSpPr>
            <a:spLocks noGrp="1"/>
          </p:cNvSpPr>
          <p:nvPr>
            <p:ph idx="1"/>
          </p:nvPr>
        </p:nvSpPr>
        <p:spPr>
          <a:xfrm>
            <a:off x="1097280" y="2108201"/>
            <a:ext cx="5314278" cy="3760891"/>
          </a:xfrm>
        </p:spPr>
        <p:txBody>
          <a:bodyPr>
            <a:normAutofit/>
          </a:bodyPr>
          <a:lstStyle/>
          <a:p>
            <a:pPr>
              <a:buFont typeface="Wingdings" panose="05000000000000000000" pitchFamily="2" charset="2"/>
              <a:buChar char="q"/>
            </a:pPr>
            <a:r>
              <a:rPr lang="en-IN" dirty="0" err="1"/>
              <a:t>Analyzing</a:t>
            </a:r>
            <a:r>
              <a:rPr lang="en-IN" dirty="0"/>
              <a:t> Ride Demand Over Time.</a:t>
            </a:r>
          </a:p>
          <a:p>
            <a:pPr>
              <a:buFont typeface="Wingdings" panose="05000000000000000000" pitchFamily="2" charset="2"/>
              <a:buChar char="q"/>
            </a:pPr>
            <a:r>
              <a:rPr lang="en-IN" dirty="0"/>
              <a:t>Identified </a:t>
            </a:r>
            <a:r>
              <a:rPr lang="en-US" dirty="0"/>
              <a:t>peak demand periods: During commute hours 9AM-2PM (commute to work) and 7PM-12AM (commute to home). </a:t>
            </a:r>
          </a:p>
          <a:p>
            <a:pPr>
              <a:buFont typeface="Wingdings" panose="05000000000000000000" pitchFamily="2" charset="2"/>
              <a:buChar char="q"/>
            </a:pPr>
            <a:r>
              <a:rPr lang="en-US" dirty="0"/>
              <a:t>Lower demand during early morning and late-night hours. </a:t>
            </a:r>
          </a:p>
          <a:p>
            <a:pPr>
              <a:buFont typeface="Wingdings" panose="05000000000000000000" pitchFamily="2" charset="2"/>
              <a:buChar char="q"/>
            </a:pPr>
            <a:r>
              <a:rPr lang="en-US" dirty="0"/>
              <a:t>Summary of tables: Trips, Trip Details, Assembly, Duration, Payment</a:t>
            </a:r>
          </a:p>
          <a:p>
            <a:endParaRPr lang="en-IN" dirty="0"/>
          </a:p>
        </p:txBody>
      </p:sp>
      <p:pic>
        <p:nvPicPr>
          <p:cNvPr id="4" name="Picture 3">
            <a:extLst>
              <a:ext uri="{FF2B5EF4-FFF2-40B4-BE49-F238E27FC236}">
                <a16:creationId xmlns:a16="http://schemas.microsoft.com/office/drawing/2014/main" id="{2928BAAC-F36C-299B-B979-86D5CAB2E169}"/>
              </a:ext>
            </a:extLst>
          </p:cNvPr>
          <p:cNvPicPr>
            <a:picLocks noChangeAspect="1"/>
          </p:cNvPicPr>
          <p:nvPr/>
        </p:nvPicPr>
        <p:blipFill>
          <a:blip r:embed="rId2"/>
          <a:stretch>
            <a:fillRect/>
          </a:stretch>
        </p:blipFill>
        <p:spPr>
          <a:xfrm>
            <a:off x="6411558" y="2320864"/>
            <a:ext cx="5594678" cy="1818000"/>
          </a:xfrm>
          <a:prstGeom prst="rect">
            <a:avLst/>
          </a:prstGeom>
        </p:spPr>
      </p:pic>
    </p:spTree>
    <p:extLst>
      <p:ext uri="{BB962C8B-B14F-4D97-AF65-F5344CB8AC3E}">
        <p14:creationId xmlns:p14="http://schemas.microsoft.com/office/powerpoint/2010/main" val="191873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9A6A-BB7C-FAC7-9342-EC9C67904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C41F0-374B-8982-4D1E-F49D6A4E5091}"/>
              </a:ext>
            </a:extLst>
          </p:cNvPr>
          <p:cNvSpPr>
            <a:spLocks noGrp="1"/>
          </p:cNvSpPr>
          <p:nvPr>
            <p:ph type="title"/>
          </p:nvPr>
        </p:nvSpPr>
        <p:spPr/>
        <p:txBody>
          <a:bodyPr/>
          <a:lstStyle/>
          <a:p>
            <a:r>
              <a:rPr lang="en-IN" b="1" dirty="0"/>
              <a:t>Payment Method Analysis</a:t>
            </a:r>
          </a:p>
        </p:txBody>
      </p:sp>
      <p:sp>
        <p:nvSpPr>
          <p:cNvPr id="4" name="Rectangle 1">
            <a:extLst>
              <a:ext uri="{FF2B5EF4-FFF2-40B4-BE49-F238E27FC236}">
                <a16:creationId xmlns:a16="http://schemas.microsoft.com/office/drawing/2014/main" id="{1CF544BD-EE33-015E-E930-721EE5311AA3}"/>
              </a:ext>
            </a:extLst>
          </p:cNvPr>
          <p:cNvSpPr>
            <a:spLocks noGrp="1" noChangeArrowheads="1"/>
          </p:cNvSpPr>
          <p:nvPr>
            <p:ph idx="1"/>
          </p:nvPr>
        </p:nvSpPr>
        <p:spPr bwMode="auto">
          <a:xfrm>
            <a:off x="1194098" y="2078402"/>
            <a:ext cx="824035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Wingdings" panose="05000000000000000000" pitchFamily="2" charset="2"/>
              <a:buChar char="q"/>
            </a:pPr>
            <a:r>
              <a:rPr lang="en-US" sz="1800" dirty="0"/>
              <a:t> </a:t>
            </a:r>
            <a:r>
              <a:rPr lang="en-US" sz="1600" dirty="0"/>
              <a:t>Credit card is the most frequently used payment method.</a:t>
            </a:r>
          </a:p>
          <a:p>
            <a:pPr eaLnBrk="0" fontAlgn="base" hangingPunct="0">
              <a:lnSpc>
                <a:spcPct val="100000"/>
              </a:lnSpc>
              <a:spcBef>
                <a:spcPct val="0"/>
              </a:spcBef>
              <a:spcAft>
                <a:spcPct val="0"/>
              </a:spcAft>
              <a:buClrTx/>
              <a:buSzTx/>
              <a:buFont typeface="Wingdings" panose="05000000000000000000" pitchFamily="2" charset="2"/>
              <a:buChar char="q"/>
            </a:pPr>
            <a:r>
              <a:rPr lang="en-US" altLang="en-US" sz="1600" dirty="0"/>
              <a:t> Digital mode of payment is more preferred.</a:t>
            </a:r>
            <a:endParaRPr lang="en-US" altLang="en-US" sz="1800" dirty="0"/>
          </a:p>
          <a:p>
            <a:pPr eaLnBrk="0" fontAlgn="base" hangingPunct="0">
              <a:lnSpc>
                <a:spcPct val="100000"/>
              </a:lnSpc>
              <a:spcBef>
                <a:spcPct val="0"/>
              </a:spcBef>
              <a:spcAft>
                <a:spcPct val="0"/>
              </a:spcAft>
              <a:buClrTx/>
              <a:buSzTx/>
              <a:buFont typeface="Wingdings" panose="05000000000000000000" pitchFamily="2" charset="2"/>
              <a:buChar char="q"/>
            </a:pPr>
            <a:r>
              <a:rPr lang="en-US" altLang="en-US" sz="1800" dirty="0"/>
              <a:t> </a:t>
            </a:r>
            <a:r>
              <a:rPr lang="en-US" sz="1600" dirty="0"/>
              <a:t>Cash mode of payment is least preferred.</a:t>
            </a:r>
            <a:r>
              <a:rPr lang="en-US" altLang="en-US" sz="1800" dirty="0"/>
              <a:t> </a:t>
            </a:r>
          </a:p>
          <a:p>
            <a:pPr mar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3E3FE61-06A2-D516-2C84-A3D3FD8785BD}"/>
              </a:ext>
            </a:extLst>
          </p:cNvPr>
          <p:cNvPicPr>
            <a:picLocks noChangeAspect="1"/>
          </p:cNvPicPr>
          <p:nvPr/>
        </p:nvPicPr>
        <p:blipFill>
          <a:blip r:embed="rId2"/>
          <a:stretch>
            <a:fillRect/>
          </a:stretch>
        </p:blipFill>
        <p:spPr>
          <a:xfrm>
            <a:off x="1269732" y="3249929"/>
            <a:ext cx="6258049" cy="2124175"/>
          </a:xfrm>
          <a:prstGeom prst="rect">
            <a:avLst/>
          </a:prstGeom>
        </p:spPr>
      </p:pic>
    </p:spTree>
    <p:extLst>
      <p:ext uri="{BB962C8B-B14F-4D97-AF65-F5344CB8AC3E}">
        <p14:creationId xmlns:p14="http://schemas.microsoft.com/office/powerpoint/2010/main" val="93365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3CF3-C17C-2801-0F1A-C6E682C19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302D7-19D2-BBB7-CAB9-B69BC0EA8135}"/>
              </a:ext>
            </a:extLst>
          </p:cNvPr>
          <p:cNvSpPr>
            <a:spLocks noGrp="1"/>
          </p:cNvSpPr>
          <p:nvPr>
            <p:ph type="title"/>
          </p:nvPr>
        </p:nvSpPr>
        <p:spPr>
          <a:xfrm>
            <a:off x="737937" y="804519"/>
            <a:ext cx="10316917" cy="1049235"/>
          </a:xfrm>
        </p:spPr>
        <p:txBody>
          <a:bodyPr/>
          <a:lstStyle/>
          <a:p>
            <a:r>
              <a:rPr lang="en-IN" dirty="0"/>
              <a:t>Trip Trends Across Zones</a:t>
            </a:r>
          </a:p>
        </p:txBody>
      </p:sp>
      <p:sp>
        <p:nvSpPr>
          <p:cNvPr id="4" name="Rectangle 1">
            <a:extLst>
              <a:ext uri="{FF2B5EF4-FFF2-40B4-BE49-F238E27FC236}">
                <a16:creationId xmlns:a16="http://schemas.microsoft.com/office/drawing/2014/main" id="{A3963CDC-E3CA-672C-E978-795448BE446A}"/>
              </a:ext>
            </a:extLst>
          </p:cNvPr>
          <p:cNvSpPr>
            <a:spLocks noGrp="1" noChangeArrowheads="1"/>
          </p:cNvSpPr>
          <p:nvPr>
            <p:ph idx="1"/>
          </p:nvPr>
        </p:nvSpPr>
        <p:spPr bwMode="auto">
          <a:xfrm>
            <a:off x="737937" y="1997838"/>
            <a:ext cx="77724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buFont typeface="Wingdings" panose="05000000000000000000" pitchFamily="2" charset="2"/>
              <a:buChar char="q"/>
            </a:pPr>
            <a:r>
              <a:rPr lang="en-US" dirty="0">
                <a:latin typeface="Aparajita" panose="02020603050405020304" pitchFamily="18" charset="0"/>
                <a:cs typeface="Aparajita" panose="02020603050405020304" pitchFamily="18" charset="0"/>
              </a:rPr>
              <a:t> Ramanagaram has the highest number of trip requests (39)</a:t>
            </a:r>
          </a:p>
          <a:p>
            <a:pPr eaLnBrk="0" fontAlgn="base" hangingPunct="0">
              <a:lnSpc>
                <a:spcPct val="100000"/>
              </a:lnSpc>
              <a:spcBef>
                <a:spcPct val="0"/>
              </a:spcBef>
              <a:spcAft>
                <a:spcPct val="0"/>
              </a:spcAft>
              <a:buClrTx/>
              <a:buSzTx/>
              <a:buFont typeface="Wingdings" panose="05000000000000000000" pitchFamily="2" charset="2"/>
              <a:buChar char="q"/>
            </a:pPr>
            <a:r>
              <a:rPr lang="en-US" altLang="en-US" dirty="0">
                <a:latin typeface="Aparajita" panose="02020603050405020304" pitchFamily="18" charset="0"/>
                <a:cs typeface="Aparajita" panose="02020603050405020304" pitchFamily="18" charset="0"/>
              </a:rPr>
              <a:t> </a:t>
            </a:r>
            <a:r>
              <a:rPr lang="en-US" dirty="0">
                <a:latin typeface="Aparajita" panose="02020603050405020304" pitchFamily="18" charset="0"/>
                <a:cs typeface="Aparajita" panose="02020603050405020304" pitchFamily="18" charset="0"/>
              </a:rPr>
              <a:t>Bangalore South generates the highest revenue (30295) followed by </a:t>
            </a:r>
            <a:r>
              <a:rPr lang="en-US" dirty="0" err="1">
                <a:latin typeface="Aparajita" panose="02020603050405020304" pitchFamily="18" charset="0"/>
                <a:cs typeface="Aparajita" panose="02020603050405020304" pitchFamily="18" charset="0"/>
              </a:rPr>
              <a:t>Yeshwantpur</a:t>
            </a:r>
            <a:r>
              <a:rPr lang="en-US" dirty="0">
                <a:latin typeface="Aparajita" panose="02020603050405020304" pitchFamily="18" charset="0"/>
                <a:cs typeface="Aparajita" panose="02020603050405020304" pitchFamily="18" charset="0"/>
              </a:rPr>
              <a:t> (29035)</a:t>
            </a:r>
          </a:p>
          <a:p>
            <a:pPr eaLnBrk="0" fontAlgn="base" hangingPunct="0">
              <a:lnSpc>
                <a:spcPct val="100000"/>
              </a:lnSpc>
              <a:spcBef>
                <a:spcPct val="0"/>
              </a:spcBef>
              <a:spcAft>
                <a:spcPct val="0"/>
              </a:spcAft>
              <a:buClrTx/>
              <a:buSzTx/>
              <a:buFont typeface="Wingdings" panose="05000000000000000000" pitchFamily="2" charset="2"/>
              <a:buChar char="q"/>
            </a:pPr>
            <a:r>
              <a:rPr lang="en-US" altLang="en-US" dirty="0">
                <a:latin typeface="Aparajita" panose="02020603050405020304" pitchFamily="18" charset="0"/>
                <a:cs typeface="Aparajita" panose="02020603050405020304" pitchFamily="18" charset="0"/>
              </a:rPr>
              <a:t> </a:t>
            </a:r>
            <a:r>
              <a:rPr lang="en-US" dirty="0">
                <a:latin typeface="Aparajita" panose="02020603050405020304" pitchFamily="18" charset="0"/>
                <a:cs typeface="Aparajita" panose="02020603050405020304" pitchFamily="18" charset="0"/>
              </a:rPr>
              <a:t>Mahadevapura, Ramanagaram , Gandhi Nagar, Other Assemblies and </a:t>
            </a:r>
            <a:r>
              <a:rPr lang="en-US" dirty="0" err="1">
                <a:latin typeface="Aparajita" panose="02020603050405020304" pitchFamily="18" charset="0"/>
                <a:cs typeface="Aparajita" panose="02020603050405020304" pitchFamily="18" charset="0"/>
              </a:rPr>
              <a:t>Yeshwantpur</a:t>
            </a:r>
            <a:r>
              <a:rPr lang="en-US" dirty="0">
                <a:latin typeface="Aparajita" panose="02020603050405020304" pitchFamily="18" charset="0"/>
                <a:cs typeface="Aparajita" panose="02020603050405020304" pitchFamily="18" charset="0"/>
              </a:rPr>
              <a:t> are the top five pickup zones with the highest number of completed trips.</a:t>
            </a:r>
          </a:p>
          <a:p>
            <a:pPr eaLnBrk="0" fontAlgn="base" hangingPunct="0">
              <a:lnSpc>
                <a:spcPct val="100000"/>
              </a:lnSpc>
              <a:spcBef>
                <a:spcPct val="0"/>
              </a:spcBef>
              <a:spcAft>
                <a:spcPct val="0"/>
              </a:spcAft>
              <a:buClrTx/>
              <a:buSzTx/>
              <a:buFont typeface="Wingdings" panose="05000000000000000000" pitchFamily="2" charset="2"/>
              <a:buChar char="q"/>
            </a:pPr>
            <a:r>
              <a:rPr lang="en-US" altLang="en-US" dirty="0">
                <a:latin typeface="Aparajita" panose="02020603050405020304" pitchFamily="18" charset="0"/>
                <a:cs typeface="Aparajita" panose="02020603050405020304" pitchFamily="18" charset="0"/>
              </a:rPr>
              <a:t>At 5pm total trip fare collected is maximum amount of Rs 15921 which is 7.42% of total revenue followed by 1pm.</a:t>
            </a:r>
          </a:p>
          <a:p>
            <a:pPr marL="0"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p:txBody>
      </p:sp>
      <p:pic>
        <p:nvPicPr>
          <p:cNvPr id="5" name="Picture 4">
            <a:extLst>
              <a:ext uri="{FF2B5EF4-FFF2-40B4-BE49-F238E27FC236}">
                <a16:creationId xmlns:a16="http://schemas.microsoft.com/office/drawing/2014/main" id="{E0874F90-9C49-6602-B7EF-4F1B9CBADF3B}"/>
              </a:ext>
            </a:extLst>
          </p:cNvPr>
          <p:cNvPicPr>
            <a:picLocks noChangeAspect="1"/>
          </p:cNvPicPr>
          <p:nvPr/>
        </p:nvPicPr>
        <p:blipFill>
          <a:blip r:embed="rId2"/>
          <a:stretch>
            <a:fillRect/>
          </a:stretch>
        </p:blipFill>
        <p:spPr>
          <a:xfrm>
            <a:off x="8876744" y="3566765"/>
            <a:ext cx="3126761" cy="3041984"/>
          </a:xfrm>
          <a:prstGeom prst="rect">
            <a:avLst/>
          </a:prstGeom>
        </p:spPr>
      </p:pic>
      <p:pic>
        <p:nvPicPr>
          <p:cNvPr id="6" name="Picture 5">
            <a:extLst>
              <a:ext uri="{FF2B5EF4-FFF2-40B4-BE49-F238E27FC236}">
                <a16:creationId xmlns:a16="http://schemas.microsoft.com/office/drawing/2014/main" id="{531BE44C-D6E8-5594-3930-DD0AFE0B8770}"/>
              </a:ext>
            </a:extLst>
          </p:cNvPr>
          <p:cNvPicPr>
            <a:picLocks noChangeAspect="1"/>
          </p:cNvPicPr>
          <p:nvPr/>
        </p:nvPicPr>
        <p:blipFill>
          <a:blip r:embed="rId3"/>
          <a:stretch>
            <a:fillRect/>
          </a:stretch>
        </p:blipFill>
        <p:spPr>
          <a:xfrm>
            <a:off x="188495" y="4393514"/>
            <a:ext cx="6249062" cy="2255938"/>
          </a:xfrm>
          <a:prstGeom prst="rect">
            <a:avLst/>
          </a:prstGeom>
        </p:spPr>
      </p:pic>
      <p:pic>
        <p:nvPicPr>
          <p:cNvPr id="7" name="Picture 6">
            <a:extLst>
              <a:ext uri="{FF2B5EF4-FFF2-40B4-BE49-F238E27FC236}">
                <a16:creationId xmlns:a16="http://schemas.microsoft.com/office/drawing/2014/main" id="{005E41DD-308B-7055-6F67-DB79DA53D6D7}"/>
              </a:ext>
            </a:extLst>
          </p:cNvPr>
          <p:cNvPicPr>
            <a:picLocks noChangeAspect="1"/>
          </p:cNvPicPr>
          <p:nvPr/>
        </p:nvPicPr>
        <p:blipFill>
          <a:blip r:embed="rId4"/>
          <a:stretch>
            <a:fillRect/>
          </a:stretch>
        </p:blipFill>
        <p:spPr>
          <a:xfrm>
            <a:off x="6562425" y="4761884"/>
            <a:ext cx="2173567" cy="1846865"/>
          </a:xfrm>
          <a:prstGeom prst="rect">
            <a:avLst/>
          </a:prstGeom>
        </p:spPr>
      </p:pic>
    </p:spTree>
    <p:extLst>
      <p:ext uri="{BB962C8B-B14F-4D97-AF65-F5344CB8AC3E}">
        <p14:creationId xmlns:p14="http://schemas.microsoft.com/office/powerpoint/2010/main" val="327631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D43C-E48B-C835-D069-DDAE4FE643C8}"/>
              </a:ext>
            </a:extLst>
          </p:cNvPr>
          <p:cNvSpPr>
            <a:spLocks noGrp="1"/>
          </p:cNvSpPr>
          <p:nvPr>
            <p:ph type="title"/>
          </p:nvPr>
        </p:nvSpPr>
        <p:spPr>
          <a:xfrm>
            <a:off x="1066800" y="372664"/>
            <a:ext cx="10058400" cy="1111891"/>
          </a:xfrm>
        </p:spPr>
        <p:txBody>
          <a:bodyPr/>
          <a:lstStyle/>
          <a:p>
            <a:r>
              <a:rPr lang="en-US" b="1" i="0" dirty="0" err="1">
                <a:solidFill>
                  <a:srgbClr val="1F2328"/>
                </a:solidFill>
                <a:effectLst/>
                <a:latin typeface="-apple-system"/>
              </a:rPr>
              <a:t>Namma</a:t>
            </a:r>
            <a:r>
              <a:rPr lang="en-US" b="1" i="0" dirty="0">
                <a:solidFill>
                  <a:srgbClr val="1F2328"/>
                </a:solidFill>
                <a:effectLst/>
                <a:latin typeface="-apple-system"/>
              </a:rPr>
              <a:t> Yatri Dashboard using Power BI</a:t>
            </a:r>
            <a:endParaRPr lang="en-IN" dirty="0"/>
          </a:p>
        </p:txBody>
      </p:sp>
      <p:pic>
        <p:nvPicPr>
          <p:cNvPr id="6" name="Picture 5">
            <a:extLst>
              <a:ext uri="{FF2B5EF4-FFF2-40B4-BE49-F238E27FC236}">
                <a16:creationId xmlns:a16="http://schemas.microsoft.com/office/drawing/2014/main" id="{17E55C14-EB1E-9204-2CB0-2728A56AC5C3}"/>
              </a:ext>
            </a:extLst>
          </p:cNvPr>
          <p:cNvPicPr>
            <a:picLocks noChangeAspect="1"/>
          </p:cNvPicPr>
          <p:nvPr/>
        </p:nvPicPr>
        <p:blipFill>
          <a:blip r:embed="rId2"/>
          <a:stretch>
            <a:fillRect/>
          </a:stretch>
        </p:blipFill>
        <p:spPr>
          <a:xfrm>
            <a:off x="2439438" y="1913740"/>
            <a:ext cx="7522710" cy="4090941"/>
          </a:xfrm>
          <a:prstGeom prst="rect">
            <a:avLst/>
          </a:prstGeom>
        </p:spPr>
      </p:pic>
    </p:spTree>
    <p:extLst>
      <p:ext uri="{BB962C8B-B14F-4D97-AF65-F5344CB8AC3E}">
        <p14:creationId xmlns:p14="http://schemas.microsoft.com/office/powerpoint/2010/main" val="197391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9ABC-AA83-AA72-55A2-06107EB35852}"/>
              </a:ext>
            </a:extLst>
          </p:cNvPr>
          <p:cNvSpPr>
            <a:spLocks noGrp="1"/>
          </p:cNvSpPr>
          <p:nvPr>
            <p:ph type="title"/>
          </p:nvPr>
        </p:nvSpPr>
        <p:spPr>
          <a:xfrm>
            <a:off x="1129553" y="523271"/>
            <a:ext cx="10058400" cy="1450757"/>
          </a:xfrm>
        </p:spPr>
        <p:txBody>
          <a:bodyPr/>
          <a:lstStyle/>
          <a:p>
            <a:r>
              <a:rPr lang="en-US" dirty="0"/>
              <a:t>Analysis of Cancellations and Successful Rides</a:t>
            </a:r>
            <a:endParaRPr lang="en-IN" dirty="0"/>
          </a:p>
        </p:txBody>
      </p:sp>
      <p:sp>
        <p:nvSpPr>
          <p:cNvPr id="3" name="Content Placeholder 2">
            <a:extLst>
              <a:ext uri="{FF2B5EF4-FFF2-40B4-BE49-F238E27FC236}">
                <a16:creationId xmlns:a16="http://schemas.microsoft.com/office/drawing/2014/main" id="{5707F903-18F9-5979-C3D9-7DD36C03A449}"/>
              </a:ext>
            </a:extLst>
          </p:cNvPr>
          <p:cNvSpPr>
            <a:spLocks noGrp="1"/>
          </p:cNvSpPr>
          <p:nvPr>
            <p:ph idx="1"/>
          </p:nvPr>
        </p:nvSpPr>
        <p:spPr/>
        <p:txBody>
          <a:bodyPr/>
          <a:lstStyle/>
          <a:p>
            <a:pPr>
              <a:buFont typeface="Wingdings" panose="05000000000000000000" pitchFamily="2" charset="2"/>
              <a:buChar char="q"/>
            </a:pPr>
            <a:r>
              <a:rPr lang="en-IN" sz="1800" b="0" dirty="0">
                <a:effectLst/>
                <a:latin typeface="Arial" panose="020B0604020202020204" pitchFamily="34" charset="0"/>
                <a:ea typeface="Arial" panose="020B0604020202020204" pitchFamily="34" charset="0"/>
              </a:rPr>
              <a:t>Cancelled by Driver: 47.25% ,  Cancelled by Customer: 7.27% , Successful Ride: 45.49%.</a:t>
            </a:r>
            <a:endParaRPr lang="en-IN" dirty="0"/>
          </a:p>
        </p:txBody>
      </p:sp>
      <p:pic>
        <p:nvPicPr>
          <p:cNvPr id="4" name="Picture 3">
            <a:extLst>
              <a:ext uri="{FF2B5EF4-FFF2-40B4-BE49-F238E27FC236}">
                <a16:creationId xmlns:a16="http://schemas.microsoft.com/office/drawing/2014/main" id="{ED11688C-DAF2-361A-C897-01FC6012BB43}"/>
              </a:ext>
            </a:extLst>
          </p:cNvPr>
          <p:cNvPicPr>
            <a:picLocks noChangeAspect="1"/>
          </p:cNvPicPr>
          <p:nvPr/>
        </p:nvPicPr>
        <p:blipFill>
          <a:blip r:embed="rId2"/>
          <a:stretch>
            <a:fillRect/>
          </a:stretch>
        </p:blipFill>
        <p:spPr>
          <a:xfrm>
            <a:off x="4091940" y="2822828"/>
            <a:ext cx="4008120" cy="1836420"/>
          </a:xfrm>
          <a:prstGeom prst="rect">
            <a:avLst/>
          </a:prstGeom>
        </p:spPr>
      </p:pic>
    </p:spTree>
    <p:extLst>
      <p:ext uri="{BB962C8B-B14F-4D97-AF65-F5344CB8AC3E}">
        <p14:creationId xmlns:p14="http://schemas.microsoft.com/office/powerpoint/2010/main" val="10434091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115</TotalTime>
  <Words>484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Aparajita</vt:lpstr>
      <vt:lpstr>-apple-system</vt:lpstr>
      <vt:lpstr>Arial</vt:lpstr>
      <vt:lpstr>Calibri</vt:lpstr>
      <vt:lpstr>Gill Sans MT</vt:lpstr>
      <vt:lpstr>Wingdings</vt:lpstr>
      <vt:lpstr>Gallery</vt:lpstr>
      <vt:lpstr>Namma Yatri Data Analysis     </vt:lpstr>
      <vt:lpstr>Introduction </vt:lpstr>
      <vt:lpstr>Executive Summary</vt:lpstr>
      <vt:lpstr> Business Context &amp; Problem Statement </vt:lpstr>
      <vt:lpstr>Exploratory Data Analysis: Ride Demand</vt:lpstr>
      <vt:lpstr>Payment Method Analysis</vt:lpstr>
      <vt:lpstr>Trip Trends Across Zones</vt:lpstr>
      <vt:lpstr>Namma Yatri Dashboard using Power BI</vt:lpstr>
      <vt:lpstr>Analysis of Cancellations and Successful Rides</vt:lpstr>
      <vt:lpstr>Strategic Recommendations</vt:lpstr>
      <vt:lpstr>  Thank You        *incase of any query/concern contact us via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Kavita Azad</dc:creator>
  <cp:lastModifiedBy>amritaghoshjinia29@outlook.com</cp:lastModifiedBy>
  <cp:revision>86</cp:revision>
  <dcterms:created xsi:type="dcterms:W3CDTF">2025-04-15T13:39:37Z</dcterms:created>
  <dcterms:modified xsi:type="dcterms:W3CDTF">2025-05-15T15:09:44Z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