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7" r:id="rId5"/>
    <p:sldId id="259" r:id="rId6"/>
    <p:sldId id="273" r:id="rId7"/>
    <p:sldId id="266" r:id="rId8"/>
    <p:sldId id="268" r:id="rId9"/>
    <p:sldId id="275" r:id="rId10"/>
    <p:sldId id="277" r:id="rId11"/>
    <p:sldId id="278" r:id="rId12"/>
    <p:sldId id="279" r:id="rId13"/>
    <p:sldId id="280" r:id="rId14"/>
    <p:sldId id="281" r:id="rId15"/>
    <p:sldId id="263" r:id="rId16"/>
    <p:sldId id="282" r:id="rId17"/>
    <p:sldId id="25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5/15/2025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0663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645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293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4010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326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5/15/2025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724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5/15/2025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623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5/15/2025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820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5/15/2025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4322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5/15/2025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5899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5/15/2025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2116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5/15/2025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96382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tchbook.com/profiles/company/154444-42"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itchbook.com/profiles/company/154444-42"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itchbook.com/profiles/company/154444-42"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656852" y="279703"/>
            <a:ext cx="7423986" cy="2592589"/>
          </a:xfrm>
        </p:spPr>
        <p:txBody>
          <a:bodyPr>
            <a:normAutofit/>
          </a:bodyPr>
          <a:lstStyle/>
          <a:p>
            <a:pPr algn="l">
              <a:spcBef>
                <a:spcPts val="1800"/>
              </a:spcBef>
              <a:spcAft>
                <a:spcPts val="1200"/>
              </a:spcAft>
            </a:pPr>
            <a:r>
              <a:rPr lang="en-IN" sz="4800" b="1" i="0" dirty="0" err="1">
                <a:solidFill>
                  <a:srgbClr val="1F2328"/>
                </a:solidFill>
                <a:effectLst/>
                <a:latin typeface="-apple-system"/>
              </a:rPr>
              <a:t>Namma</a:t>
            </a:r>
            <a:r>
              <a:rPr lang="en-IN" sz="4800" b="1" i="0" dirty="0">
                <a:solidFill>
                  <a:srgbClr val="1F2328"/>
                </a:solidFill>
                <a:effectLst/>
                <a:latin typeface="-apple-system"/>
              </a:rPr>
              <a:t> Yatri Data Analysis</a:t>
            </a:r>
            <a:br>
              <a:rPr lang="en-IN" sz="4800" b="1" dirty="0">
                <a:solidFill>
                  <a:srgbClr val="1F2328"/>
                </a:solidFill>
                <a:latin typeface="-apple-system"/>
              </a:rPr>
            </a:br>
            <a:r>
              <a:rPr lang="en-IN" sz="4800" b="1" dirty="0">
                <a:solidFill>
                  <a:srgbClr val="1F2328"/>
                </a:solidFill>
                <a:latin typeface="-apple-system"/>
              </a:rPr>
              <a:t>				</a:t>
            </a:r>
            <a:endParaRPr lang="en-IN" b="1" i="0" dirty="0">
              <a:solidFill>
                <a:srgbClr val="1F2328"/>
              </a:solidFill>
              <a:effectLst/>
              <a:latin typeface="-apple-system"/>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197642" y="4672739"/>
            <a:ext cx="6361458" cy="1021498"/>
          </a:xfrm>
        </p:spPr>
        <p:txBody>
          <a:bodyPr>
            <a:normAutofit/>
          </a:bodyPr>
          <a:lstStyle/>
          <a:p>
            <a:r>
              <a:rPr lang="en-US" sz="1400" dirty="0">
                <a:solidFill>
                  <a:schemeClr val="tx1">
                    <a:lumMod val="85000"/>
                    <a:lumOff val="15000"/>
                  </a:schemeClr>
                </a:solidFill>
              </a:rPr>
              <a:t>    team</a:t>
            </a:r>
          </a:p>
          <a:p>
            <a:r>
              <a:rPr lang="en-US" sz="1600" dirty="0">
                <a:solidFill>
                  <a:schemeClr val="tx1">
                    <a:lumMod val="85000"/>
                    <a:lumOff val="15000"/>
                  </a:schemeClr>
                </a:solidFill>
              </a:rPr>
              <a:t>          - AMRITA GHOSH, Aditya Mahajan, Anindya das</a:t>
            </a:r>
          </a:p>
          <a:p>
            <a:endParaRPr lang="en-US" sz="2400" dirty="0">
              <a:solidFill>
                <a:schemeClr val="tx1">
                  <a:lumMod val="85000"/>
                  <a:lumOff val="15000"/>
                </a:schemeClr>
              </a:solidFill>
            </a:endParaRPr>
          </a:p>
        </p:txBody>
      </p:sp>
      <p:pic>
        <p:nvPicPr>
          <p:cNvPr id="7" name="Picture 6">
            <a:extLst>
              <a:ext uri="{FF2B5EF4-FFF2-40B4-BE49-F238E27FC236}">
                <a16:creationId xmlns:a16="http://schemas.microsoft.com/office/drawing/2014/main" id="{7D463A1C-C7F4-02F6-3FAD-AE7F496B46E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5983" y="1417720"/>
            <a:ext cx="3126205" cy="3126205"/>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DAA02-DB92-91B6-42EC-29194A14B94A}"/>
              </a:ext>
            </a:extLst>
          </p:cNvPr>
          <p:cNvSpPr>
            <a:spLocks noGrp="1"/>
          </p:cNvSpPr>
          <p:nvPr>
            <p:ph type="title"/>
          </p:nvPr>
        </p:nvSpPr>
        <p:spPr/>
        <p:txBody>
          <a:bodyPr/>
          <a:lstStyle/>
          <a:p>
            <a:r>
              <a:rPr lang="en-IN" sz="4200" dirty="0"/>
              <a:t>API Design and Integration</a:t>
            </a:r>
          </a:p>
        </p:txBody>
      </p:sp>
      <p:sp>
        <p:nvSpPr>
          <p:cNvPr id="3" name="Content Placeholder 2">
            <a:extLst>
              <a:ext uri="{FF2B5EF4-FFF2-40B4-BE49-F238E27FC236}">
                <a16:creationId xmlns:a16="http://schemas.microsoft.com/office/drawing/2014/main" id="{EBE41FBD-02DF-F033-59C3-9557734D592A}"/>
              </a:ext>
            </a:extLst>
          </p:cNvPr>
          <p:cNvSpPr>
            <a:spLocks noGrp="1"/>
          </p:cNvSpPr>
          <p:nvPr>
            <p:ph idx="1"/>
          </p:nvPr>
        </p:nvSpPr>
        <p:spPr/>
        <p:txBody>
          <a:bodyPr/>
          <a:lstStyle/>
          <a:p>
            <a:pPr marL="742950" lvl="1" indent="-285750">
              <a:lnSpc>
                <a:spcPct val="107000"/>
              </a:lnSpc>
              <a:spcAft>
                <a:spcPts val="800"/>
              </a:spcAft>
              <a:buSzPts val="1000"/>
              <a:buFont typeface="Wingdings" panose="05000000000000000000" pitchFamily="2" charset="2"/>
              <a:buChar char="q"/>
              <a:tabLst>
                <a:tab pos="914400" algn="l"/>
              </a:tabLst>
            </a:pPr>
            <a:r>
              <a:rPr lang="en-IN" sz="1900" dirty="0"/>
              <a:t>Review of API endpoints and data exchange formats.</a:t>
            </a:r>
          </a:p>
          <a:p>
            <a:pPr marL="742950" lvl="1" indent="-285750">
              <a:lnSpc>
                <a:spcPct val="107000"/>
              </a:lnSpc>
              <a:spcAft>
                <a:spcPts val="800"/>
              </a:spcAft>
              <a:buSzPts val="1000"/>
              <a:buFont typeface="Wingdings" panose="05000000000000000000" pitchFamily="2" charset="2"/>
              <a:buChar char="q"/>
              <a:tabLst>
                <a:tab pos="914400" algn="l"/>
              </a:tabLst>
            </a:pPr>
            <a:r>
              <a:rPr lang="en-IN" sz="1900" dirty="0"/>
              <a:t>Security considerations for APIs.</a:t>
            </a:r>
          </a:p>
          <a:p>
            <a:pPr marL="742950" lvl="1" indent="-285750">
              <a:lnSpc>
                <a:spcPct val="107000"/>
              </a:lnSpc>
              <a:spcAft>
                <a:spcPts val="800"/>
              </a:spcAft>
              <a:buSzPts val="1000"/>
              <a:buFont typeface="Wingdings" panose="05000000000000000000" pitchFamily="2" charset="2"/>
              <a:buChar char="q"/>
              <a:tabLst>
                <a:tab pos="914400" algn="l"/>
              </a:tabLst>
            </a:pPr>
            <a:r>
              <a:rPr lang="en-IN" sz="1900" dirty="0"/>
              <a:t>Strategies for API versioning and documentation.</a:t>
            </a:r>
          </a:p>
          <a:p>
            <a:pPr marL="0" lvl="0" indent="0">
              <a:lnSpc>
                <a:spcPct val="107000"/>
              </a:lnSpc>
              <a:spcAft>
                <a:spcPts val="800"/>
              </a:spcAft>
              <a:buSzPts val="1000"/>
              <a:buNone/>
              <a:tabLst>
                <a:tab pos="457200" algn="l"/>
              </a:tabLst>
            </a:pPr>
            <a:r>
              <a:rPr lang="en-IN" b="1" dirty="0"/>
              <a:t>Technical Considerations: </a:t>
            </a:r>
          </a:p>
          <a:p>
            <a:pPr marL="800100" lvl="1" indent="-342900">
              <a:lnSpc>
                <a:spcPct val="107000"/>
              </a:lnSpc>
              <a:spcAft>
                <a:spcPts val="800"/>
              </a:spcAft>
              <a:buSzPts val="1000"/>
              <a:buFont typeface="Wingdings" panose="05000000000000000000" pitchFamily="2" charset="2"/>
              <a:buChar char="ü"/>
              <a:tabLst>
                <a:tab pos="914400" algn="l"/>
              </a:tabLst>
            </a:pPr>
            <a:r>
              <a:rPr lang="en-IN" sz="1900" dirty="0"/>
              <a:t>API design principles (e.g., RESTful APIs).</a:t>
            </a:r>
          </a:p>
          <a:p>
            <a:pPr marL="800100" lvl="1" indent="-342900">
              <a:lnSpc>
                <a:spcPct val="107000"/>
              </a:lnSpc>
              <a:spcAft>
                <a:spcPts val="800"/>
              </a:spcAft>
              <a:buSzPts val="1000"/>
              <a:buFont typeface="Wingdings" panose="05000000000000000000" pitchFamily="2" charset="2"/>
              <a:buChar char="ü"/>
              <a:tabLst>
                <a:tab pos="914400" algn="l"/>
              </a:tabLst>
            </a:pPr>
            <a:r>
              <a:rPr lang="en-IN" sz="1900" dirty="0"/>
              <a:t>Authentication and authorization.</a:t>
            </a:r>
          </a:p>
          <a:p>
            <a:pPr marL="800100" lvl="1" indent="-342900">
              <a:lnSpc>
                <a:spcPct val="107000"/>
              </a:lnSpc>
              <a:spcAft>
                <a:spcPts val="800"/>
              </a:spcAft>
              <a:buSzPts val="1000"/>
              <a:buFont typeface="Wingdings" panose="05000000000000000000" pitchFamily="2" charset="2"/>
              <a:buChar char="ü"/>
              <a:tabLst>
                <a:tab pos="914400" algn="l"/>
              </a:tabLst>
            </a:pPr>
            <a:r>
              <a:rPr lang="en-IN" sz="1900" dirty="0"/>
              <a:t>Data serialization and deserialization (e.g., JSON).</a:t>
            </a:r>
          </a:p>
          <a:p>
            <a:endParaRPr lang="en-IN" dirty="0"/>
          </a:p>
        </p:txBody>
      </p:sp>
    </p:spTree>
    <p:extLst>
      <p:ext uri="{BB962C8B-B14F-4D97-AF65-F5344CB8AC3E}">
        <p14:creationId xmlns:p14="http://schemas.microsoft.com/office/powerpoint/2010/main" val="208550273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B447B-09F8-E850-6ADA-94A0DB19F609}"/>
              </a:ext>
            </a:extLst>
          </p:cNvPr>
          <p:cNvSpPr>
            <a:spLocks noGrp="1"/>
          </p:cNvSpPr>
          <p:nvPr>
            <p:ph type="title"/>
          </p:nvPr>
        </p:nvSpPr>
        <p:spPr>
          <a:xfrm>
            <a:off x="1097280" y="263529"/>
            <a:ext cx="10058400" cy="1450757"/>
          </a:xfrm>
        </p:spPr>
        <p:txBody>
          <a:bodyPr>
            <a:normAutofit fontScale="90000"/>
          </a:bodyPr>
          <a:lstStyle/>
          <a:p>
            <a:br>
              <a:rPr lang="en-IN" sz="4200" dirty="0"/>
            </a:br>
            <a:r>
              <a:rPr lang="en-IN" sz="4200" dirty="0"/>
              <a:t>Future Development- Next Steps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6AA9322-DC50-59DF-4014-161A22C92D7F}"/>
              </a:ext>
            </a:extLst>
          </p:cNvPr>
          <p:cNvSpPr>
            <a:spLocks noGrp="1"/>
          </p:cNvSpPr>
          <p:nvPr>
            <p:ph idx="1"/>
          </p:nvPr>
        </p:nvSpPr>
        <p:spPr/>
        <p:txBody>
          <a:bodyPr/>
          <a:lstStyle/>
          <a:p>
            <a:pPr marL="742950" lvl="1" indent="-285750">
              <a:lnSpc>
                <a:spcPct val="107000"/>
              </a:lnSpc>
              <a:spcAft>
                <a:spcPts val="800"/>
              </a:spcAft>
              <a:buSzPts val="1000"/>
              <a:buFont typeface="Wingdings" panose="05000000000000000000" pitchFamily="2" charset="2"/>
              <a:buChar char="q"/>
              <a:tabLst>
                <a:tab pos="914400" algn="l"/>
              </a:tabLst>
            </a:pPr>
            <a:r>
              <a:rPr lang="en-IN" sz="1900" dirty="0"/>
              <a:t>Roadmap for implementing recommended features and optimizations.</a:t>
            </a:r>
          </a:p>
          <a:p>
            <a:pPr marL="742950" lvl="1" indent="-285750">
              <a:lnSpc>
                <a:spcPct val="107000"/>
              </a:lnSpc>
              <a:spcAft>
                <a:spcPts val="800"/>
              </a:spcAft>
              <a:buSzPts val="1000"/>
              <a:buFont typeface="Wingdings" panose="05000000000000000000" pitchFamily="2" charset="2"/>
              <a:buChar char="q"/>
              <a:tabLst>
                <a:tab pos="914400" algn="l"/>
              </a:tabLst>
            </a:pPr>
            <a:r>
              <a:rPr lang="en-IN" sz="1900" dirty="0"/>
              <a:t>Prioritization of development tasks.</a:t>
            </a:r>
          </a:p>
          <a:p>
            <a:pPr marL="742950" lvl="1" indent="-285750">
              <a:lnSpc>
                <a:spcPct val="107000"/>
              </a:lnSpc>
              <a:spcAft>
                <a:spcPts val="800"/>
              </a:spcAft>
              <a:buSzPts val="1000"/>
              <a:buFont typeface="Wingdings" panose="05000000000000000000" pitchFamily="2" charset="2"/>
              <a:buChar char="q"/>
              <a:tabLst>
                <a:tab pos="914400" algn="l"/>
              </a:tabLst>
            </a:pPr>
            <a:r>
              <a:rPr lang="en-IN" sz="1900" dirty="0"/>
              <a:t>Considerations for new technologies or architectural changes.</a:t>
            </a:r>
          </a:p>
          <a:p>
            <a:pPr marL="0" lvl="0" indent="0">
              <a:lnSpc>
                <a:spcPct val="107000"/>
              </a:lnSpc>
              <a:spcAft>
                <a:spcPts val="800"/>
              </a:spcAft>
              <a:buSzPts val="1000"/>
              <a:buNone/>
              <a:tabLst>
                <a:tab pos="457200" algn="l"/>
              </a:tabLst>
            </a:pPr>
            <a:r>
              <a:rPr lang="en-IN" b="1" dirty="0"/>
              <a:t>Discussion Points: </a:t>
            </a:r>
          </a:p>
          <a:p>
            <a:pPr marL="742950" lvl="1" indent="-285750">
              <a:lnSpc>
                <a:spcPct val="107000"/>
              </a:lnSpc>
              <a:spcAft>
                <a:spcPts val="800"/>
              </a:spcAft>
              <a:buSzPts val="1000"/>
              <a:buFont typeface="Wingdings" panose="05000000000000000000" pitchFamily="2" charset="2"/>
              <a:buChar char="ü"/>
              <a:tabLst>
                <a:tab pos="914400" algn="l"/>
              </a:tabLst>
            </a:pPr>
            <a:r>
              <a:rPr lang="en-IN" sz="1800" dirty="0"/>
              <a:t>Microservices architecture.</a:t>
            </a:r>
          </a:p>
          <a:p>
            <a:pPr marL="742950" lvl="1" indent="-285750">
              <a:lnSpc>
                <a:spcPct val="107000"/>
              </a:lnSpc>
              <a:spcAft>
                <a:spcPts val="800"/>
              </a:spcAft>
              <a:buSzPts val="1000"/>
              <a:buFont typeface="Wingdings" panose="05000000000000000000" pitchFamily="2" charset="2"/>
              <a:buChar char="ü"/>
              <a:tabLst>
                <a:tab pos="914400" algn="l"/>
              </a:tabLst>
            </a:pPr>
            <a:r>
              <a:rPr lang="en-IN" sz="1800" dirty="0"/>
              <a:t>Real-time data streaming.</a:t>
            </a:r>
          </a:p>
          <a:p>
            <a:pPr marL="742950" lvl="1" indent="-285750">
              <a:lnSpc>
                <a:spcPct val="107000"/>
              </a:lnSpc>
              <a:spcAft>
                <a:spcPts val="800"/>
              </a:spcAft>
              <a:buSzPts val="1000"/>
              <a:buFont typeface="Wingdings" panose="05000000000000000000" pitchFamily="2" charset="2"/>
              <a:buChar char="ü"/>
              <a:tabLst>
                <a:tab pos="914400" algn="l"/>
              </a:tabLst>
            </a:pPr>
            <a:r>
              <a:rPr lang="en-IN" sz="1800" dirty="0"/>
              <a:t>Machine learning for predictive analysis.</a:t>
            </a:r>
          </a:p>
          <a:p>
            <a:endParaRPr lang="en-IN" dirty="0"/>
          </a:p>
        </p:txBody>
      </p:sp>
    </p:spTree>
    <p:extLst>
      <p:ext uri="{BB962C8B-B14F-4D97-AF65-F5344CB8AC3E}">
        <p14:creationId xmlns:p14="http://schemas.microsoft.com/office/powerpoint/2010/main" val="203109116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D43C-E48B-C835-D069-DDAE4FE643C8}"/>
              </a:ext>
            </a:extLst>
          </p:cNvPr>
          <p:cNvSpPr>
            <a:spLocks noGrp="1"/>
          </p:cNvSpPr>
          <p:nvPr>
            <p:ph type="title"/>
          </p:nvPr>
        </p:nvSpPr>
        <p:spPr>
          <a:xfrm>
            <a:off x="1066800" y="372664"/>
            <a:ext cx="10058400" cy="1111891"/>
          </a:xfrm>
        </p:spPr>
        <p:txBody>
          <a:bodyPr/>
          <a:lstStyle/>
          <a:p>
            <a:r>
              <a:rPr lang="en-US" b="1" i="0" dirty="0" err="1">
                <a:solidFill>
                  <a:srgbClr val="1F2328"/>
                </a:solidFill>
                <a:effectLst/>
                <a:latin typeface="-apple-system"/>
              </a:rPr>
              <a:t>Namma</a:t>
            </a:r>
            <a:r>
              <a:rPr lang="en-US" b="1" i="0" dirty="0">
                <a:solidFill>
                  <a:srgbClr val="1F2328"/>
                </a:solidFill>
                <a:effectLst/>
                <a:latin typeface="-apple-system"/>
              </a:rPr>
              <a:t> Yatri Dashboard using Power BI</a:t>
            </a:r>
            <a:endParaRPr lang="en-IN" dirty="0"/>
          </a:p>
        </p:txBody>
      </p:sp>
      <p:pic>
        <p:nvPicPr>
          <p:cNvPr id="7" name="Picture 6">
            <a:extLst>
              <a:ext uri="{FF2B5EF4-FFF2-40B4-BE49-F238E27FC236}">
                <a16:creationId xmlns:a16="http://schemas.microsoft.com/office/drawing/2014/main" id="{BC27E823-BD6E-2928-93F1-E46A6AB3E451}"/>
              </a:ext>
            </a:extLst>
          </p:cNvPr>
          <p:cNvPicPr>
            <a:picLocks noChangeAspect="1"/>
          </p:cNvPicPr>
          <p:nvPr/>
        </p:nvPicPr>
        <p:blipFill>
          <a:blip r:embed="rId2"/>
          <a:stretch>
            <a:fillRect/>
          </a:stretch>
        </p:blipFill>
        <p:spPr>
          <a:xfrm>
            <a:off x="2439438" y="1913740"/>
            <a:ext cx="7522710" cy="4090941"/>
          </a:xfrm>
          <a:prstGeom prst="rect">
            <a:avLst/>
          </a:prstGeom>
        </p:spPr>
      </p:pic>
    </p:spTree>
    <p:extLst>
      <p:ext uri="{BB962C8B-B14F-4D97-AF65-F5344CB8AC3E}">
        <p14:creationId xmlns:p14="http://schemas.microsoft.com/office/powerpoint/2010/main" val="1973911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7C42E-25C1-5D9D-2AFB-831B06F5F158}"/>
              </a:ext>
            </a:extLst>
          </p:cNvPr>
          <p:cNvSpPr>
            <a:spLocks noGrp="1"/>
          </p:cNvSpPr>
          <p:nvPr>
            <p:ph type="title"/>
          </p:nvPr>
        </p:nvSpPr>
        <p:spPr/>
        <p:txBody>
          <a:bodyPr/>
          <a:lstStyle/>
          <a:p>
            <a:r>
              <a:rPr lang="en-IN" sz="3800" dirty="0"/>
              <a:t>Questions and Discussion</a:t>
            </a:r>
          </a:p>
        </p:txBody>
      </p:sp>
      <p:sp>
        <p:nvSpPr>
          <p:cNvPr id="3" name="Content Placeholder 2">
            <a:extLst>
              <a:ext uri="{FF2B5EF4-FFF2-40B4-BE49-F238E27FC236}">
                <a16:creationId xmlns:a16="http://schemas.microsoft.com/office/drawing/2014/main" id="{DC68C675-3D6C-787E-C9CF-028968726B34}"/>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Open forum for developers to ask questions and discuss implementation details</a:t>
            </a:r>
            <a:endParaRPr lang="en-IN" dirty="0"/>
          </a:p>
        </p:txBody>
      </p:sp>
    </p:spTree>
    <p:extLst>
      <p:ext uri="{BB962C8B-B14F-4D97-AF65-F5344CB8AC3E}">
        <p14:creationId xmlns:p14="http://schemas.microsoft.com/office/powerpoint/2010/main" val="2732024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2457490"/>
          </a:xfrm>
        </p:spPr>
        <p:txBody>
          <a:bodyPr anchor="ctr">
            <a:normAutofit fontScale="90000"/>
          </a:bodyPr>
          <a:lstStyle/>
          <a:p>
            <a:pPr algn="ctr"/>
            <a:br>
              <a:rPr lang="en-US" sz="4800" i="1" dirty="0">
                <a:solidFill>
                  <a:srgbClr val="FFFFFF"/>
                </a:solidFill>
              </a:rPr>
            </a:br>
            <a:br>
              <a:rPr lang="en-US" sz="4800" i="1" dirty="0">
                <a:solidFill>
                  <a:srgbClr val="FFFFFF"/>
                </a:solidFill>
              </a:rPr>
            </a:br>
            <a:br>
              <a:rPr lang="en-US" sz="4800" i="1" dirty="0">
                <a:solidFill>
                  <a:srgbClr val="FFFFFF"/>
                </a:solidFill>
              </a:rPr>
            </a:br>
            <a:br>
              <a:rPr lang="en-US" sz="4800" i="1" dirty="0">
                <a:solidFill>
                  <a:srgbClr val="FFFFFF"/>
                </a:solidFill>
              </a:rPr>
            </a:br>
            <a:r>
              <a:rPr lang="en-US" sz="4800" i="1" dirty="0">
                <a:solidFill>
                  <a:srgbClr val="FF0000"/>
                </a:solidFill>
              </a:rPr>
              <a:t>Thank You</a:t>
            </a:r>
            <a:br>
              <a:rPr lang="en-US" sz="4800" i="1" dirty="0">
                <a:solidFill>
                  <a:srgbClr val="FFFFFF"/>
                </a:solidFill>
              </a:rPr>
            </a:br>
            <a:br>
              <a:rPr lang="en-IN" sz="1100" dirty="0"/>
            </a:br>
            <a:br>
              <a:rPr lang="en-US" sz="4800" i="1" dirty="0">
                <a:solidFill>
                  <a:srgbClr val="FFFFFF"/>
                </a:solidFill>
              </a:rPr>
            </a:br>
            <a:br>
              <a:rPr lang="en-US" sz="4800" i="1" dirty="0">
                <a:solidFill>
                  <a:srgbClr val="FFFFFF"/>
                </a:solidFill>
              </a:rPr>
            </a:br>
            <a:r>
              <a:rPr lang="en-US" sz="4800" i="1" dirty="0">
                <a:solidFill>
                  <a:srgbClr val="FFFFFF"/>
                </a:solidFill>
              </a:rPr>
              <a:t>						</a:t>
            </a:r>
            <a:r>
              <a:rPr lang="en-US" sz="1400" i="1" dirty="0">
                <a:solidFill>
                  <a:schemeClr val="tx2">
                    <a:lumMod val="60000"/>
                    <a:lumOff val="40000"/>
                  </a:schemeClr>
                </a:solidFill>
              </a:rPr>
              <a:t>*incase of any query/concern contact us via email</a:t>
            </a:r>
            <a:endParaRPr lang="en-US" sz="4800" i="1" dirty="0">
              <a:solidFill>
                <a:schemeClr val="tx2">
                  <a:lumMod val="60000"/>
                  <a:lumOff val="40000"/>
                </a:schemeClr>
              </a:solidFill>
            </a:endParaRP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07D6-78B4-4AF7-B1A6-56F63A4E871B}"/>
              </a:ext>
            </a:extLst>
          </p:cNvPr>
          <p:cNvSpPr>
            <a:spLocks noGrp="1"/>
          </p:cNvSpPr>
          <p:nvPr>
            <p:ph type="title"/>
          </p:nvPr>
        </p:nvSpPr>
        <p:spPr/>
        <p:txBody>
          <a:bodyPr>
            <a:normAutofit/>
          </a:bodyPr>
          <a:lstStyle/>
          <a:p>
            <a:r>
              <a:rPr lang="en-IN" dirty="0"/>
              <a:t>Introduction	</a:t>
            </a:r>
          </a:p>
        </p:txBody>
      </p:sp>
      <p:sp>
        <p:nvSpPr>
          <p:cNvPr id="3" name="Content Placeholder 2">
            <a:extLst>
              <a:ext uri="{FF2B5EF4-FFF2-40B4-BE49-F238E27FC236}">
                <a16:creationId xmlns:a16="http://schemas.microsoft.com/office/drawing/2014/main" id="{DC7DA7B7-739B-C32C-F65B-FC5E777C85DA}"/>
              </a:ext>
            </a:extLst>
          </p:cNvPr>
          <p:cNvSpPr>
            <a:spLocks noGrp="1"/>
          </p:cNvSpPr>
          <p:nvPr>
            <p:ph idx="1"/>
          </p:nvPr>
        </p:nvSpPr>
        <p:spPr>
          <a:xfrm>
            <a:off x="745959" y="2015732"/>
            <a:ext cx="10308896" cy="3450613"/>
          </a:xfrm>
        </p:spPr>
        <p:txBody>
          <a:bodyPr>
            <a:normAutofit/>
          </a:bodyPr>
          <a:lstStyle/>
          <a:p>
            <a:pPr marL="0" indent="0">
              <a:buNone/>
            </a:pPr>
            <a:r>
              <a:rPr lang="en-US" b="0" i="0" dirty="0" err="1">
                <a:solidFill>
                  <a:srgbClr val="1F2328"/>
                </a:solidFill>
                <a:effectLst/>
                <a:latin typeface="Aparajita" panose="02020603050405020304" pitchFamily="18" charset="0"/>
                <a:cs typeface="Aparajita" panose="02020603050405020304" pitchFamily="18" charset="0"/>
              </a:rPr>
              <a:t>Namma</a:t>
            </a:r>
            <a:r>
              <a:rPr lang="en-US" b="0" i="0" dirty="0">
                <a:solidFill>
                  <a:srgbClr val="1F2328"/>
                </a:solidFill>
                <a:effectLst/>
                <a:latin typeface="Aparajita" panose="02020603050405020304" pitchFamily="18" charset="0"/>
                <a:cs typeface="Aparajita" panose="02020603050405020304" pitchFamily="18" charset="0"/>
              </a:rPr>
              <a:t> Yatri is dedicated to providing an efficient and reliable transport service across various Indian cities. By utilizing this dashboard, stakeholders can ensure that the service is continuously optimized to meet user expectations and operational goals</a:t>
            </a:r>
            <a:r>
              <a:rPr lang="en-US" b="0" i="0" dirty="0">
                <a:solidFill>
                  <a:srgbClr val="001D35"/>
                </a:solidFill>
                <a:effectLst/>
                <a:latin typeface="Aparajita" panose="02020603050405020304" pitchFamily="18" charset="0"/>
                <a:cs typeface="Aparajita" panose="02020603050405020304" pitchFamily="18" charset="0"/>
              </a:rPr>
              <a:t>.</a:t>
            </a:r>
          </a:p>
          <a:p>
            <a:pPr marL="0" indent="0">
              <a:buNone/>
            </a:pPr>
            <a:r>
              <a:rPr lang="en-US" dirty="0" err="1">
                <a:solidFill>
                  <a:srgbClr val="001D35"/>
                </a:solidFill>
                <a:latin typeface="Aparajita" panose="02020603050405020304" pitchFamily="18" charset="0"/>
                <a:cs typeface="Aparajita" panose="02020603050405020304" pitchFamily="18" charset="0"/>
              </a:rPr>
              <a:t>Namma</a:t>
            </a:r>
            <a:r>
              <a:rPr lang="en-US" dirty="0">
                <a:solidFill>
                  <a:srgbClr val="001D35"/>
                </a:solidFill>
                <a:latin typeface="Aparajita" panose="02020603050405020304" pitchFamily="18" charset="0"/>
                <a:cs typeface="Aparajita" panose="02020603050405020304" pitchFamily="18" charset="0"/>
              </a:rPr>
              <a:t> Yatri plays a pivotal role in Bengaluru’s urban transport network. With its dynamic operational environment, the company must adapt to evolving demand patterns, </a:t>
            </a:r>
            <a:r>
              <a:rPr lang="en-US" dirty="0" err="1">
                <a:solidFill>
                  <a:srgbClr val="001D35"/>
                </a:solidFill>
                <a:latin typeface="Aparajita" panose="02020603050405020304" pitchFamily="18" charset="0"/>
                <a:cs typeface="Aparajita" panose="02020603050405020304" pitchFamily="18" charset="0"/>
              </a:rPr>
              <a:t>optimise</a:t>
            </a:r>
            <a:r>
              <a:rPr lang="en-US" dirty="0">
                <a:solidFill>
                  <a:srgbClr val="001D35"/>
                </a:solidFill>
                <a:latin typeface="Aparajita" panose="02020603050405020304" pitchFamily="18" charset="0"/>
                <a:cs typeface="Aparajita" panose="02020603050405020304" pitchFamily="18" charset="0"/>
              </a:rPr>
              <a:t> ride allocations, and ensure profitability while enhancing customer experience.</a:t>
            </a:r>
          </a:p>
          <a:p>
            <a:pPr marL="0" indent="0">
              <a:buNone/>
            </a:pPr>
            <a:r>
              <a:rPr lang="en-US" dirty="0">
                <a:latin typeface="Aparajita" panose="02020603050405020304" pitchFamily="18" charset="0"/>
                <a:cs typeface="Aparajita" panose="02020603050405020304" pitchFamily="18" charset="0"/>
              </a:rPr>
              <a:t>Customer friendly app </a:t>
            </a:r>
            <a:r>
              <a:rPr lang="en-US" dirty="0" err="1">
                <a:latin typeface="Aparajita" panose="02020603050405020304" pitchFamily="18" charset="0"/>
                <a:cs typeface="Aparajita" panose="02020603050405020304" pitchFamily="18" charset="0"/>
              </a:rPr>
              <a:t>Namma</a:t>
            </a:r>
            <a:r>
              <a:rPr lang="en-US" dirty="0">
                <a:latin typeface="Aparajita" panose="02020603050405020304" pitchFamily="18" charset="0"/>
                <a:cs typeface="Aparajita" panose="02020603050405020304" pitchFamily="18" charset="0"/>
              </a:rPr>
              <a:t> Yatri is a mobility application built with a vision to effectively contribute to the Open Mobility initiative.</a:t>
            </a:r>
          </a:p>
          <a:p>
            <a:pPr>
              <a:buFont typeface="Arial" panose="020B0604020202020204" pitchFamily="34" charset="0"/>
              <a:buChar char="•"/>
            </a:pPr>
            <a:endParaRPr lang="en-US" dirty="0">
              <a:solidFill>
                <a:srgbClr val="1F2328"/>
              </a:solidFill>
              <a:latin typeface="Aparajita" panose="02020603050405020304" pitchFamily="18" charset="0"/>
              <a:cs typeface="Aparajita" panose="02020603050405020304" pitchFamily="18" charset="0"/>
            </a:endParaRPr>
          </a:p>
          <a:p>
            <a:pPr>
              <a:buFont typeface="Arial" panose="020B0604020202020204" pitchFamily="34" charset="0"/>
              <a:buChar char="•"/>
            </a:pPr>
            <a:endParaRPr lang="en-IN"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D161E170-6F8F-3C57-F3E3-65699D21C7A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8649" y="-643690"/>
            <a:ext cx="3126205" cy="3126205"/>
          </a:xfrm>
          <a:prstGeom prst="rect">
            <a:avLst/>
          </a:prstGeom>
        </p:spPr>
      </p:pic>
    </p:spTree>
    <p:extLst>
      <p:ext uri="{BB962C8B-B14F-4D97-AF65-F5344CB8AC3E}">
        <p14:creationId xmlns:p14="http://schemas.microsoft.com/office/powerpoint/2010/main" val="1075329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587A7-5196-F000-4AC6-C88924686C63}"/>
              </a:ext>
            </a:extLst>
          </p:cNvPr>
          <p:cNvSpPr>
            <a:spLocks noGrp="1"/>
          </p:cNvSpPr>
          <p:nvPr>
            <p:ph type="title"/>
          </p:nvPr>
        </p:nvSpPr>
        <p:spPr>
          <a:xfrm>
            <a:off x="1098884" y="840057"/>
            <a:ext cx="10826817" cy="820301"/>
          </a:xfrm>
        </p:spPr>
        <p:txBody>
          <a:bodyPr/>
          <a:lstStyle/>
          <a:p>
            <a:r>
              <a:rPr lang="en-IN" dirty="0"/>
              <a:t>Purpose and Goals</a:t>
            </a:r>
          </a:p>
        </p:txBody>
      </p:sp>
      <p:sp>
        <p:nvSpPr>
          <p:cNvPr id="3" name="Content Placeholder 2">
            <a:extLst>
              <a:ext uri="{FF2B5EF4-FFF2-40B4-BE49-F238E27FC236}">
                <a16:creationId xmlns:a16="http://schemas.microsoft.com/office/drawing/2014/main" id="{1FE440A4-88F4-3C3B-FBD1-5204F03BD706}"/>
              </a:ext>
            </a:extLst>
          </p:cNvPr>
          <p:cNvSpPr>
            <a:spLocks noGrp="1"/>
          </p:cNvSpPr>
          <p:nvPr>
            <p:ph idx="1"/>
          </p:nvPr>
        </p:nvSpPr>
        <p:spPr>
          <a:xfrm>
            <a:off x="328863" y="2021306"/>
            <a:ext cx="10826817" cy="3871850"/>
          </a:xfrm>
        </p:spPr>
        <p:txBody>
          <a:bodyPr>
            <a:normAutofit fontScale="92500" lnSpcReduction="10000"/>
          </a:bodyPr>
          <a:lstStyle/>
          <a:p>
            <a:pPr marL="0" indent="0">
              <a:lnSpc>
                <a:spcPct val="70000"/>
              </a:lnSpc>
              <a:spcBef>
                <a:spcPts val="600"/>
              </a:spcBef>
              <a:spcAft>
                <a:spcPts val="0"/>
              </a:spcAft>
              <a:buNone/>
            </a:pPr>
            <a:r>
              <a:rPr lang="en-US" b="1" dirty="0">
                <a:latin typeface="Aparajita" panose="02020603050405020304" pitchFamily="18" charset="0"/>
                <a:cs typeface="Aparajita" panose="02020603050405020304" pitchFamily="18" charset="0"/>
              </a:rPr>
              <a:t>Project Overview:</a:t>
            </a:r>
            <a:endParaRPr kumimoji="0" lang="en-US" altLang="en-US" sz="1500" b="0" i="0" u="none" strike="noStrike" cap="none" normalizeH="0" baseline="0" dirty="0">
              <a:ln>
                <a:noFill/>
              </a:ln>
              <a:solidFill>
                <a:schemeClr val="tx1"/>
              </a:solidFill>
              <a:effectLst/>
              <a:latin typeface="Aparajita" panose="02020603050405020304" pitchFamily="18" charset="0"/>
              <a:cs typeface="Aparajita" panose="02020603050405020304" pitchFamily="18" charset="0"/>
            </a:endParaRPr>
          </a:p>
          <a:p>
            <a:pPr marL="0" marR="0" lvl="0" indent="0" defTabSz="914400" rtl="0" eaLnBrk="0" fontAlgn="base" latinLnBrk="0" hangingPunct="0">
              <a:lnSpc>
                <a:spcPct val="70000"/>
              </a:lnSpc>
              <a:spcBef>
                <a:spcPts val="600"/>
              </a:spcBef>
              <a:spcAft>
                <a:spcPts val="0"/>
              </a:spcAft>
              <a:buClrTx/>
              <a:buSzTx/>
              <a:buFontTx/>
              <a:buChar char="•"/>
              <a:tabLst/>
            </a:pPr>
            <a:r>
              <a:rPr lang="en-US" dirty="0">
                <a:latin typeface="Aparajita" panose="02020603050405020304" pitchFamily="18" charset="0"/>
                <a:cs typeface="Aparajita" panose="02020603050405020304" pitchFamily="18" charset="0"/>
              </a:rPr>
              <a:t>Review of data analysis findings to inform technical development.</a:t>
            </a:r>
          </a:p>
          <a:p>
            <a:pPr marL="0" marR="0" lvl="0" indent="0" defTabSz="914400" rtl="0" eaLnBrk="0" fontAlgn="base" latinLnBrk="0" hangingPunct="0">
              <a:lnSpc>
                <a:spcPct val="70000"/>
              </a:lnSpc>
              <a:spcBef>
                <a:spcPts val="600"/>
              </a:spcBef>
              <a:spcAft>
                <a:spcPts val="0"/>
              </a:spcAft>
              <a:buClrTx/>
              <a:buSzTx/>
              <a:buFontTx/>
              <a:buChar char="•"/>
              <a:tabLst/>
            </a:pPr>
            <a:r>
              <a:rPr lang="en-US" dirty="0">
                <a:latin typeface="Aparajita" panose="02020603050405020304" pitchFamily="18" charset="0"/>
                <a:cs typeface="Aparajita" panose="02020603050405020304" pitchFamily="18" charset="0"/>
              </a:rPr>
              <a:t>Focus on system optimization, feature enhancement, and performance.</a:t>
            </a:r>
          </a:p>
          <a:p>
            <a:pPr marL="0" marR="0" lvl="0" indent="0" defTabSz="914400" rtl="0" eaLnBrk="0" fontAlgn="base" latinLnBrk="0" hangingPunct="0">
              <a:lnSpc>
                <a:spcPct val="70000"/>
              </a:lnSpc>
              <a:spcBef>
                <a:spcPts val="600"/>
              </a:spcBef>
              <a:spcAft>
                <a:spcPts val="0"/>
              </a:spcAft>
              <a:buClrTx/>
              <a:buSzTx/>
              <a:buFontTx/>
              <a:buChar char="•"/>
              <a:tabLst/>
            </a:pPr>
            <a:r>
              <a:rPr lang="en-US" dirty="0">
                <a:latin typeface="Aparajita" panose="02020603050405020304" pitchFamily="18" charset="0"/>
                <a:cs typeface="Aparajita" panose="02020603050405020304" pitchFamily="18" charset="0"/>
              </a:rPr>
              <a:t>Translating insights into actionable development tasks.</a:t>
            </a:r>
            <a:r>
              <a:rPr lang="en-US" altLang="en-US" dirty="0">
                <a:latin typeface="Aparajita" panose="02020603050405020304" pitchFamily="18" charset="0"/>
                <a:cs typeface="Aparajita" panose="02020603050405020304" pitchFamily="18" charset="0"/>
              </a:rPr>
              <a:t> </a:t>
            </a:r>
          </a:p>
          <a:p>
            <a:pPr marL="0" marR="0" lvl="0" indent="0" defTabSz="914400" rtl="0" eaLnBrk="0" fontAlgn="base" latinLnBrk="0" hangingPunct="0">
              <a:lnSpc>
                <a:spcPct val="70000"/>
              </a:lnSpc>
              <a:spcBef>
                <a:spcPts val="600"/>
              </a:spcBef>
              <a:spcAft>
                <a:spcPts val="0"/>
              </a:spcAft>
              <a:buClrTx/>
              <a:buSzTx/>
              <a:buNone/>
              <a:tabLst/>
            </a:pPr>
            <a:endParaRPr lang="en-US" b="1" dirty="0">
              <a:latin typeface="Aparajita" panose="02020603050405020304" pitchFamily="18" charset="0"/>
              <a:cs typeface="Aparajita" panose="02020603050405020304" pitchFamily="18" charset="0"/>
            </a:endParaRPr>
          </a:p>
          <a:p>
            <a:pPr marL="0" marR="0" lvl="0" indent="0" defTabSz="914400" rtl="0" eaLnBrk="0" fontAlgn="base" latinLnBrk="0" hangingPunct="0">
              <a:lnSpc>
                <a:spcPct val="70000"/>
              </a:lnSpc>
              <a:spcBef>
                <a:spcPts val="600"/>
              </a:spcBef>
              <a:spcAft>
                <a:spcPts val="0"/>
              </a:spcAft>
              <a:buClrTx/>
              <a:buSzTx/>
              <a:buNone/>
              <a:tabLst/>
            </a:pPr>
            <a:r>
              <a:rPr lang="en-US" b="1" dirty="0">
                <a:latin typeface="Aparajita" panose="02020603050405020304" pitchFamily="18" charset="0"/>
                <a:cs typeface="Aparajita" panose="02020603050405020304" pitchFamily="18" charset="0"/>
              </a:rPr>
              <a:t>Key Objective: </a:t>
            </a:r>
          </a:p>
          <a:p>
            <a:pPr marL="0" marR="0" lvl="0" indent="0" defTabSz="914400" rtl="0" eaLnBrk="0" fontAlgn="base" latinLnBrk="0" hangingPunct="0">
              <a:lnSpc>
                <a:spcPct val="70000"/>
              </a:lnSpc>
              <a:spcBef>
                <a:spcPts val="600"/>
              </a:spcBef>
              <a:spcAft>
                <a:spcPts val="0"/>
              </a:spcAft>
              <a:buClrTx/>
              <a:buSzTx/>
              <a:buNone/>
              <a:tabLst/>
            </a:pPr>
            <a:r>
              <a:rPr lang="en-US" dirty="0">
                <a:latin typeface="Aparajita" panose="02020603050405020304" pitchFamily="18" charset="0"/>
                <a:cs typeface="Aparajita" panose="02020603050405020304" pitchFamily="18" charset="0"/>
              </a:rPr>
              <a:t>Understand user behavior, ride performance, and revenue drivers</a:t>
            </a:r>
          </a:p>
          <a:p>
            <a:pPr marL="0" marR="0" lvl="0" indent="0" defTabSz="914400" rtl="0" eaLnBrk="0" fontAlgn="base" latinLnBrk="0" hangingPunct="0">
              <a:lnSpc>
                <a:spcPct val="70000"/>
              </a:lnSpc>
              <a:spcBef>
                <a:spcPts val="600"/>
              </a:spcBef>
              <a:spcAft>
                <a:spcPts val="0"/>
              </a:spcAft>
              <a:buClrTx/>
              <a:buSzTx/>
              <a:buNone/>
              <a:tabLst/>
            </a:pPr>
            <a:endParaRPr lang="en-US" dirty="0">
              <a:latin typeface="Aparajita" panose="02020603050405020304" pitchFamily="18" charset="0"/>
              <a:cs typeface="Aparajita" panose="02020603050405020304" pitchFamily="18" charset="0"/>
            </a:endParaRPr>
          </a:p>
          <a:p>
            <a:pPr marL="0" indent="0">
              <a:lnSpc>
                <a:spcPct val="70000"/>
              </a:lnSpc>
              <a:spcBef>
                <a:spcPts val="600"/>
              </a:spcBef>
              <a:spcAft>
                <a:spcPts val="0"/>
              </a:spcAft>
              <a:buNone/>
            </a:pPr>
            <a:r>
              <a:rPr lang="en-US" b="1" dirty="0">
                <a:latin typeface="Aparajita" panose="02020603050405020304" pitchFamily="18" charset="0"/>
                <a:cs typeface="Aparajita" panose="02020603050405020304" pitchFamily="18" charset="0"/>
              </a:rPr>
              <a:t>Goal</a:t>
            </a:r>
            <a:r>
              <a:rPr lang="en-US" dirty="0">
                <a:latin typeface="Aparajita" panose="02020603050405020304" pitchFamily="18" charset="0"/>
                <a:cs typeface="Aparajita" panose="02020603050405020304" pitchFamily="18" charset="0"/>
              </a:rPr>
              <a:t>:</a:t>
            </a:r>
          </a:p>
          <a:p>
            <a:pPr marL="0" indent="0">
              <a:lnSpc>
                <a:spcPct val="70000"/>
              </a:lnSpc>
              <a:spcBef>
                <a:spcPts val="600"/>
              </a:spcBef>
              <a:spcAft>
                <a:spcPts val="0"/>
              </a:spcAft>
              <a:buNone/>
            </a:pPr>
            <a:r>
              <a:rPr lang="en-US" dirty="0">
                <a:latin typeface="Aparajita" panose="02020603050405020304" pitchFamily="18" charset="0"/>
                <a:cs typeface="Aparajita" panose="02020603050405020304" pitchFamily="18" charset="0"/>
              </a:rPr>
              <a:t>• Identify peak demand patterns and trends.</a:t>
            </a:r>
          </a:p>
          <a:p>
            <a:pPr marL="0" indent="0">
              <a:lnSpc>
                <a:spcPct val="70000"/>
              </a:lnSpc>
              <a:spcBef>
                <a:spcPts val="600"/>
              </a:spcBef>
              <a:spcAft>
                <a:spcPts val="0"/>
              </a:spcAft>
              <a:buNone/>
            </a:pPr>
            <a:r>
              <a:rPr lang="en-US" dirty="0">
                <a:latin typeface="Aparajita" panose="02020603050405020304" pitchFamily="18" charset="0"/>
                <a:cs typeface="Aparajita" panose="02020603050405020304" pitchFamily="18" charset="0"/>
              </a:rPr>
              <a:t>• Uncover factors influencing cancellations and driver performance.</a:t>
            </a:r>
          </a:p>
          <a:p>
            <a:pPr marL="0" indent="0">
              <a:lnSpc>
                <a:spcPct val="70000"/>
              </a:lnSpc>
              <a:spcBef>
                <a:spcPts val="600"/>
              </a:spcBef>
              <a:spcAft>
                <a:spcPts val="0"/>
              </a:spcAft>
              <a:buNone/>
            </a:pPr>
            <a:r>
              <a:rPr lang="en-US" dirty="0">
                <a:latin typeface="Aparajita" panose="02020603050405020304" pitchFamily="18" charset="0"/>
                <a:cs typeface="Aparajita" panose="02020603050405020304" pitchFamily="18" charset="0"/>
              </a:rPr>
              <a:t>• </a:t>
            </a:r>
            <a:r>
              <a:rPr lang="en-US" dirty="0" err="1">
                <a:latin typeface="Aparajita" panose="02020603050405020304" pitchFamily="18" charset="0"/>
                <a:cs typeface="Aparajita" panose="02020603050405020304" pitchFamily="18" charset="0"/>
              </a:rPr>
              <a:t>Optimise</a:t>
            </a:r>
            <a:r>
              <a:rPr lang="en-US" dirty="0">
                <a:latin typeface="Aparajita" panose="02020603050405020304" pitchFamily="18" charset="0"/>
                <a:cs typeface="Aparajita" panose="02020603050405020304" pitchFamily="18" charset="0"/>
              </a:rPr>
              <a:t> payment methods and trip durations.</a:t>
            </a:r>
          </a:p>
          <a:p>
            <a:pPr marL="0" indent="0">
              <a:lnSpc>
                <a:spcPct val="70000"/>
              </a:lnSpc>
              <a:spcBef>
                <a:spcPts val="600"/>
              </a:spcBef>
              <a:spcAft>
                <a:spcPts val="0"/>
              </a:spcAft>
              <a:buNone/>
            </a:pPr>
            <a:r>
              <a:rPr lang="en-US" dirty="0">
                <a:latin typeface="Aparajita" panose="02020603050405020304" pitchFamily="18" charset="0"/>
                <a:cs typeface="Aparajita" panose="02020603050405020304" pitchFamily="18" charset="0"/>
              </a:rPr>
              <a:t>• Improve resource allocation and marketing strategies.</a:t>
            </a:r>
          </a:p>
          <a:p>
            <a:pPr marL="0" indent="0">
              <a:lnSpc>
                <a:spcPct val="70000"/>
              </a:lnSpc>
              <a:spcBef>
                <a:spcPts val="600"/>
              </a:spcBef>
              <a:spcAft>
                <a:spcPts val="0"/>
              </a:spcAft>
              <a:buNone/>
            </a:pPr>
            <a:endParaRPr lang="en-US" dirty="0">
              <a:latin typeface="Aparajita" panose="02020603050405020304" pitchFamily="18" charset="0"/>
              <a:cs typeface="Aparajita" panose="02020603050405020304" pitchFamily="18" charset="0"/>
            </a:endParaRPr>
          </a:p>
          <a:p>
            <a:pPr marL="0" indent="0">
              <a:lnSpc>
                <a:spcPct val="70000"/>
              </a:lnSpc>
              <a:spcBef>
                <a:spcPts val="600"/>
              </a:spcBef>
              <a:buNone/>
            </a:pPr>
            <a:r>
              <a:rPr lang="en-US" b="1" dirty="0">
                <a:latin typeface="Aparajita" panose="02020603050405020304" pitchFamily="18" charset="0"/>
                <a:cs typeface="Aparajita" panose="02020603050405020304" pitchFamily="18" charset="0"/>
              </a:rPr>
              <a:t>Outcome: </a:t>
            </a:r>
            <a:r>
              <a:rPr lang="en-US" dirty="0">
                <a:latin typeface="Aparajita" panose="02020603050405020304" pitchFamily="18" charset="0"/>
                <a:cs typeface="Aparajita" panose="02020603050405020304" pitchFamily="18" charset="0"/>
              </a:rPr>
              <a:t>Actionable insights and technical suggestions.</a:t>
            </a:r>
          </a:p>
          <a:p>
            <a:pPr marL="0" indent="0">
              <a:lnSpc>
                <a:spcPct val="70000"/>
              </a:lnSpc>
              <a:spcBef>
                <a:spcPts val="600"/>
              </a:spcBef>
              <a:spcAft>
                <a:spcPts val="0"/>
              </a:spcAft>
              <a:buNone/>
            </a:pPr>
            <a:endParaRPr lang="en-US" dirty="0">
              <a:latin typeface="Aparajita" panose="02020603050405020304" pitchFamily="18" charset="0"/>
              <a:cs typeface="Aparajita" panose="02020603050405020304" pitchFamily="18" charset="0"/>
            </a:endParaRPr>
          </a:p>
          <a:p>
            <a:pPr>
              <a:lnSpc>
                <a:spcPct val="70000"/>
              </a:lnSpc>
              <a:spcBef>
                <a:spcPts val="600"/>
              </a:spcBef>
              <a:spcAft>
                <a:spcPts val="0"/>
              </a:spcAft>
            </a:pPr>
            <a:endParaRPr lang="en-IN" dirty="0">
              <a:latin typeface="Aparajita" panose="02020603050405020304" pitchFamily="18" charset="0"/>
              <a:cs typeface="Aparajita" panose="02020603050405020304" pitchFamily="18" charset="0"/>
            </a:endParaRPr>
          </a:p>
        </p:txBody>
      </p:sp>
      <p:pic>
        <p:nvPicPr>
          <p:cNvPr id="4" name="Picture 3">
            <a:extLst>
              <a:ext uri="{FF2B5EF4-FFF2-40B4-BE49-F238E27FC236}">
                <a16:creationId xmlns:a16="http://schemas.microsoft.com/office/drawing/2014/main" id="{6D3CB25A-C37E-AB72-A1CB-CEFAC34DF54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28649" y="-569495"/>
            <a:ext cx="3126205" cy="3068052"/>
          </a:xfrm>
          <a:prstGeom prst="rect">
            <a:avLst/>
          </a:prstGeom>
        </p:spPr>
      </p:pic>
    </p:spTree>
    <p:extLst>
      <p:ext uri="{BB962C8B-B14F-4D97-AF65-F5344CB8AC3E}">
        <p14:creationId xmlns:p14="http://schemas.microsoft.com/office/powerpoint/2010/main" val="640138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515C-7790-7E45-12CE-A27836CC3A25}"/>
              </a:ext>
            </a:extLst>
          </p:cNvPr>
          <p:cNvSpPr>
            <a:spLocks noGrp="1"/>
          </p:cNvSpPr>
          <p:nvPr>
            <p:ph type="title"/>
          </p:nvPr>
        </p:nvSpPr>
        <p:spPr>
          <a:xfrm>
            <a:off x="1097280" y="501756"/>
            <a:ext cx="10058400" cy="1714319"/>
          </a:xfrm>
        </p:spPr>
        <p:txBody>
          <a:bodyPr>
            <a:normAutofit/>
          </a:bodyPr>
          <a:lstStyle/>
          <a:p>
            <a:br>
              <a:rPr lang="en-IN" dirty="0"/>
            </a:br>
            <a:r>
              <a:rPr lang="en-IN" b="1" dirty="0"/>
              <a:t>Data Integration and Structure</a:t>
            </a:r>
            <a:br>
              <a:rPr lang="en-IN" dirty="0"/>
            </a:br>
            <a:endParaRPr lang="en-IN" dirty="0"/>
          </a:p>
        </p:txBody>
      </p:sp>
      <p:sp>
        <p:nvSpPr>
          <p:cNvPr id="4" name="Rectangle 1">
            <a:extLst>
              <a:ext uri="{FF2B5EF4-FFF2-40B4-BE49-F238E27FC236}">
                <a16:creationId xmlns:a16="http://schemas.microsoft.com/office/drawing/2014/main" id="{7F3AF995-0417-6E1F-0AF7-B06536DB0ECD}"/>
              </a:ext>
            </a:extLst>
          </p:cNvPr>
          <p:cNvSpPr>
            <a:spLocks noGrp="1" noChangeArrowheads="1"/>
          </p:cNvSpPr>
          <p:nvPr>
            <p:ph idx="1"/>
          </p:nvPr>
        </p:nvSpPr>
        <p:spPr bwMode="auto">
          <a:xfrm>
            <a:off x="1267422" y="2215794"/>
            <a:ext cx="10314978" cy="3415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q"/>
            </a:pPr>
            <a:r>
              <a:rPr lang="en-US" dirty="0"/>
              <a:t>Overview of the data sources and tables (Assembly, Duration, Payment, Trip Details, Trips)</a:t>
            </a:r>
          </a:p>
          <a:p>
            <a:pPr>
              <a:buFont typeface="Wingdings" panose="05000000000000000000" pitchFamily="2" charset="2"/>
              <a:buChar char="q"/>
            </a:pPr>
            <a:r>
              <a:rPr lang="en-US" dirty="0"/>
              <a:t>Explanation of the data joins and relationships</a:t>
            </a:r>
          </a:p>
          <a:p>
            <a:pPr>
              <a:buFont typeface="Wingdings" panose="05000000000000000000" pitchFamily="2" charset="2"/>
              <a:buChar char="q"/>
            </a:pPr>
            <a:r>
              <a:rPr lang="en-US" dirty="0"/>
              <a:t>Discussion of data types and potential normalization/optimization.</a:t>
            </a:r>
          </a:p>
          <a:p>
            <a:pPr>
              <a:buFont typeface="Wingdings" panose="05000000000000000000" pitchFamily="2" charset="2"/>
              <a:buChar char="q"/>
            </a:pPr>
            <a:r>
              <a:rPr lang="en-IN" dirty="0"/>
              <a:t>Highlighting peak demand periods.   </a:t>
            </a:r>
          </a:p>
          <a:p>
            <a:pPr>
              <a:buFont typeface="Wingdings" panose="05000000000000000000" pitchFamily="2" charset="2"/>
              <a:buChar char="q"/>
            </a:pPr>
            <a:r>
              <a:rPr lang="en-IN" dirty="0"/>
              <a:t>Implications for server load, database performance, and scalability</a:t>
            </a:r>
            <a:r>
              <a:rPr lang="en-US" altLang="en-US" dirty="0"/>
              <a:t>.   </a:t>
            </a:r>
          </a:p>
          <a:p>
            <a:pPr>
              <a:buFont typeface="Wingdings" panose="05000000000000000000" pitchFamily="2" charset="2"/>
              <a:buChar char="q"/>
            </a:pPr>
            <a:r>
              <a:rPr lang="en-IN" dirty="0"/>
              <a:t>Strategies for load balancing, caching, and queue management</a:t>
            </a:r>
            <a:r>
              <a:rPr lang="en-US" altLang="en-US" dirty="0"/>
              <a:t>.   </a:t>
            </a:r>
          </a:p>
          <a:p>
            <a:pPr marL="0" indent="0">
              <a:buNone/>
            </a:pPr>
            <a:endParaRPr lang="en-US" dirty="0"/>
          </a:p>
        </p:txBody>
      </p:sp>
    </p:spTree>
    <p:extLst>
      <p:ext uri="{BB962C8B-B14F-4D97-AF65-F5344CB8AC3E}">
        <p14:creationId xmlns:p14="http://schemas.microsoft.com/office/powerpoint/2010/main" val="2890904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5963-2A38-BFA5-5A7E-720E599B8449}"/>
              </a:ext>
            </a:extLst>
          </p:cNvPr>
          <p:cNvSpPr>
            <a:spLocks noGrp="1"/>
          </p:cNvSpPr>
          <p:nvPr>
            <p:ph type="title"/>
          </p:nvPr>
        </p:nvSpPr>
        <p:spPr/>
        <p:txBody>
          <a:bodyPr>
            <a:normAutofit/>
          </a:bodyPr>
          <a:lstStyle/>
          <a:p>
            <a:r>
              <a:rPr lang="en-IN" b="1" dirty="0"/>
              <a:t>Revenue-Related Data Points</a:t>
            </a:r>
          </a:p>
        </p:txBody>
      </p:sp>
      <p:sp>
        <p:nvSpPr>
          <p:cNvPr id="3" name="Content Placeholder 2">
            <a:extLst>
              <a:ext uri="{FF2B5EF4-FFF2-40B4-BE49-F238E27FC236}">
                <a16:creationId xmlns:a16="http://schemas.microsoft.com/office/drawing/2014/main" id="{A86A6F09-9C3B-7EE2-F4AB-8E62214B3E66}"/>
              </a:ext>
            </a:extLst>
          </p:cNvPr>
          <p:cNvSpPr>
            <a:spLocks noGrp="1"/>
          </p:cNvSpPr>
          <p:nvPr>
            <p:ph idx="1"/>
          </p:nvPr>
        </p:nvSpPr>
        <p:spPr>
          <a:xfrm>
            <a:off x="1097280" y="2108201"/>
            <a:ext cx="5314278" cy="3760891"/>
          </a:xfrm>
        </p:spPr>
        <p:txBody>
          <a:bodyPr>
            <a:normAutofit/>
          </a:bodyPr>
          <a:lstStyle/>
          <a:p>
            <a:pPr>
              <a:buFont typeface="Wingdings" panose="05000000000000000000" pitchFamily="2" charset="2"/>
              <a:buChar char="q"/>
            </a:pPr>
            <a:r>
              <a:rPr lang="en-IN" sz="1600" dirty="0">
                <a:latin typeface="Aparajita" panose="02020603050405020304" pitchFamily="18" charset="0"/>
                <a:cs typeface="Aparajita" panose="02020603050405020304" pitchFamily="18" charset="0"/>
              </a:rPr>
              <a:t>Analysis of fare data and its relation to trip duration and time of day.   </a:t>
            </a:r>
          </a:p>
          <a:p>
            <a:pPr>
              <a:buFont typeface="Wingdings" panose="05000000000000000000" pitchFamily="2" charset="2"/>
              <a:buChar char="q"/>
            </a:pPr>
            <a:r>
              <a:rPr lang="en-IN" sz="1600" dirty="0">
                <a:latin typeface="Aparajita" panose="02020603050405020304" pitchFamily="18" charset="0"/>
                <a:cs typeface="Aparajita" panose="02020603050405020304" pitchFamily="18" charset="0"/>
              </a:rPr>
              <a:t> </a:t>
            </a:r>
            <a:r>
              <a:rPr lang="en-IN" sz="1600" dirty="0">
                <a:effectLst/>
                <a:latin typeface="Aparajita" panose="02020603050405020304" pitchFamily="18" charset="0"/>
                <a:ea typeface="Calibri" panose="020F0502020204030204" pitchFamily="34" charset="0"/>
                <a:cs typeface="Aparajita" panose="02020603050405020304" pitchFamily="18" charset="0"/>
              </a:rPr>
              <a:t>Considerations for dynamic pricing algorithms or surge pricing features</a:t>
            </a:r>
            <a:endParaRPr lang="en-IN" sz="1600" dirty="0">
              <a:latin typeface="Aparajita" panose="02020603050405020304" pitchFamily="18" charset="0"/>
              <a:cs typeface="Aparajita" panose="02020603050405020304" pitchFamily="18" charset="0"/>
            </a:endParaRPr>
          </a:p>
          <a:p>
            <a:pPr>
              <a:buFont typeface="Wingdings" panose="05000000000000000000" pitchFamily="2" charset="2"/>
              <a:buChar char="q"/>
            </a:pPr>
            <a:r>
              <a:rPr lang="en-IN" sz="1600" dirty="0">
                <a:effectLst/>
                <a:latin typeface="Aparajita" panose="02020603050405020304" pitchFamily="18" charset="0"/>
                <a:ea typeface="Calibri" panose="020F0502020204030204" pitchFamily="34" charset="0"/>
                <a:cs typeface="Aparajita" panose="02020603050405020304" pitchFamily="18" charset="0"/>
              </a:rPr>
              <a:t>Secure and efficient handling of payment data</a:t>
            </a:r>
          </a:p>
          <a:p>
            <a:pPr marL="0" indent="0">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Technical Considerations</a:t>
            </a:r>
          </a:p>
          <a:p>
            <a:pPr>
              <a:buFont typeface="Wingdings" panose="05000000000000000000" pitchFamily="2" charset="2"/>
              <a:buChar char="q"/>
            </a:pPr>
            <a:r>
              <a:rPr lang="en-IN" sz="1600" dirty="0">
                <a:latin typeface="Aparajita" panose="02020603050405020304" pitchFamily="18" charset="0"/>
                <a:cs typeface="Aparajita" panose="02020603050405020304" pitchFamily="18" charset="0"/>
              </a:rPr>
              <a:t>Implementation of fare calculation logic.</a:t>
            </a:r>
          </a:p>
          <a:p>
            <a:pPr>
              <a:buFont typeface="Wingdings" panose="05000000000000000000" pitchFamily="2" charset="2"/>
              <a:buChar char="q"/>
            </a:pPr>
            <a:r>
              <a:rPr lang="en-IN" sz="1600" dirty="0">
                <a:effectLst/>
                <a:latin typeface="Aparajita" panose="02020603050405020304" pitchFamily="18" charset="0"/>
                <a:ea typeface="Calibri" panose="020F0502020204030204" pitchFamily="34" charset="0"/>
                <a:cs typeface="Aparajita" panose="02020603050405020304" pitchFamily="18" charset="0"/>
              </a:rPr>
              <a:t>Integration with payment gateways.</a:t>
            </a:r>
          </a:p>
          <a:p>
            <a:pPr>
              <a:buFont typeface="Wingdings" panose="05000000000000000000" pitchFamily="2" charset="2"/>
              <a:buChar char="q"/>
            </a:pPr>
            <a:r>
              <a:rPr lang="en-IN" sz="1600" dirty="0">
                <a:latin typeface="Aparajita" panose="02020603050405020304" pitchFamily="18" charset="0"/>
                <a:ea typeface="Calibri" panose="020F0502020204030204" pitchFamily="34" charset="0"/>
                <a:cs typeface="Aparajita" panose="02020603050405020304" pitchFamily="18" charset="0"/>
              </a:rPr>
              <a:t>Data security and compliance.</a:t>
            </a:r>
            <a:endParaRPr lang="en-IN" dirty="0"/>
          </a:p>
        </p:txBody>
      </p:sp>
      <p:pic>
        <p:nvPicPr>
          <p:cNvPr id="6" name="Picture 5">
            <a:extLst>
              <a:ext uri="{FF2B5EF4-FFF2-40B4-BE49-F238E27FC236}">
                <a16:creationId xmlns:a16="http://schemas.microsoft.com/office/drawing/2014/main" id="{2A6300EE-C6AA-42FE-41D8-B0DD5DF29026}"/>
              </a:ext>
            </a:extLst>
          </p:cNvPr>
          <p:cNvPicPr>
            <a:picLocks noChangeAspect="1"/>
          </p:cNvPicPr>
          <p:nvPr/>
        </p:nvPicPr>
        <p:blipFill>
          <a:blip r:embed="rId2"/>
          <a:stretch>
            <a:fillRect/>
          </a:stretch>
        </p:blipFill>
        <p:spPr>
          <a:xfrm>
            <a:off x="6253216" y="2489305"/>
            <a:ext cx="5783595" cy="1879389"/>
          </a:xfrm>
          <a:prstGeom prst="rect">
            <a:avLst/>
          </a:prstGeom>
        </p:spPr>
      </p:pic>
    </p:spTree>
    <p:extLst>
      <p:ext uri="{BB962C8B-B14F-4D97-AF65-F5344CB8AC3E}">
        <p14:creationId xmlns:p14="http://schemas.microsoft.com/office/powerpoint/2010/main" val="191873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09A6A-BB7C-FAC7-9342-EC9C67904A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CC41F0-374B-8982-4D1E-F49D6A4E5091}"/>
              </a:ext>
            </a:extLst>
          </p:cNvPr>
          <p:cNvSpPr>
            <a:spLocks noGrp="1"/>
          </p:cNvSpPr>
          <p:nvPr>
            <p:ph type="title"/>
          </p:nvPr>
        </p:nvSpPr>
        <p:spPr/>
        <p:txBody>
          <a:bodyPr>
            <a:normAutofit fontScale="90000"/>
          </a:bodyPr>
          <a:lstStyle/>
          <a:p>
            <a:br>
              <a:rPr lang="en-IN" b="1" dirty="0"/>
            </a:br>
            <a:r>
              <a:rPr lang="en-IN" b="1" dirty="0"/>
              <a:t>Geospatial Data and Analysis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b="1" dirty="0"/>
          </a:p>
        </p:txBody>
      </p:sp>
      <p:sp>
        <p:nvSpPr>
          <p:cNvPr id="4" name="Rectangle 1">
            <a:extLst>
              <a:ext uri="{FF2B5EF4-FFF2-40B4-BE49-F238E27FC236}">
                <a16:creationId xmlns:a16="http://schemas.microsoft.com/office/drawing/2014/main" id="{1CF544BD-EE33-015E-E930-721EE5311AA3}"/>
              </a:ext>
            </a:extLst>
          </p:cNvPr>
          <p:cNvSpPr>
            <a:spLocks noGrp="1" noChangeArrowheads="1"/>
          </p:cNvSpPr>
          <p:nvPr>
            <p:ph idx="1"/>
          </p:nvPr>
        </p:nvSpPr>
        <p:spPr bwMode="auto">
          <a:xfrm>
            <a:off x="1097280" y="2003078"/>
            <a:ext cx="8240358" cy="3892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0" lvl="1" indent="-285750">
              <a:lnSpc>
                <a:spcPct val="107000"/>
              </a:lnSpc>
              <a:spcAft>
                <a:spcPts val="800"/>
              </a:spcAft>
              <a:buSzPts val="1000"/>
              <a:buFont typeface="Wingdings" panose="05000000000000000000" pitchFamily="2" charset="2"/>
              <a:buChar char="q"/>
              <a:tabLst>
                <a:tab pos="914400" algn="l"/>
              </a:tabLst>
            </a:pPr>
            <a:r>
              <a:rPr lang="en-IN" sz="1900" dirty="0"/>
              <a:t>Importance of location data (</a:t>
            </a:r>
            <a:r>
              <a:rPr lang="en-IN" sz="1900" dirty="0" err="1"/>
              <a:t>loc_from</a:t>
            </a:r>
            <a:r>
              <a:rPr lang="en-IN" sz="1900" dirty="0"/>
              <a:t>, </a:t>
            </a:r>
            <a:r>
              <a:rPr lang="en-IN" sz="1900" dirty="0" err="1"/>
              <a:t>loc_to</a:t>
            </a:r>
            <a:r>
              <a:rPr lang="en-IN" sz="1900" dirty="0"/>
              <a:t>, Assembly).    </a:t>
            </a:r>
          </a:p>
          <a:p>
            <a:pPr marL="742950" lvl="1" indent="-285750">
              <a:lnSpc>
                <a:spcPct val="107000"/>
              </a:lnSpc>
              <a:spcAft>
                <a:spcPts val="800"/>
              </a:spcAft>
              <a:buSzPts val="1000"/>
              <a:buFont typeface="Wingdings" panose="05000000000000000000" pitchFamily="2" charset="2"/>
              <a:buChar char="q"/>
              <a:tabLst>
                <a:tab pos="914400" algn="l"/>
              </a:tabLst>
            </a:pPr>
            <a:r>
              <a:rPr lang="en-IN" sz="1900" dirty="0"/>
              <a:t>Technical challenges and opportunities related to location accuracy, geocoding, and routing.</a:t>
            </a:r>
          </a:p>
          <a:p>
            <a:pPr marL="742950" lvl="1" indent="-285750">
              <a:lnSpc>
                <a:spcPct val="107000"/>
              </a:lnSpc>
              <a:spcAft>
                <a:spcPts val="800"/>
              </a:spcAft>
              <a:buSzPts val="1000"/>
              <a:buFont typeface="Wingdings" panose="05000000000000000000" pitchFamily="2" charset="2"/>
              <a:buChar char="q"/>
              <a:tabLst>
                <a:tab pos="914400" algn="l"/>
              </a:tabLst>
            </a:pPr>
            <a:r>
              <a:rPr lang="en-IN" sz="1900" dirty="0"/>
              <a:t>Analysis of high-performing zones and implications for service availability.   </a:t>
            </a:r>
          </a:p>
          <a:p>
            <a:pPr marL="0" indent="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IN" sz="1800" b="1" dirty="0">
                <a:latin typeface="Calibri" panose="020F0502020204030204" pitchFamily="34" charset="0"/>
                <a:ea typeface="Calibri" panose="020F0502020204030204" pitchFamily="34" charset="0"/>
                <a:cs typeface="Times New Roman" panose="02020603050405020304" pitchFamily="18" charset="0"/>
              </a:rPr>
              <a:t>Technical Considerations: </a:t>
            </a:r>
          </a:p>
          <a:p>
            <a:pPr marL="800100" lvl="1" indent="-342900">
              <a:lnSpc>
                <a:spcPct val="107000"/>
              </a:lnSpc>
              <a:spcAft>
                <a:spcPts val="800"/>
              </a:spcAft>
              <a:buSzPts val="1000"/>
              <a:buFont typeface="Wingdings" panose="05000000000000000000" pitchFamily="2" charset="2"/>
              <a:buChar char="ü"/>
              <a:tabLst>
                <a:tab pos="914400" algn="l"/>
              </a:tabLst>
            </a:pPr>
            <a:r>
              <a:rPr lang="en-IN" sz="1900" dirty="0"/>
              <a:t>Use of mapping libraries and APIs.</a:t>
            </a:r>
          </a:p>
          <a:p>
            <a:pPr marL="800100" lvl="1" indent="-342900">
              <a:lnSpc>
                <a:spcPct val="107000"/>
              </a:lnSpc>
              <a:spcAft>
                <a:spcPts val="800"/>
              </a:spcAft>
              <a:buSzPts val="1000"/>
              <a:buFont typeface="Wingdings" panose="05000000000000000000" pitchFamily="2" charset="2"/>
              <a:buChar char="ü"/>
              <a:tabLst>
                <a:tab pos="914400" algn="l"/>
              </a:tabLst>
            </a:pPr>
            <a:r>
              <a:rPr lang="en-IN" sz="1900" dirty="0"/>
              <a:t>Optimization of location-based queries.</a:t>
            </a:r>
          </a:p>
          <a:p>
            <a:pPr marL="800100" lvl="1" indent="-342900">
              <a:lnSpc>
                <a:spcPct val="107000"/>
              </a:lnSpc>
              <a:spcAft>
                <a:spcPts val="800"/>
              </a:spcAft>
              <a:buSzPts val="1000"/>
              <a:buFont typeface="Wingdings" panose="05000000000000000000" pitchFamily="2" charset="2"/>
              <a:buChar char="ü"/>
              <a:tabLst>
                <a:tab pos="914400" algn="l"/>
              </a:tabLst>
            </a:pPr>
            <a:r>
              <a:rPr lang="en-IN" sz="1900" dirty="0"/>
              <a:t>Real-time location updates and tracking.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3653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F3CF3-C17C-2801-0F1A-C6E682C193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4302D7-19D2-BBB7-CAB9-B69BC0EA8135}"/>
              </a:ext>
            </a:extLst>
          </p:cNvPr>
          <p:cNvSpPr>
            <a:spLocks noGrp="1"/>
          </p:cNvSpPr>
          <p:nvPr>
            <p:ph type="title"/>
          </p:nvPr>
        </p:nvSpPr>
        <p:spPr/>
        <p:txBody>
          <a:bodyPr>
            <a:normAutofit/>
          </a:bodyPr>
          <a:lstStyle/>
          <a:p>
            <a:br>
              <a:rPr lang="en-IN" dirty="0"/>
            </a:br>
            <a:r>
              <a:rPr lang="en-IN" dirty="0"/>
              <a:t>User Behaviour - Feature Development</a:t>
            </a:r>
          </a:p>
        </p:txBody>
      </p:sp>
      <p:sp>
        <p:nvSpPr>
          <p:cNvPr id="4" name="Rectangle 1">
            <a:extLst>
              <a:ext uri="{FF2B5EF4-FFF2-40B4-BE49-F238E27FC236}">
                <a16:creationId xmlns:a16="http://schemas.microsoft.com/office/drawing/2014/main" id="{A3963CDC-E3CA-672C-E978-795448BE446A}"/>
              </a:ext>
            </a:extLst>
          </p:cNvPr>
          <p:cNvSpPr>
            <a:spLocks noGrp="1" noChangeArrowheads="1"/>
          </p:cNvSpPr>
          <p:nvPr>
            <p:ph idx="1"/>
          </p:nvPr>
        </p:nvSpPr>
        <p:spPr bwMode="auto">
          <a:xfrm>
            <a:off x="1247887" y="1822790"/>
            <a:ext cx="8208083" cy="5047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0" lvl="1" indent="-285750">
              <a:lnSpc>
                <a:spcPct val="107000"/>
              </a:lnSpc>
              <a:spcAft>
                <a:spcPts val="800"/>
              </a:spcAft>
              <a:buSzPts val="1000"/>
              <a:buFont typeface="Wingdings" panose="05000000000000000000" pitchFamily="2" charset="2"/>
              <a:buChar char="q"/>
              <a:tabLst>
                <a:tab pos="914400" algn="l"/>
              </a:tabLst>
            </a:pPr>
            <a:r>
              <a:rPr lang="en-IN" sz="1900" dirty="0"/>
              <a:t>Analysis of user interactions (searches, estimates, quotes, OTP).   </a:t>
            </a:r>
          </a:p>
          <a:p>
            <a:pPr marL="742950" lvl="1" indent="-285750">
              <a:lnSpc>
                <a:spcPct val="107000"/>
              </a:lnSpc>
              <a:spcAft>
                <a:spcPts val="800"/>
              </a:spcAft>
              <a:buSzPts val="1000"/>
              <a:buFont typeface="Wingdings" panose="05000000000000000000" pitchFamily="2" charset="2"/>
              <a:buChar char="q"/>
              <a:tabLst>
                <a:tab pos="914400" algn="l"/>
              </a:tabLst>
            </a:pPr>
            <a:r>
              <a:rPr lang="en-IN" sz="1900" dirty="0"/>
              <a:t>Insights into user behaviour and potential areas for feature improvement.</a:t>
            </a:r>
          </a:p>
          <a:p>
            <a:pPr marL="742950" lvl="1" indent="-285750">
              <a:lnSpc>
                <a:spcPct val="107000"/>
              </a:lnSpc>
              <a:spcAft>
                <a:spcPts val="800"/>
              </a:spcAft>
              <a:buSzPts val="1000"/>
              <a:buFont typeface="Wingdings" panose="05000000000000000000" pitchFamily="2" charset="2"/>
              <a:buChar char="q"/>
              <a:tabLst>
                <a:tab pos="914400" algn="l"/>
              </a:tabLst>
            </a:pPr>
            <a:r>
              <a:rPr lang="en-IN" sz="1900" dirty="0"/>
              <a:t>Emphasis on the impact of quote searches on trip completion.   </a:t>
            </a:r>
          </a:p>
          <a:p>
            <a:pPr marL="0" lvl="0" indent="0">
              <a:lnSpc>
                <a:spcPct val="107000"/>
              </a:lnSpc>
              <a:spcAft>
                <a:spcPts val="800"/>
              </a:spcAft>
              <a:buSzPts val="1000"/>
              <a:buNone/>
              <a:tabLst>
                <a:tab pos="457200" algn="l"/>
              </a:tabLst>
            </a:pPr>
            <a:r>
              <a:rPr lang="en-IN" sz="1800" b="1" dirty="0">
                <a:latin typeface="Calibri" panose="020F0502020204030204" pitchFamily="34" charset="0"/>
                <a:ea typeface="Calibri" panose="020F0502020204030204" pitchFamily="34" charset="0"/>
                <a:cs typeface="Times New Roman" panose="02020603050405020304" pitchFamily="18" charset="0"/>
              </a:rPr>
              <a:t>Technical Considerations: </a:t>
            </a:r>
          </a:p>
          <a:p>
            <a:pPr marL="800100" lvl="1" indent="-342900">
              <a:lnSpc>
                <a:spcPct val="107000"/>
              </a:lnSpc>
              <a:spcAft>
                <a:spcPts val="800"/>
              </a:spcAft>
              <a:buSzPts val="1000"/>
              <a:buFont typeface="Wingdings" panose="05000000000000000000" pitchFamily="2" charset="2"/>
              <a:buChar char="ü"/>
              <a:tabLst>
                <a:tab pos="914400" algn="l"/>
              </a:tabLst>
            </a:pPr>
            <a:r>
              <a:rPr lang="en-IN" sz="1900" dirty="0"/>
              <a:t>Implementation of search and quote functionality.</a:t>
            </a:r>
          </a:p>
          <a:p>
            <a:pPr marL="800100" lvl="1" indent="-342900">
              <a:lnSpc>
                <a:spcPct val="107000"/>
              </a:lnSpc>
              <a:spcAft>
                <a:spcPts val="800"/>
              </a:spcAft>
              <a:buSzPts val="1000"/>
              <a:buFont typeface="Wingdings" panose="05000000000000000000" pitchFamily="2" charset="2"/>
              <a:buChar char="ü"/>
              <a:tabLst>
                <a:tab pos="914400" algn="l"/>
              </a:tabLst>
            </a:pPr>
            <a:r>
              <a:rPr lang="en-IN" sz="1900" dirty="0"/>
              <a:t>User interface/user experience (UI/UX) considerations.</a:t>
            </a:r>
          </a:p>
          <a:p>
            <a:pPr marL="800100" lvl="1" indent="-342900">
              <a:lnSpc>
                <a:spcPct val="107000"/>
              </a:lnSpc>
              <a:spcAft>
                <a:spcPts val="800"/>
              </a:spcAft>
              <a:buSzPts val="1000"/>
              <a:buFont typeface="Wingdings" panose="05000000000000000000" pitchFamily="2" charset="2"/>
              <a:buChar char="ü"/>
              <a:tabLst>
                <a:tab pos="914400" algn="l"/>
              </a:tabLst>
            </a:pPr>
            <a:r>
              <a:rPr lang="en-IN" sz="1900" dirty="0"/>
              <a:t>Data logging and analytics for user </a:t>
            </a:r>
            <a:r>
              <a:rPr lang="en-IN" sz="1900" dirty="0" err="1"/>
              <a:t>behavior</a:t>
            </a:r>
            <a:r>
              <a:rPr lang="en-IN" sz="1900" dirty="0"/>
              <a:t> tracking.</a:t>
            </a:r>
          </a:p>
          <a:p>
            <a:pPr marL="457200" lvl="1" indent="0">
              <a:lnSpc>
                <a:spcPct val="107000"/>
              </a:lnSpc>
              <a:spcAft>
                <a:spcPts val="800"/>
              </a:spcAft>
              <a:buSzPts val="1000"/>
              <a:buNone/>
              <a:tabLst>
                <a:tab pos="914400" algn="l"/>
              </a:tabLst>
            </a:pPr>
            <a:endParaRPr lang="en-IN" sz="1600" dirty="0"/>
          </a:p>
          <a:p>
            <a:pPr eaLnBrk="0" fontAlgn="base" hangingPunct="0">
              <a:lnSpc>
                <a:spcPct val="100000"/>
              </a:lnSpc>
              <a:spcBef>
                <a:spcPct val="0"/>
              </a:spcBef>
              <a:spcAft>
                <a:spcPct val="0"/>
              </a:spcAft>
              <a:buClrTx/>
              <a:buSzTx/>
              <a:buFont typeface="Wingdings" panose="05000000000000000000" pitchFamily="2" charset="2"/>
              <a:buChar char="q"/>
            </a:pPr>
            <a:endParaRPr lang="en-US" sz="1600" dirty="0"/>
          </a:p>
          <a:p>
            <a:pPr marL="0" indent="0" eaLnBrk="0" fontAlgn="base" hangingPunct="0">
              <a:lnSpc>
                <a:spcPct val="100000"/>
              </a:lnSpc>
              <a:spcBef>
                <a:spcPct val="0"/>
              </a:spcBef>
              <a:spcAft>
                <a:spcPct val="0"/>
              </a:spcAft>
              <a:buClrTx/>
              <a:buSzTx/>
              <a:buNone/>
            </a:pPr>
            <a:endParaRPr lang="en-US" altLang="en-US" sz="1800" dirty="0"/>
          </a:p>
          <a:p>
            <a:pPr marL="0" indent="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631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3E586-A7DE-C82E-C83F-124A3F46B833}"/>
              </a:ext>
            </a:extLst>
          </p:cNvPr>
          <p:cNvSpPr>
            <a:spLocks noGrp="1"/>
          </p:cNvSpPr>
          <p:nvPr>
            <p:ph type="title"/>
          </p:nvPr>
        </p:nvSpPr>
        <p:spPr/>
        <p:txBody>
          <a:bodyPr>
            <a:normAutofit/>
          </a:bodyPr>
          <a:lstStyle/>
          <a:p>
            <a:r>
              <a:rPr lang="en-IN" sz="4200" dirty="0"/>
              <a:t>Handling Cancellations</a:t>
            </a:r>
          </a:p>
        </p:txBody>
      </p:sp>
      <p:sp>
        <p:nvSpPr>
          <p:cNvPr id="3" name="Content Placeholder 2">
            <a:extLst>
              <a:ext uri="{FF2B5EF4-FFF2-40B4-BE49-F238E27FC236}">
                <a16:creationId xmlns:a16="http://schemas.microsoft.com/office/drawing/2014/main" id="{73626AF9-6856-F940-65B8-9927DA1C76DF}"/>
              </a:ext>
            </a:extLst>
          </p:cNvPr>
          <p:cNvSpPr>
            <a:spLocks noGrp="1"/>
          </p:cNvSpPr>
          <p:nvPr>
            <p:ph idx="1"/>
          </p:nvPr>
        </p:nvSpPr>
        <p:spPr>
          <a:xfrm>
            <a:off x="1097280" y="1737360"/>
            <a:ext cx="10058400" cy="4131733"/>
          </a:xfrm>
        </p:spPr>
        <p:txBody>
          <a:bodyPr/>
          <a:lstStyle/>
          <a:p>
            <a:pPr>
              <a:buNone/>
            </a:pPr>
            <a:endParaRPr lang="en-IN" dirty="0">
              <a:effectLst/>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sz="1900" dirty="0"/>
              <a:t>Review of cancellation rates and their impact on the system.   </a:t>
            </a:r>
          </a:p>
          <a:p>
            <a:pPr marL="742950" lvl="1" indent="-285750">
              <a:lnSpc>
                <a:spcPct val="107000"/>
              </a:lnSpc>
              <a:spcAft>
                <a:spcPts val="800"/>
              </a:spcAft>
              <a:buSzPts val="1000"/>
              <a:buFont typeface="Wingdings" panose="05000000000000000000" pitchFamily="2" charset="2"/>
              <a:buChar char="q"/>
              <a:tabLst>
                <a:tab pos="914400" algn="l"/>
              </a:tabLst>
            </a:pPr>
            <a:r>
              <a:rPr lang="en-IN" sz="1900" dirty="0"/>
              <a:t>Technical strategies for reducing cancellations (e.g., real-time updates, communication features).   </a:t>
            </a:r>
          </a:p>
          <a:p>
            <a:pPr marL="742950" lvl="1" indent="-285750">
              <a:lnSpc>
                <a:spcPct val="107000"/>
              </a:lnSpc>
              <a:spcAft>
                <a:spcPts val="800"/>
              </a:spcAft>
              <a:buSzPts val="1000"/>
              <a:buFont typeface="Wingdings" panose="05000000000000000000" pitchFamily="2" charset="2"/>
              <a:buChar char="q"/>
              <a:tabLst>
                <a:tab pos="914400" algn="l"/>
              </a:tabLst>
            </a:pPr>
            <a:r>
              <a:rPr lang="en-IN" sz="1900" dirty="0"/>
              <a:t>Importance of cancellation reason tracking.   </a:t>
            </a:r>
          </a:p>
          <a:p>
            <a:pPr marL="0" lvl="0" indent="0">
              <a:lnSpc>
                <a:spcPct val="107000"/>
              </a:lnSpc>
              <a:spcAft>
                <a:spcPts val="800"/>
              </a:spcAft>
              <a:buSzPts val="1000"/>
              <a:buNone/>
              <a:tabLst>
                <a:tab pos="457200" algn="l"/>
              </a:tabLst>
            </a:pPr>
            <a:r>
              <a:rPr lang="en-IN" b="1" dirty="0"/>
              <a:t>Technical Considerations: </a:t>
            </a:r>
          </a:p>
          <a:p>
            <a:pPr marL="800100" lvl="1" indent="-342900">
              <a:lnSpc>
                <a:spcPct val="107000"/>
              </a:lnSpc>
              <a:spcAft>
                <a:spcPts val="800"/>
              </a:spcAft>
              <a:buSzPts val="1000"/>
              <a:buFont typeface="Wingdings" panose="05000000000000000000" pitchFamily="2" charset="2"/>
              <a:buChar char="ü"/>
              <a:tabLst>
                <a:tab pos="914400" algn="l"/>
              </a:tabLst>
            </a:pPr>
            <a:r>
              <a:rPr lang="en-IN" sz="1900" dirty="0"/>
              <a:t>Implementation of cancellation mechanisms.</a:t>
            </a:r>
          </a:p>
          <a:p>
            <a:pPr marL="800100" lvl="1" indent="-342900">
              <a:lnSpc>
                <a:spcPct val="107000"/>
              </a:lnSpc>
              <a:spcAft>
                <a:spcPts val="800"/>
              </a:spcAft>
              <a:buSzPts val="1000"/>
              <a:buFont typeface="Wingdings" panose="05000000000000000000" pitchFamily="2" charset="2"/>
              <a:buChar char="ü"/>
              <a:tabLst>
                <a:tab pos="914400" algn="l"/>
              </a:tabLst>
            </a:pPr>
            <a:r>
              <a:rPr lang="en-IN" sz="1900" dirty="0"/>
              <a:t>Notification systems and real-time updates.</a:t>
            </a:r>
          </a:p>
          <a:p>
            <a:pPr>
              <a:buNone/>
            </a:pPr>
            <a:r>
              <a:rPr lang="en-IN" sz="1100" kern="100" dirty="0">
                <a:latin typeface="Calibri" panose="020F0502020204030204" pitchFamily="34" charset="0"/>
                <a:ea typeface="Calibri" panose="020F0502020204030204" pitchFamily="34" charset="0"/>
                <a:cs typeface="Times New Roman" panose="02020603050405020304" pitchFamily="18" charset="0"/>
              </a:rPr>
              <a:t>Data storage and analysis of cancellation reasons.</a:t>
            </a:r>
          </a:p>
        </p:txBody>
      </p:sp>
    </p:spTree>
    <p:extLst>
      <p:ext uri="{BB962C8B-B14F-4D97-AF65-F5344CB8AC3E}">
        <p14:creationId xmlns:p14="http://schemas.microsoft.com/office/powerpoint/2010/main" val="151125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8FE9B-85EC-25C6-7225-3C3C74018CFB}"/>
              </a:ext>
            </a:extLst>
          </p:cNvPr>
          <p:cNvSpPr>
            <a:spLocks noGrp="1"/>
          </p:cNvSpPr>
          <p:nvPr>
            <p:ph type="title"/>
          </p:nvPr>
        </p:nvSpPr>
        <p:spPr/>
        <p:txBody>
          <a:bodyPr/>
          <a:lstStyle/>
          <a:p>
            <a:r>
              <a:rPr lang="en-IN" sz="4200" dirty="0"/>
              <a:t>System Performance</a:t>
            </a:r>
          </a:p>
        </p:txBody>
      </p:sp>
      <p:sp>
        <p:nvSpPr>
          <p:cNvPr id="3" name="Content Placeholder 2">
            <a:extLst>
              <a:ext uri="{FF2B5EF4-FFF2-40B4-BE49-F238E27FC236}">
                <a16:creationId xmlns:a16="http://schemas.microsoft.com/office/drawing/2014/main" id="{7D68512E-60A6-C7B4-2507-0B062D1DA911}"/>
              </a:ext>
            </a:extLst>
          </p:cNvPr>
          <p:cNvSpPr>
            <a:spLocks noGrp="1"/>
          </p:cNvSpPr>
          <p:nvPr>
            <p:ph idx="1"/>
          </p:nvPr>
        </p:nvSpPr>
        <p:spPr>
          <a:xfrm>
            <a:off x="1097280" y="1957594"/>
            <a:ext cx="10058400" cy="3760891"/>
          </a:xfrm>
        </p:spPr>
        <p:txBody>
          <a:bodyPr>
            <a:normAutofit lnSpcReduction="10000"/>
          </a:bodyPr>
          <a:lstStyle/>
          <a:p>
            <a:pPr>
              <a:buNone/>
            </a:pPr>
            <a:endParaRPr lang="en-IN" dirty="0">
              <a:effectLst/>
            </a:endParaRPr>
          </a:p>
          <a:p>
            <a:pPr marL="742950" lvl="1" indent="-285750">
              <a:lnSpc>
                <a:spcPct val="107000"/>
              </a:lnSpc>
              <a:spcAft>
                <a:spcPts val="800"/>
              </a:spcAft>
              <a:buSzPts val="1000"/>
              <a:buFont typeface="Wingdings" panose="05000000000000000000" pitchFamily="2" charset="2"/>
              <a:buChar char="q"/>
              <a:tabLst>
                <a:tab pos="914400" algn="l"/>
              </a:tabLst>
            </a:pPr>
            <a:r>
              <a:rPr lang="en-IN" sz="1900" dirty="0"/>
              <a:t>Identifying key performance indicators (KPIs) (e.g., response time, error rates).</a:t>
            </a:r>
          </a:p>
          <a:p>
            <a:pPr marL="742950" lvl="1" indent="-285750">
              <a:lnSpc>
                <a:spcPct val="107000"/>
              </a:lnSpc>
              <a:spcAft>
                <a:spcPts val="800"/>
              </a:spcAft>
              <a:buSzPts val="1000"/>
              <a:buFont typeface="Wingdings" panose="05000000000000000000" pitchFamily="2" charset="2"/>
              <a:buChar char="q"/>
              <a:tabLst>
                <a:tab pos="914400" algn="l"/>
              </a:tabLst>
            </a:pPr>
            <a:r>
              <a:rPr lang="en-IN" sz="1900" dirty="0"/>
              <a:t>Strategies for monitoring, testing, and optimizing system performance.</a:t>
            </a:r>
          </a:p>
          <a:p>
            <a:pPr marL="742950" lvl="1" indent="-285750">
              <a:lnSpc>
                <a:spcPct val="107000"/>
              </a:lnSpc>
              <a:spcAft>
                <a:spcPts val="800"/>
              </a:spcAft>
              <a:buSzPts val="1000"/>
              <a:buFont typeface="Wingdings" panose="05000000000000000000" pitchFamily="2" charset="2"/>
              <a:buChar char="q"/>
              <a:tabLst>
                <a:tab pos="914400" algn="l"/>
              </a:tabLst>
            </a:pPr>
            <a:r>
              <a:rPr lang="en-IN" sz="1900" dirty="0"/>
              <a:t>Importance of scalability and reliability.</a:t>
            </a:r>
          </a:p>
          <a:p>
            <a:pPr marL="0" lvl="0" indent="0">
              <a:lnSpc>
                <a:spcPct val="107000"/>
              </a:lnSpc>
              <a:spcAft>
                <a:spcPts val="800"/>
              </a:spcAft>
              <a:buSzPts val="1000"/>
              <a:buNone/>
              <a:tabLst>
                <a:tab pos="457200" algn="l"/>
              </a:tabLst>
            </a:pPr>
            <a:r>
              <a:rPr lang="en-IN" b="1" dirty="0"/>
              <a:t>Technical Considerations: </a:t>
            </a:r>
          </a:p>
          <a:p>
            <a:pPr marL="800100" lvl="1" indent="-342900">
              <a:lnSpc>
                <a:spcPct val="107000"/>
              </a:lnSpc>
              <a:spcAft>
                <a:spcPts val="800"/>
              </a:spcAft>
              <a:buSzPts val="1000"/>
              <a:buFont typeface="Wingdings" panose="05000000000000000000" pitchFamily="2" charset="2"/>
              <a:buChar char="ü"/>
              <a:tabLst>
                <a:tab pos="914400" algn="l"/>
              </a:tabLst>
            </a:pPr>
            <a:r>
              <a:rPr lang="en-IN" sz="1900" dirty="0"/>
              <a:t>Load testing and performance profiling.</a:t>
            </a:r>
          </a:p>
          <a:p>
            <a:pPr marL="800100" lvl="1" indent="-342900">
              <a:lnSpc>
                <a:spcPct val="107000"/>
              </a:lnSpc>
              <a:spcAft>
                <a:spcPts val="800"/>
              </a:spcAft>
              <a:buSzPts val="1000"/>
              <a:buFont typeface="Wingdings" panose="05000000000000000000" pitchFamily="2" charset="2"/>
              <a:buChar char="ü"/>
              <a:tabLst>
                <a:tab pos="914400" algn="l"/>
              </a:tabLst>
            </a:pPr>
            <a:r>
              <a:rPr lang="en-IN" sz="1900" dirty="0"/>
              <a:t>Code optimization and refactoring.</a:t>
            </a:r>
          </a:p>
          <a:p>
            <a:pPr marL="800100" lvl="1" indent="-342900">
              <a:lnSpc>
                <a:spcPct val="107000"/>
              </a:lnSpc>
              <a:spcAft>
                <a:spcPts val="800"/>
              </a:spcAft>
              <a:buSzPts val="1000"/>
              <a:buFont typeface="Wingdings" panose="05000000000000000000" pitchFamily="2" charset="2"/>
              <a:buChar char="ü"/>
              <a:tabLst>
                <a:tab pos="914400" algn="l"/>
              </a:tabLst>
            </a:pPr>
            <a:r>
              <a:rPr lang="en-IN" sz="1900" dirty="0"/>
              <a:t>Server infrastructure and resource management.</a:t>
            </a:r>
          </a:p>
          <a:p>
            <a:endParaRPr lang="en-IN" dirty="0"/>
          </a:p>
        </p:txBody>
      </p:sp>
    </p:spTree>
    <p:extLst>
      <p:ext uri="{BB962C8B-B14F-4D97-AF65-F5344CB8AC3E}">
        <p14:creationId xmlns:p14="http://schemas.microsoft.com/office/powerpoint/2010/main" val="279730898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TM10001114[[fn=Gallery]]</Template>
  <TotalTime>510</TotalTime>
  <Words>733</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Aparajita</vt:lpstr>
      <vt:lpstr>-apple-system</vt:lpstr>
      <vt:lpstr>Arial</vt:lpstr>
      <vt:lpstr>Calibri</vt:lpstr>
      <vt:lpstr>Gill Sans MT</vt:lpstr>
      <vt:lpstr>Wingdings</vt:lpstr>
      <vt:lpstr>Gallery</vt:lpstr>
      <vt:lpstr>Namma Yatri Data Analysis     </vt:lpstr>
      <vt:lpstr>Introduction </vt:lpstr>
      <vt:lpstr>Purpose and Goals</vt:lpstr>
      <vt:lpstr> Data Integration and Structure </vt:lpstr>
      <vt:lpstr>Revenue-Related Data Points</vt:lpstr>
      <vt:lpstr> Geospatial Data and Analysis </vt:lpstr>
      <vt:lpstr> User Behaviour - Feature Development</vt:lpstr>
      <vt:lpstr>Handling Cancellations</vt:lpstr>
      <vt:lpstr>System Performance</vt:lpstr>
      <vt:lpstr>API Design and Integration</vt:lpstr>
      <vt:lpstr> Future Development- Next Steps </vt:lpstr>
      <vt:lpstr>Namma Yatri Dashboard using Power BI</vt:lpstr>
      <vt:lpstr>Questions and Discussion</vt:lpstr>
      <vt:lpstr>    Thank You          *incase of any query/concern contact us via email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Kavita Azad</dc:creator>
  <cp:lastModifiedBy>amritaghoshjinia29@outlook.com</cp:lastModifiedBy>
  <cp:revision>135</cp:revision>
  <dcterms:created xsi:type="dcterms:W3CDTF">2025-04-15T13:39:37Z</dcterms:created>
  <dcterms:modified xsi:type="dcterms:W3CDTF">2025-05-15T15:09:40Z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