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sldIdLst>
    <p:sldId id="278" r:id="rId2"/>
    <p:sldId id="279" r:id="rId3"/>
    <p:sldId id="280" r:id="rId4"/>
    <p:sldId id="295" r:id="rId5"/>
    <p:sldId id="281" r:id="rId6"/>
    <p:sldId id="282" r:id="rId7"/>
    <p:sldId id="290" r:id="rId8"/>
    <p:sldId id="296" r:id="rId9"/>
    <p:sldId id="297" r:id="rId10"/>
    <p:sldId id="298" r:id="rId11"/>
    <p:sldId id="299" r:id="rId12"/>
    <p:sldId id="300" r:id="rId13"/>
    <p:sldId id="301" r:id="rId14"/>
    <p:sldId id="303" r:id="rId15"/>
    <p:sldId id="304" r:id="rId16"/>
    <p:sldId id="305" r:id="rId17"/>
    <p:sldId id="306" r:id="rId18"/>
    <p:sldId id="307" r:id="rId19"/>
    <p:sldId id="308" r:id="rId20"/>
    <p:sldId id="309" r:id="rId21"/>
    <p:sldId id="310" r:id="rId22"/>
    <p:sldId id="311" r:id="rId23"/>
    <p:sldId id="312"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09" autoAdjust="0"/>
  </p:normalViewPr>
  <p:slideViewPr>
    <p:cSldViewPr snapToGrid="0" snapToObjects="1">
      <p:cViewPr varScale="1">
        <p:scale>
          <a:sx n="85" d="100"/>
          <a:sy n="85" d="100"/>
        </p:scale>
        <p:origin x="614"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MINOR PROJECT SEM3</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AMRITA CHAUDHURI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B452A0-F774-E487-B00C-1BE9819A9DFC}"/>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8F6EAF94-DB58-2B2E-6AB5-E6FDCAF30434}"/>
              </a:ext>
            </a:extLst>
          </p:cNvPr>
          <p:cNvPicPr>
            <a:picLocks noChangeAspect="1"/>
          </p:cNvPicPr>
          <p:nvPr/>
        </p:nvPicPr>
        <p:blipFill>
          <a:blip r:embed="rId2"/>
          <a:stretch>
            <a:fillRect/>
          </a:stretch>
        </p:blipFill>
        <p:spPr>
          <a:xfrm>
            <a:off x="63767" y="163706"/>
            <a:ext cx="7635902" cy="2872989"/>
          </a:xfrm>
          <a:prstGeom prst="rect">
            <a:avLst/>
          </a:prstGeom>
        </p:spPr>
      </p:pic>
      <p:pic>
        <p:nvPicPr>
          <p:cNvPr id="7" name="Picture 6">
            <a:extLst>
              <a:ext uri="{FF2B5EF4-FFF2-40B4-BE49-F238E27FC236}">
                <a16:creationId xmlns:a16="http://schemas.microsoft.com/office/drawing/2014/main" id="{0C9DEE4D-0749-8692-8BBD-E105D68E54F3}"/>
              </a:ext>
            </a:extLst>
          </p:cNvPr>
          <p:cNvPicPr>
            <a:picLocks noChangeAspect="1"/>
          </p:cNvPicPr>
          <p:nvPr/>
        </p:nvPicPr>
        <p:blipFill>
          <a:blip r:embed="rId3"/>
          <a:stretch>
            <a:fillRect/>
          </a:stretch>
        </p:blipFill>
        <p:spPr>
          <a:xfrm>
            <a:off x="2032069" y="1990050"/>
            <a:ext cx="10159931" cy="4354621"/>
          </a:xfrm>
          <a:prstGeom prst="rect">
            <a:avLst/>
          </a:prstGeom>
        </p:spPr>
      </p:pic>
    </p:spTree>
    <p:extLst>
      <p:ext uri="{BB962C8B-B14F-4D97-AF65-F5344CB8AC3E}">
        <p14:creationId xmlns:p14="http://schemas.microsoft.com/office/powerpoint/2010/main" val="778181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C4DDC3-E793-D965-71C6-95270E32F762}"/>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FBE72061-5080-4B02-F4BB-73F2350D671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5" name="Picture 4">
            <a:extLst>
              <a:ext uri="{FF2B5EF4-FFF2-40B4-BE49-F238E27FC236}">
                <a16:creationId xmlns:a16="http://schemas.microsoft.com/office/drawing/2014/main" id="{00C60178-7271-B089-7AF7-E76DB0E74D02}"/>
              </a:ext>
            </a:extLst>
          </p:cNvPr>
          <p:cNvPicPr>
            <a:picLocks noChangeAspect="1"/>
          </p:cNvPicPr>
          <p:nvPr/>
        </p:nvPicPr>
        <p:blipFill>
          <a:blip r:embed="rId2"/>
          <a:stretch>
            <a:fillRect/>
          </a:stretch>
        </p:blipFill>
        <p:spPr>
          <a:xfrm>
            <a:off x="628176" y="277857"/>
            <a:ext cx="10935648" cy="6302286"/>
          </a:xfrm>
          <a:prstGeom prst="rect">
            <a:avLst/>
          </a:prstGeom>
        </p:spPr>
      </p:pic>
    </p:spTree>
    <p:extLst>
      <p:ext uri="{BB962C8B-B14F-4D97-AF65-F5344CB8AC3E}">
        <p14:creationId xmlns:p14="http://schemas.microsoft.com/office/powerpoint/2010/main" val="38930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D85439-593A-A74A-F06D-388391898C7C}"/>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770D18E3-129E-FB32-849F-A02757D805F7}"/>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42970EB3-0910-ADB0-2A59-4A85AC581D3A}"/>
              </a:ext>
            </a:extLst>
          </p:cNvPr>
          <p:cNvPicPr>
            <a:picLocks noChangeAspect="1"/>
          </p:cNvPicPr>
          <p:nvPr/>
        </p:nvPicPr>
        <p:blipFill>
          <a:blip r:embed="rId2"/>
          <a:stretch>
            <a:fillRect/>
          </a:stretch>
        </p:blipFill>
        <p:spPr>
          <a:xfrm>
            <a:off x="1104467" y="708424"/>
            <a:ext cx="9983065" cy="5441152"/>
          </a:xfrm>
          <a:prstGeom prst="rect">
            <a:avLst/>
          </a:prstGeom>
        </p:spPr>
      </p:pic>
    </p:spTree>
    <p:extLst>
      <p:ext uri="{BB962C8B-B14F-4D97-AF65-F5344CB8AC3E}">
        <p14:creationId xmlns:p14="http://schemas.microsoft.com/office/powerpoint/2010/main" val="13987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B206E2-F0E3-33D5-1B1F-9E4DBFA07A3C}"/>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6D0966FE-22EC-74F6-E34C-B9D210CA227E}"/>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5" name="Picture 4">
            <a:extLst>
              <a:ext uri="{FF2B5EF4-FFF2-40B4-BE49-F238E27FC236}">
                <a16:creationId xmlns:a16="http://schemas.microsoft.com/office/drawing/2014/main" id="{45E51C90-6AE9-245A-1F05-438A94D468AA}"/>
              </a:ext>
            </a:extLst>
          </p:cNvPr>
          <p:cNvPicPr>
            <a:picLocks noChangeAspect="1"/>
          </p:cNvPicPr>
          <p:nvPr/>
        </p:nvPicPr>
        <p:blipFill>
          <a:blip r:embed="rId2"/>
          <a:stretch>
            <a:fillRect/>
          </a:stretch>
        </p:blipFill>
        <p:spPr>
          <a:xfrm>
            <a:off x="1005399" y="1192336"/>
            <a:ext cx="10181202" cy="4473328"/>
          </a:xfrm>
          <a:prstGeom prst="rect">
            <a:avLst/>
          </a:prstGeom>
        </p:spPr>
      </p:pic>
    </p:spTree>
    <p:extLst>
      <p:ext uri="{BB962C8B-B14F-4D97-AF65-F5344CB8AC3E}">
        <p14:creationId xmlns:p14="http://schemas.microsoft.com/office/powerpoint/2010/main" val="1779069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178C3E-AAE2-20CD-EB2C-49BCF14DCEFD}"/>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19CBD2CE-CEF5-1DA2-7033-DD4B6A8EC842}"/>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Picture 4">
            <a:extLst>
              <a:ext uri="{FF2B5EF4-FFF2-40B4-BE49-F238E27FC236}">
                <a16:creationId xmlns:a16="http://schemas.microsoft.com/office/drawing/2014/main" id="{4021B0B9-DA1E-3B89-C4C4-9F9711F71F3F}"/>
              </a:ext>
            </a:extLst>
          </p:cNvPr>
          <p:cNvPicPr>
            <a:picLocks noChangeAspect="1"/>
          </p:cNvPicPr>
          <p:nvPr/>
        </p:nvPicPr>
        <p:blipFill>
          <a:blip r:embed="rId2"/>
          <a:stretch>
            <a:fillRect/>
          </a:stretch>
        </p:blipFill>
        <p:spPr>
          <a:xfrm>
            <a:off x="811072" y="696993"/>
            <a:ext cx="10569856" cy="5464013"/>
          </a:xfrm>
          <a:prstGeom prst="rect">
            <a:avLst/>
          </a:prstGeom>
        </p:spPr>
      </p:pic>
    </p:spTree>
    <p:extLst>
      <p:ext uri="{BB962C8B-B14F-4D97-AF65-F5344CB8AC3E}">
        <p14:creationId xmlns:p14="http://schemas.microsoft.com/office/powerpoint/2010/main" val="260371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B3E4DF-3C75-5D92-45CC-16B759122A0E}"/>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64553A0E-AD5C-D113-EB9D-20AB3A52FCE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5" name="Picture 4">
            <a:extLst>
              <a:ext uri="{FF2B5EF4-FFF2-40B4-BE49-F238E27FC236}">
                <a16:creationId xmlns:a16="http://schemas.microsoft.com/office/drawing/2014/main" id="{A9DBCBD8-B22E-7EF3-2D52-3CFB852DDDAF}"/>
              </a:ext>
            </a:extLst>
          </p:cNvPr>
          <p:cNvPicPr>
            <a:picLocks noChangeAspect="1"/>
          </p:cNvPicPr>
          <p:nvPr/>
        </p:nvPicPr>
        <p:blipFill>
          <a:blip r:embed="rId2"/>
          <a:stretch>
            <a:fillRect/>
          </a:stretch>
        </p:blipFill>
        <p:spPr>
          <a:xfrm>
            <a:off x="772968" y="868458"/>
            <a:ext cx="10646063" cy="5121084"/>
          </a:xfrm>
          <a:prstGeom prst="rect">
            <a:avLst/>
          </a:prstGeom>
        </p:spPr>
      </p:pic>
    </p:spTree>
    <p:extLst>
      <p:ext uri="{BB962C8B-B14F-4D97-AF65-F5344CB8AC3E}">
        <p14:creationId xmlns:p14="http://schemas.microsoft.com/office/powerpoint/2010/main" val="134121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4DA37-C498-137C-659E-97D89A069486}"/>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D9BBDC37-5E3D-0CB0-BA52-E3CD843A61D2}"/>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5" name="Picture 4">
            <a:extLst>
              <a:ext uri="{FF2B5EF4-FFF2-40B4-BE49-F238E27FC236}">
                <a16:creationId xmlns:a16="http://schemas.microsoft.com/office/drawing/2014/main" id="{AC9EEA7E-6778-CFED-25CE-534E20E22B8E}"/>
              </a:ext>
            </a:extLst>
          </p:cNvPr>
          <p:cNvPicPr>
            <a:picLocks noChangeAspect="1"/>
          </p:cNvPicPr>
          <p:nvPr/>
        </p:nvPicPr>
        <p:blipFill>
          <a:blip r:embed="rId2"/>
          <a:stretch>
            <a:fillRect/>
          </a:stretch>
        </p:blipFill>
        <p:spPr>
          <a:xfrm>
            <a:off x="510056" y="735096"/>
            <a:ext cx="11171888" cy="5387807"/>
          </a:xfrm>
          <a:prstGeom prst="rect">
            <a:avLst/>
          </a:prstGeom>
        </p:spPr>
      </p:pic>
    </p:spTree>
    <p:extLst>
      <p:ext uri="{BB962C8B-B14F-4D97-AF65-F5344CB8AC3E}">
        <p14:creationId xmlns:p14="http://schemas.microsoft.com/office/powerpoint/2010/main" val="353660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0701F2-CF87-9F69-C88A-20614B15EC45}"/>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9ED9896A-9F07-7771-3ECC-5A63BC002044}"/>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5" name="Picture 4">
            <a:extLst>
              <a:ext uri="{FF2B5EF4-FFF2-40B4-BE49-F238E27FC236}">
                <a16:creationId xmlns:a16="http://schemas.microsoft.com/office/drawing/2014/main" id="{187A5805-88CE-E7CB-EC35-92A21333D8F5}"/>
              </a:ext>
            </a:extLst>
          </p:cNvPr>
          <p:cNvPicPr>
            <a:picLocks noChangeAspect="1"/>
          </p:cNvPicPr>
          <p:nvPr/>
        </p:nvPicPr>
        <p:blipFill>
          <a:blip r:embed="rId2"/>
          <a:stretch>
            <a:fillRect/>
          </a:stretch>
        </p:blipFill>
        <p:spPr>
          <a:xfrm>
            <a:off x="1" y="50033"/>
            <a:ext cx="10856258" cy="6010107"/>
          </a:xfrm>
          <a:prstGeom prst="rect">
            <a:avLst/>
          </a:prstGeom>
        </p:spPr>
      </p:pic>
    </p:spTree>
    <p:extLst>
      <p:ext uri="{BB962C8B-B14F-4D97-AF65-F5344CB8AC3E}">
        <p14:creationId xmlns:p14="http://schemas.microsoft.com/office/powerpoint/2010/main" val="2196313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233F97-F8E0-4238-CA04-BD7DE5EF8F2F}"/>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1A51637-8519-EDE0-B83D-3CD29F89F413}"/>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5" name="Picture 4">
            <a:extLst>
              <a:ext uri="{FF2B5EF4-FFF2-40B4-BE49-F238E27FC236}">
                <a16:creationId xmlns:a16="http://schemas.microsoft.com/office/drawing/2014/main" id="{B5DEDCFA-21E3-F0BE-F4D5-624531D87353}"/>
              </a:ext>
            </a:extLst>
          </p:cNvPr>
          <p:cNvPicPr>
            <a:picLocks noChangeAspect="1"/>
          </p:cNvPicPr>
          <p:nvPr/>
        </p:nvPicPr>
        <p:blipFill>
          <a:blip r:embed="rId2"/>
          <a:stretch>
            <a:fillRect/>
          </a:stretch>
        </p:blipFill>
        <p:spPr>
          <a:xfrm>
            <a:off x="334780" y="71718"/>
            <a:ext cx="11522439" cy="6499411"/>
          </a:xfrm>
          <a:prstGeom prst="rect">
            <a:avLst/>
          </a:prstGeom>
        </p:spPr>
      </p:pic>
    </p:spTree>
    <p:extLst>
      <p:ext uri="{BB962C8B-B14F-4D97-AF65-F5344CB8AC3E}">
        <p14:creationId xmlns:p14="http://schemas.microsoft.com/office/powerpoint/2010/main" val="394855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CCE9B9-4F15-1F6A-5763-348E9888A537}"/>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1B2BA980-3F16-4698-2C87-406558B840A0}"/>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5" name="Picture 4">
            <a:extLst>
              <a:ext uri="{FF2B5EF4-FFF2-40B4-BE49-F238E27FC236}">
                <a16:creationId xmlns:a16="http://schemas.microsoft.com/office/drawing/2014/main" id="{689B70C7-AD50-D8BE-823B-EB2C42A9420A}"/>
              </a:ext>
            </a:extLst>
          </p:cNvPr>
          <p:cNvPicPr>
            <a:picLocks noChangeAspect="1"/>
          </p:cNvPicPr>
          <p:nvPr/>
        </p:nvPicPr>
        <p:blipFill>
          <a:blip r:embed="rId2"/>
          <a:stretch>
            <a:fillRect/>
          </a:stretch>
        </p:blipFill>
        <p:spPr>
          <a:xfrm>
            <a:off x="529107" y="906561"/>
            <a:ext cx="11133785" cy="5044877"/>
          </a:xfrm>
          <a:prstGeom prst="rect">
            <a:avLst/>
          </a:prstGeom>
        </p:spPr>
      </p:pic>
    </p:spTree>
    <p:extLst>
      <p:ext uri="{BB962C8B-B14F-4D97-AF65-F5344CB8AC3E}">
        <p14:creationId xmlns:p14="http://schemas.microsoft.com/office/powerpoint/2010/main" val="5705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630168"/>
          </a:xfrm>
        </p:spPr>
        <p:txBody>
          <a:bodyPr/>
          <a:lstStyle/>
          <a:p>
            <a:r>
              <a:rPr lang="en-US" dirty="0"/>
              <a:t>Courses completed</a:t>
            </a:r>
          </a:p>
          <a:p>
            <a:r>
              <a:rPr lang="en-US" dirty="0"/>
              <a:t>The course instructors</a:t>
            </a:r>
          </a:p>
          <a:p>
            <a:r>
              <a:rPr lang="en-US" dirty="0"/>
              <a:t>​Concepts learnt</a:t>
            </a:r>
          </a:p>
          <a:p>
            <a:r>
              <a:rPr lang="en-US" dirty="0"/>
              <a:t>Assessments</a:t>
            </a:r>
          </a:p>
          <a:p>
            <a:r>
              <a:rPr lang="en-US" dirty="0"/>
              <a:t>​Demo project based on skills learnt through Coursera</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733846-2BF9-0D50-7781-575A84768ACA}"/>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F4F66827-CA66-9FC6-5E59-35E5CC3E899A}"/>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5" name="Picture 4">
            <a:extLst>
              <a:ext uri="{FF2B5EF4-FFF2-40B4-BE49-F238E27FC236}">
                <a16:creationId xmlns:a16="http://schemas.microsoft.com/office/drawing/2014/main" id="{1773974E-33B1-82C7-D5B9-5857E94EA286}"/>
              </a:ext>
            </a:extLst>
          </p:cNvPr>
          <p:cNvPicPr>
            <a:picLocks noChangeAspect="1"/>
          </p:cNvPicPr>
          <p:nvPr/>
        </p:nvPicPr>
        <p:blipFill>
          <a:blip r:embed="rId2"/>
          <a:stretch>
            <a:fillRect/>
          </a:stretch>
        </p:blipFill>
        <p:spPr>
          <a:xfrm>
            <a:off x="1032071" y="1158043"/>
            <a:ext cx="10127858" cy="4541914"/>
          </a:xfrm>
          <a:prstGeom prst="rect">
            <a:avLst/>
          </a:prstGeom>
        </p:spPr>
      </p:pic>
    </p:spTree>
    <p:extLst>
      <p:ext uri="{BB962C8B-B14F-4D97-AF65-F5344CB8AC3E}">
        <p14:creationId xmlns:p14="http://schemas.microsoft.com/office/powerpoint/2010/main" val="747401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D73B00-54C6-694E-5533-0F3DB1649199}"/>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170AC30A-0EA4-25F9-90CB-660A84218BA0}"/>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5" name="Picture 4">
            <a:extLst>
              <a:ext uri="{FF2B5EF4-FFF2-40B4-BE49-F238E27FC236}">
                <a16:creationId xmlns:a16="http://schemas.microsoft.com/office/drawing/2014/main" id="{DD15B2A9-6E41-543D-0F6B-028FB36986E2}"/>
              </a:ext>
            </a:extLst>
          </p:cNvPr>
          <p:cNvPicPr>
            <a:picLocks noChangeAspect="1"/>
          </p:cNvPicPr>
          <p:nvPr/>
        </p:nvPicPr>
        <p:blipFill>
          <a:blip r:embed="rId2"/>
          <a:stretch>
            <a:fillRect/>
          </a:stretch>
        </p:blipFill>
        <p:spPr>
          <a:xfrm>
            <a:off x="973456" y="819722"/>
            <a:ext cx="7734970" cy="2331922"/>
          </a:xfrm>
          <a:prstGeom prst="rect">
            <a:avLst/>
          </a:prstGeom>
        </p:spPr>
      </p:pic>
      <p:pic>
        <p:nvPicPr>
          <p:cNvPr id="7" name="Picture 6">
            <a:extLst>
              <a:ext uri="{FF2B5EF4-FFF2-40B4-BE49-F238E27FC236}">
                <a16:creationId xmlns:a16="http://schemas.microsoft.com/office/drawing/2014/main" id="{F4C3E893-9671-6C66-7905-04EBE729B2AD}"/>
              </a:ext>
            </a:extLst>
          </p:cNvPr>
          <p:cNvPicPr>
            <a:picLocks noChangeAspect="1"/>
          </p:cNvPicPr>
          <p:nvPr/>
        </p:nvPicPr>
        <p:blipFill>
          <a:blip r:embed="rId3"/>
          <a:stretch>
            <a:fillRect/>
          </a:stretch>
        </p:blipFill>
        <p:spPr>
          <a:xfrm>
            <a:off x="1018279" y="3151644"/>
            <a:ext cx="3177815" cy="1135478"/>
          </a:xfrm>
          <a:prstGeom prst="rect">
            <a:avLst/>
          </a:prstGeom>
        </p:spPr>
      </p:pic>
    </p:spTree>
    <p:extLst>
      <p:ext uri="{BB962C8B-B14F-4D97-AF65-F5344CB8AC3E}">
        <p14:creationId xmlns:p14="http://schemas.microsoft.com/office/powerpoint/2010/main" val="675256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BDDBDF-9251-F7F5-372A-05098ACAB72A}"/>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ADEEBA70-5882-46F9-6BC7-A82BA3F58347}"/>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7" name="Picture 6">
            <a:extLst>
              <a:ext uri="{FF2B5EF4-FFF2-40B4-BE49-F238E27FC236}">
                <a16:creationId xmlns:a16="http://schemas.microsoft.com/office/drawing/2014/main" id="{C9B76610-3E7C-3B59-F15A-6BA094E3109E}"/>
              </a:ext>
            </a:extLst>
          </p:cNvPr>
          <p:cNvPicPr>
            <a:picLocks noChangeAspect="1"/>
          </p:cNvPicPr>
          <p:nvPr/>
        </p:nvPicPr>
        <p:blipFill>
          <a:blip r:embed="rId2"/>
          <a:stretch>
            <a:fillRect/>
          </a:stretch>
        </p:blipFill>
        <p:spPr>
          <a:xfrm>
            <a:off x="268942" y="811303"/>
            <a:ext cx="10780488" cy="5235394"/>
          </a:xfrm>
          <a:prstGeom prst="rect">
            <a:avLst/>
          </a:prstGeom>
        </p:spPr>
      </p:pic>
    </p:spTree>
    <p:extLst>
      <p:ext uri="{BB962C8B-B14F-4D97-AF65-F5344CB8AC3E}">
        <p14:creationId xmlns:p14="http://schemas.microsoft.com/office/powerpoint/2010/main" val="75493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B15797-575F-2A4F-7C6D-EE0DAC0C20D9}"/>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D7042EA4-D86F-6239-38C7-BB190141F1D3}"/>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5" name="Picture 4">
            <a:extLst>
              <a:ext uri="{FF2B5EF4-FFF2-40B4-BE49-F238E27FC236}">
                <a16:creationId xmlns:a16="http://schemas.microsoft.com/office/drawing/2014/main" id="{18A48C80-1E03-AC48-B7B7-F134096522C5}"/>
              </a:ext>
            </a:extLst>
          </p:cNvPr>
          <p:cNvPicPr>
            <a:picLocks noChangeAspect="1"/>
          </p:cNvPicPr>
          <p:nvPr/>
        </p:nvPicPr>
        <p:blipFill>
          <a:blip r:embed="rId2"/>
          <a:stretch>
            <a:fillRect/>
          </a:stretch>
        </p:blipFill>
        <p:spPr>
          <a:xfrm>
            <a:off x="731055" y="1520024"/>
            <a:ext cx="10729890" cy="3817951"/>
          </a:xfrm>
          <a:prstGeom prst="rect">
            <a:avLst/>
          </a:prstGeom>
        </p:spPr>
      </p:pic>
    </p:spTree>
    <p:extLst>
      <p:ext uri="{BB962C8B-B14F-4D97-AF65-F5344CB8AC3E}">
        <p14:creationId xmlns:p14="http://schemas.microsoft.com/office/powerpoint/2010/main" val="311688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65131" y="347472"/>
            <a:ext cx="6766560" cy="459352"/>
          </a:xfrm>
        </p:spPr>
        <p:txBody>
          <a:bodyPr/>
          <a:lstStyle/>
          <a:p>
            <a:r>
              <a:rPr lang="en-US" sz="28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65131" y="822123"/>
            <a:ext cx="8174557" cy="5688405"/>
          </a:xfrm>
        </p:spPr>
        <p:txBody>
          <a:bodyPr/>
          <a:lstStyle/>
          <a:p>
            <a:r>
              <a:rPr lang="en-US" sz="1200" dirty="0"/>
              <a:t>As a part of 25hr video course for doing the mini project in MCA AI Sem3 , below courses I selected and tried to complete.</a:t>
            </a:r>
          </a:p>
          <a:p>
            <a:endParaRPr lang="en-US" sz="1200" dirty="0"/>
          </a:p>
          <a:p>
            <a:pPr algn="l"/>
            <a:r>
              <a:rPr lang="en-US" sz="1200" b="1" u="sng" dirty="0"/>
              <a:t>Structuring Machine Learning Projects by DeepLearning.AI  Andrew NG</a:t>
            </a:r>
          </a:p>
          <a:p>
            <a:pPr algn="l"/>
            <a:r>
              <a:rPr lang="en-US" sz="1200" dirty="0"/>
              <a:t>OBJECTIVE : </a:t>
            </a:r>
          </a:p>
          <a:p>
            <a:pPr algn="l">
              <a:buFont typeface="Arial" panose="020B0604020202020204" pitchFamily="34" charset="0"/>
              <a:buChar char="•"/>
            </a:pPr>
            <a:r>
              <a:rPr lang="en-US" sz="1200" dirty="0"/>
              <a:t>Explain why Machine Learning strategy is important</a:t>
            </a:r>
          </a:p>
          <a:p>
            <a:pPr algn="l">
              <a:buFont typeface="Arial" panose="020B0604020202020204" pitchFamily="34" charset="0"/>
              <a:buChar char="•"/>
            </a:pPr>
            <a:r>
              <a:rPr lang="en-US" sz="1200" dirty="0"/>
              <a:t>Apply satisficing and optimizing metrics to set up your goal for ML projects</a:t>
            </a:r>
          </a:p>
          <a:p>
            <a:pPr algn="l">
              <a:buFont typeface="Arial" panose="020B0604020202020204" pitchFamily="34" charset="0"/>
              <a:buChar char="•"/>
            </a:pPr>
            <a:r>
              <a:rPr lang="en-US" sz="1200" dirty="0"/>
              <a:t>Choose a correct train/dev/test split of your dataset</a:t>
            </a:r>
          </a:p>
          <a:p>
            <a:pPr algn="l">
              <a:buFont typeface="Arial" panose="020B0604020202020204" pitchFamily="34" charset="0"/>
              <a:buChar char="•"/>
            </a:pPr>
            <a:r>
              <a:rPr lang="en-US" sz="1200" dirty="0"/>
              <a:t>Define human-level performance</a:t>
            </a:r>
          </a:p>
          <a:p>
            <a:pPr algn="l">
              <a:buFont typeface="Arial" panose="020B0604020202020204" pitchFamily="34" charset="0"/>
              <a:buChar char="•"/>
            </a:pPr>
            <a:r>
              <a:rPr lang="en-US" sz="1200" dirty="0"/>
              <a:t>Use human-level performance to define key priorities in ML projects</a:t>
            </a:r>
          </a:p>
          <a:p>
            <a:pPr algn="l">
              <a:buFont typeface="Arial" panose="020B0604020202020204" pitchFamily="34" charset="0"/>
              <a:buChar char="•"/>
            </a:pPr>
            <a:r>
              <a:rPr lang="en-US" sz="1200" dirty="0"/>
              <a:t>Take the correct ML Strategic decision based on observations of performances and dataset</a:t>
            </a:r>
          </a:p>
          <a:p>
            <a:pPr algn="l"/>
            <a:endParaRPr lang="en-US" dirty="0"/>
          </a:p>
          <a:p>
            <a:pPr algn="l"/>
            <a:r>
              <a:rPr lang="en-US" sz="1200" b="1" u="sng" dirty="0"/>
              <a:t>Fundamentals of Scalable Data Science IBM</a:t>
            </a:r>
          </a:p>
          <a:p>
            <a:pPr algn="l">
              <a:buFont typeface="Arial" panose="020B0604020202020204" pitchFamily="34" charset="0"/>
              <a:buChar char="•"/>
            </a:pPr>
            <a:r>
              <a:rPr lang="en-US" sz="1200" dirty="0"/>
              <a:t>Describe the challenges of data analytics</a:t>
            </a:r>
          </a:p>
          <a:p>
            <a:pPr algn="l">
              <a:buFont typeface="Arial" panose="020B0604020202020204" pitchFamily="34" charset="0"/>
              <a:buChar char="•"/>
            </a:pPr>
            <a:r>
              <a:rPr lang="en-US" sz="1200" dirty="0"/>
              <a:t>Describe different methods used for IoT data analysis</a:t>
            </a:r>
          </a:p>
          <a:p>
            <a:pPr algn="l">
              <a:buFont typeface="Arial" panose="020B0604020202020204" pitchFamily="34" charset="0"/>
              <a:buChar char="•"/>
            </a:pPr>
            <a:r>
              <a:rPr lang="en-US" sz="1200" dirty="0"/>
              <a:t>Create and deploy a test data generator capable of simulating IoT sensor data coming from a hypothetical washing machine</a:t>
            </a:r>
          </a:p>
          <a:p>
            <a:pPr algn="l">
              <a:buFont typeface="Arial" panose="020B0604020202020204" pitchFamily="34" charset="0"/>
              <a:buChar char="•"/>
            </a:pPr>
            <a:r>
              <a:rPr lang="en-US" sz="1200" dirty="0"/>
              <a:t>Apply a solution that captures and stores IoT data from connected devices with Node-Red and Apache </a:t>
            </a:r>
            <a:r>
              <a:rPr lang="en-US" sz="1200" dirty="0" err="1"/>
              <a:t>ChouchDB</a:t>
            </a:r>
            <a:r>
              <a:rPr lang="en-US" sz="1200" dirty="0"/>
              <a:t> NoSQL</a:t>
            </a:r>
          </a:p>
          <a:p>
            <a:pPr algn="l">
              <a:buFont typeface="Arial" panose="020B0604020202020204" pitchFamily="34" charset="0"/>
              <a:buChar char="•"/>
            </a:pPr>
            <a:r>
              <a:rPr lang="en-US" sz="1200" dirty="0"/>
              <a:t>Show how to process large data with </a:t>
            </a:r>
            <a:r>
              <a:rPr lang="en-US" sz="1200" dirty="0" err="1"/>
              <a:t>ApacheSpark</a:t>
            </a:r>
            <a:endParaRPr lang="en-US" sz="1200" dirty="0"/>
          </a:p>
          <a:p>
            <a:pPr algn="l">
              <a:buFont typeface="Arial" panose="020B0604020202020204" pitchFamily="34" charset="0"/>
              <a:buChar char="•"/>
            </a:pPr>
            <a:r>
              <a:rPr lang="en-US" sz="1200" dirty="0"/>
              <a:t>Describe different statistical measures (moments) used in summarizing data</a:t>
            </a:r>
          </a:p>
          <a:p>
            <a:pPr algn="l">
              <a:buFont typeface="Arial" panose="020B0604020202020204" pitchFamily="34" charset="0"/>
              <a:buChar char="•"/>
            </a:pPr>
            <a:r>
              <a:rPr lang="en-US" sz="1200" dirty="0"/>
              <a:t>Describe how to process large amount of data arriving in high velocity by using </a:t>
            </a:r>
            <a:r>
              <a:rPr lang="en-US" sz="1200" dirty="0" err="1"/>
              <a:t>ApacheSpark</a:t>
            </a:r>
            <a:r>
              <a:rPr lang="en-US" sz="1200" dirty="0"/>
              <a:t> and SQL</a:t>
            </a:r>
          </a:p>
          <a:p>
            <a:pPr algn="l">
              <a:buFont typeface="Arial" panose="020B0604020202020204" pitchFamily="34" charset="0"/>
              <a:buChar char="•"/>
            </a:pPr>
            <a:r>
              <a:rPr lang="en-US" sz="1200" dirty="0"/>
              <a:t>Explain the concept of multi-dimensional vector spaces and how any type of data corpus can be understood as points in that space</a:t>
            </a:r>
          </a:p>
          <a:p>
            <a:pPr algn="l">
              <a:buFont typeface="Arial" panose="020B0604020202020204" pitchFamily="34" charset="0"/>
              <a:buChar char="•"/>
            </a:pPr>
            <a:r>
              <a:rPr lang="en-US" sz="1200" dirty="0"/>
              <a:t>Illustrate transformation and basic visualization of data</a:t>
            </a:r>
          </a:p>
          <a:p>
            <a:pPr algn="l">
              <a:buFont typeface="Arial" panose="020B0604020202020204" pitchFamily="34" charset="0"/>
              <a:buChar char="•"/>
            </a:pPr>
            <a:endParaRPr lang="en-US" sz="1200" dirty="0"/>
          </a:p>
          <a:p>
            <a:pPr marL="285750" indent="-285750">
              <a:buFont typeface="Wingdings" panose="05000000000000000000" pitchFamily="2" charset="2"/>
              <a:buChar char="Ø"/>
            </a:pP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65131" y="347472"/>
            <a:ext cx="6766560" cy="459352"/>
          </a:xfrm>
        </p:spPr>
        <p:txBody>
          <a:bodyPr/>
          <a:lstStyle/>
          <a:p>
            <a:r>
              <a:rPr lang="en-US" sz="2800" dirty="0"/>
              <a:t>Continued…</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65131" y="822123"/>
            <a:ext cx="8174557" cy="5688405"/>
          </a:xfrm>
        </p:spPr>
        <p:txBody>
          <a:bodyPr/>
          <a:lstStyle/>
          <a:p>
            <a:pPr>
              <a:buFont typeface="Arial" panose="020B0604020202020204" pitchFamily="34" charset="0"/>
              <a:buChar char="•"/>
            </a:pPr>
            <a:r>
              <a:rPr lang="en-US" sz="1200" dirty="0"/>
              <a:t>Demonstrate how to plot Diagrams of low dimensional data sets like Box Plot, Run Chart, Scatter Plot and Histogram</a:t>
            </a:r>
          </a:p>
          <a:p>
            <a:pPr>
              <a:buFont typeface="Arial" panose="020B0604020202020204" pitchFamily="34" charset="0"/>
              <a:buChar char="•"/>
            </a:pPr>
            <a:r>
              <a:rPr lang="en-US" sz="1200" dirty="0"/>
              <a:t>Analyze and draw conclusions out of the diagrams you’ve plotted</a:t>
            </a:r>
          </a:p>
          <a:p>
            <a:pPr>
              <a:buFont typeface="Arial" panose="020B0604020202020204" pitchFamily="34" charset="0"/>
              <a:buChar char="•"/>
            </a:pPr>
            <a:r>
              <a:rPr lang="en-US" sz="1200" dirty="0"/>
              <a:t>Analyze and reduce dimensions of your data set</a:t>
            </a:r>
          </a:p>
          <a:p>
            <a:pPr>
              <a:buFont typeface="Arial" panose="020B0604020202020204" pitchFamily="34" charset="0"/>
              <a:buChar char="•"/>
            </a:pPr>
            <a:endParaRPr lang="en-US" sz="1200" dirty="0"/>
          </a:p>
          <a:p>
            <a:pPr marL="285750" indent="-285750">
              <a:buFont typeface="Wingdings" panose="05000000000000000000" pitchFamily="2" charset="2"/>
              <a:buChar char="Ø"/>
            </a:pPr>
            <a:r>
              <a:rPr lang="en-US" sz="1600" b="1" u="sng" dirty="0"/>
              <a:t> Advanced Machine Learning and Signal Processing  IBM</a:t>
            </a:r>
          </a:p>
          <a:p>
            <a:endParaRPr lang="en-US" sz="1600" b="1" u="sng" dirty="0"/>
          </a:p>
          <a:p>
            <a:pPr marL="285750" indent="-285750">
              <a:buFont typeface="Wingdings" panose="05000000000000000000" pitchFamily="2" charset="2"/>
              <a:buChar char="Ø"/>
            </a:pPr>
            <a:r>
              <a:rPr lang="en-US" sz="1200" dirty="0"/>
              <a:t>Linear algebra , ML pipeline , statistics , Regression , clustering, SVM, K means</a:t>
            </a:r>
          </a:p>
          <a:p>
            <a:endParaRPr lang="en-US" sz="1200" dirty="0"/>
          </a:p>
          <a:p>
            <a:pPr marL="285750" indent="-285750">
              <a:buFont typeface="Wingdings" panose="05000000000000000000" pitchFamily="2" charset="2"/>
              <a:buChar char="Ø"/>
            </a:pPr>
            <a:r>
              <a:rPr lang="en-IN" sz="1600" b="1" u="sng" dirty="0"/>
              <a:t>Applied AI with </a:t>
            </a:r>
            <a:r>
              <a:rPr lang="en-IN" sz="1600" b="1" u="sng" dirty="0" err="1"/>
              <a:t>DeepLearning</a:t>
            </a:r>
            <a:endParaRPr lang="en-IN" sz="1600" b="1" u="sng" dirty="0"/>
          </a:p>
          <a:p>
            <a:pPr marL="285750" indent="-285750">
              <a:buFont typeface="Wingdings" panose="05000000000000000000" pitchFamily="2" charset="2"/>
              <a:buChar char="Ø"/>
            </a:pPr>
            <a:endParaRPr lang="en-US" dirty="0"/>
          </a:p>
          <a:p>
            <a:r>
              <a:rPr lang="en-US" sz="1200" dirty="0"/>
              <a:t>Demonstrate the ability to execute a saved </a:t>
            </a:r>
            <a:r>
              <a:rPr lang="en-US" sz="1200" dirty="0" err="1"/>
              <a:t>Keras</a:t>
            </a:r>
            <a:r>
              <a:rPr lang="en-US" sz="1200" dirty="0"/>
              <a:t> Model</a:t>
            </a:r>
          </a:p>
          <a:p>
            <a:pPr algn="l">
              <a:buFont typeface="Arial" panose="020B0604020202020204" pitchFamily="34" charset="0"/>
              <a:buChar char="•"/>
            </a:pPr>
            <a:r>
              <a:rPr lang="en-US" sz="1200" dirty="0"/>
              <a:t>Recognize the projects within DeepLearning4J</a:t>
            </a:r>
          </a:p>
          <a:p>
            <a:pPr algn="l">
              <a:buFont typeface="Arial" panose="020B0604020202020204" pitchFamily="34" charset="0"/>
              <a:buChar char="•"/>
            </a:pPr>
            <a:r>
              <a:rPr lang="en-US" sz="1200" dirty="0"/>
              <a:t>Choose the proper Framework for </a:t>
            </a:r>
            <a:r>
              <a:rPr lang="en-US" sz="1200" dirty="0" err="1"/>
              <a:t>DeepLearning</a:t>
            </a:r>
            <a:endParaRPr lang="en-US" sz="1200" dirty="0"/>
          </a:p>
          <a:p>
            <a:r>
              <a:rPr lang="en-US" sz="1200" dirty="0"/>
              <a:t>Describe the tools used to get a model from </a:t>
            </a:r>
            <a:r>
              <a:rPr lang="en-US" sz="1200" dirty="0" err="1"/>
              <a:t>Keras</a:t>
            </a:r>
            <a:r>
              <a:rPr lang="en-US" sz="1200" dirty="0"/>
              <a:t> into DL4J</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92283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5506" y="280236"/>
            <a:ext cx="6400800" cy="768096"/>
          </a:xfrm>
        </p:spPr>
        <p:txBody>
          <a:bodyPr/>
          <a:lstStyle/>
          <a:p>
            <a:r>
              <a:rPr lang="en-US" sz="2800" b="1" dirty="0">
                <a:solidFill>
                  <a:schemeClr val="accent6"/>
                </a:solidFill>
                <a:latin typeface="Arial Black" panose="020B0604020202020204" pitchFamily="34" charset="0"/>
                <a:cs typeface="Arial Black" panose="020B0604020202020204" pitchFamily="34" charset="0"/>
              </a:rPr>
              <a:t>Instructors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27411" y="1975103"/>
            <a:ext cx="7153835" cy="4237437"/>
          </a:xfrm>
        </p:spPr>
        <p:txBody>
          <a:bodyPr/>
          <a:lstStyle/>
          <a:p>
            <a:pPr algn="l"/>
            <a:r>
              <a:rPr lang="en-US" sz="1800" dirty="0"/>
              <a:t>Andrew Ng is Founder of DeepLearning.AI, General Partner at AI Fund, Chairman and Co-Founder of Coursera, and an Adjunct Professor at Stanford University.</a:t>
            </a:r>
          </a:p>
          <a:p>
            <a:pPr algn="l"/>
            <a:endParaRPr lang="en-US" sz="1800" dirty="0"/>
          </a:p>
          <a:p>
            <a:pPr algn="l"/>
            <a:r>
              <a:rPr lang="en-US" sz="1800" dirty="0"/>
              <a:t>Romeo </a:t>
            </a:r>
            <a:r>
              <a:rPr lang="en-US" sz="1800" dirty="0" err="1"/>
              <a:t>Kienzler</a:t>
            </a:r>
            <a:r>
              <a:rPr lang="en-US" sz="1800" dirty="0"/>
              <a:t>  Chief Data Scientist and course lead,  holds a M. Sc. (ETH) in Information Systems, Bioinformatics &amp; Applied Statistics (Swiss Federal Institute of Technology). He has nearly two decades of experience in Software </a:t>
            </a:r>
            <a:r>
              <a:rPr lang="en-US" sz="1800" dirty="0" err="1"/>
              <a:t>Enineering</a:t>
            </a:r>
            <a:r>
              <a:rPr lang="en-US" sz="1800" dirty="0"/>
              <a:t>, Database Administration and Information Integration. Since 2012 he works as a Data Scientist for IBM.</a:t>
            </a:r>
          </a:p>
          <a:p>
            <a:pPr algn="l"/>
            <a:endParaRPr lang="en-US" sz="1800" dirty="0"/>
          </a:p>
          <a:p>
            <a:pPr algn="l"/>
            <a:r>
              <a:rPr lang="en-US" sz="1800" dirty="0"/>
              <a:t>Nikolay </a:t>
            </a:r>
            <a:r>
              <a:rPr lang="en-US" sz="1800" dirty="0" err="1"/>
              <a:t>Manchev</a:t>
            </a:r>
            <a:r>
              <a:rPr lang="en-US" sz="1800" dirty="0"/>
              <a:t> holds an MSc in Software Technologies, an MSc in Data Science, and is currently undertaking postgraduate research at King's College London. His area of expertise is Machine Learning and Data Science, and his research interests are in neural networks with emphasis on biological plausibility.</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40248" y="477281"/>
            <a:ext cx="8592671" cy="4695354"/>
          </a:xfrm>
        </p:spPr>
        <p:txBody>
          <a:bodyPr/>
          <a:lstStyle/>
          <a:p>
            <a:br>
              <a:rPr lang="en-US" sz="1800" dirty="0">
                <a:latin typeface="+mn-lt"/>
                <a:ea typeface="+mn-ea"/>
                <a:cs typeface="+mn-cs"/>
              </a:rPr>
            </a:br>
            <a:br>
              <a:rPr lang="en-US" sz="1800" dirty="0">
                <a:latin typeface="+mn-lt"/>
                <a:ea typeface="+mn-ea"/>
                <a:cs typeface="+mn-cs"/>
              </a:rPr>
            </a:br>
            <a:br>
              <a:rPr lang="en-US" sz="1800" dirty="0">
                <a:latin typeface="+mn-lt"/>
                <a:ea typeface="+mn-ea"/>
                <a:cs typeface="+mn-cs"/>
              </a:rPr>
            </a:br>
            <a:r>
              <a:rPr lang="en-US" sz="1800" dirty="0">
                <a:latin typeface="+mn-lt"/>
                <a:ea typeface="+mn-ea"/>
                <a:cs typeface="+mn-cs"/>
              </a:rPr>
              <a:t>Overview of IOT data analysis</a:t>
            </a:r>
            <a:br>
              <a:rPr lang="en-US" sz="1800" dirty="0">
                <a:latin typeface="+mn-lt"/>
                <a:ea typeface="+mn-ea"/>
                <a:cs typeface="+mn-cs"/>
              </a:rPr>
            </a:br>
            <a:br>
              <a:rPr lang="en-US" sz="1800" dirty="0">
                <a:latin typeface="+mn-lt"/>
                <a:ea typeface="+mn-ea"/>
                <a:cs typeface="+mn-cs"/>
              </a:rPr>
            </a:br>
            <a:r>
              <a:rPr lang="en-US" sz="1800" dirty="0">
                <a:latin typeface="+mn-lt"/>
                <a:ea typeface="+mn-ea"/>
                <a:cs typeface="+mn-cs"/>
              </a:rPr>
              <a:t>different ml algorithms both supervised and unsupervised</a:t>
            </a:r>
            <a:br>
              <a:rPr lang="en-US" sz="1800" dirty="0">
                <a:latin typeface="+mn-lt"/>
                <a:ea typeface="+mn-ea"/>
                <a:cs typeface="+mn-cs"/>
              </a:rPr>
            </a:br>
            <a:br>
              <a:rPr lang="en-US" sz="1800" dirty="0">
                <a:latin typeface="+mn-lt"/>
                <a:ea typeface="+mn-ea"/>
                <a:cs typeface="+mn-cs"/>
              </a:rPr>
            </a:br>
            <a:r>
              <a:rPr lang="en-US" sz="1800" dirty="0">
                <a:latin typeface="+mn-lt"/>
                <a:ea typeface="+mn-ea"/>
                <a:cs typeface="+mn-cs"/>
              </a:rPr>
              <a:t>neural network</a:t>
            </a:r>
            <a:br>
              <a:rPr lang="en-US" sz="1800" dirty="0">
                <a:latin typeface="+mn-lt"/>
                <a:ea typeface="+mn-ea"/>
                <a:cs typeface="+mn-cs"/>
              </a:rPr>
            </a:br>
            <a:br>
              <a:rPr lang="en-US" sz="1800" dirty="0">
                <a:latin typeface="+mn-lt"/>
                <a:ea typeface="+mn-ea"/>
                <a:cs typeface="+mn-cs"/>
              </a:rPr>
            </a:br>
            <a:r>
              <a:rPr lang="en-US" sz="1800" dirty="0">
                <a:latin typeface="+mn-lt"/>
                <a:ea typeface="+mn-ea"/>
                <a:cs typeface="+mn-cs"/>
              </a:rPr>
              <a:t>linear algebra and statistics</a:t>
            </a:r>
            <a:br>
              <a:rPr lang="en-US" sz="1800" dirty="0">
                <a:latin typeface="+mn-lt"/>
                <a:ea typeface="+mn-ea"/>
                <a:cs typeface="+mn-cs"/>
              </a:rPr>
            </a:br>
            <a:br>
              <a:rPr lang="en-US" sz="1800" dirty="0">
                <a:latin typeface="+mn-lt"/>
                <a:ea typeface="+mn-ea"/>
                <a:cs typeface="+mn-cs"/>
              </a:rPr>
            </a:br>
            <a:r>
              <a:rPr lang="en-US" sz="1800" dirty="0">
                <a:latin typeface="+mn-lt"/>
                <a:ea typeface="+mn-ea"/>
                <a:cs typeface="+mn-cs"/>
              </a:rPr>
              <a:t>data preprocessing</a:t>
            </a:r>
            <a:br>
              <a:rPr lang="en-US" sz="1800" dirty="0">
                <a:latin typeface="+mn-lt"/>
                <a:ea typeface="+mn-ea"/>
                <a:cs typeface="+mn-cs"/>
              </a:rPr>
            </a:br>
            <a:br>
              <a:rPr lang="en-US" sz="1800" dirty="0">
                <a:latin typeface="+mn-lt"/>
                <a:ea typeface="+mn-ea"/>
                <a:cs typeface="+mn-cs"/>
              </a:rPr>
            </a:br>
            <a:r>
              <a:rPr lang="en-US" sz="1800" dirty="0">
                <a:latin typeface="+mn-lt"/>
                <a:ea typeface="+mn-ea"/>
                <a:cs typeface="+mn-cs"/>
              </a:rPr>
              <a:t>hyperparameter tuning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2" name="Rectangle 11">
            <a:extLst>
              <a:ext uri="{FF2B5EF4-FFF2-40B4-BE49-F238E27FC236}">
                <a16:creationId xmlns:a16="http://schemas.microsoft.com/office/drawing/2014/main" id="{3062616B-04D1-C246-16D3-9914CFE0289C}"/>
              </a:ext>
            </a:extLst>
          </p:cNvPr>
          <p:cNvSpPr/>
          <p:nvPr/>
        </p:nvSpPr>
        <p:spPr>
          <a:xfrm>
            <a:off x="5325035" y="609600"/>
            <a:ext cx="3290047" cy="4661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Concepts learnt</a:t>
            </a:r>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71316" y="200763"/>
            <a:ext cx="8165592" cy="768096"/>
          </a:xfrm>
        </p:spPr>
        <p:txBody>
          <a:bodyPr/>
          <a:lstStyle/>
          <a:p>
            <a:r>
              <a:rPr lang="en-US" dirty="0"/>
              <a:t>Assessments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22279" y="968859"/>
            <a:ext cx="3741928" cy="5799493"/>
          </a:xfrm>
        </p:spPr>
        <p:txBody>
          <a:bodyPr/>
          <a:lstStyle/>
          <a:p>
            <a:pPr marL="0" indent="0">
              <a:buNone/>
            </a:pPr>
            <a:endParaRPr lang="en-US" dirty="0"/>
          </a:p>
          <a:p>
            <a:r>
              <a:rPr lang="en-US" sz="1200" dirty="0"/>
              <a:t>Generate data with IoT data storage calculator for IBM cloud--&gt;create a test data generator using Node-red</a:t>
            </a:r>
            <a:r>
              <a:rPr lang="en-US" sz="1200" dirty="0">
                <a:sym typeface="Wingdings" panose="05000000000000000000" pitchFamily="2" charset="2"/>
              </a:rPr>
              <a:t></a:t>
            </a:r>
            <a:endParaRPr lang="en-US" sz="1200" dirty="0"/>
          </a:p>
          <a:p>
            <a:r>
              <a:rPr lang="en-US" sz="1200" dirty="0"/>
              <a:t>Publishing data to Watson IOT	platform--&gt;Implement a flow to subscribe to this data and store it in </a:t>
            </a:r>
            <a:r>
              <a:rPr lang="en-US" sz="1200" dirty="0" err="1"/>
              <a:t>Nosql</a:t>
            </a:r>
            <a:r>
              <a:rPr lang="en-US" sz="1200" dirty="0"/>
              <a:t> DB[Apache CouchDB(</a:t>
            </a:r>
            <a:r>
              <a:rPr lang="en-US" sz="1200" dirty="0" err="1"/>
              <a:t>Cloudant</a:t>
            </a:r>
            <a:r>
              <a:rPr lang="en-US" sz="1200" dirty="0"/>
              <a:t>)] --&gt; creating a function which is used to create a data frame from a </a:t>
            </a:r>
            <a:r>
              <a:rPr lang="en-US" sz="1200" dirty="0" err="1"/>
              <a:t>cloudant</a:t>
            </a:r>
            <a:r>
              <a:rPr lang="en-US" sz="1200" dirty="0"/>
              <a:t> data frame using the  "</a:t>
            </a:r>
            <a:r>
              <a:rPr lang="en-US" sz="1200" dirty="0" err="1"/>
              <a:t>DataSource</a:t>
            </a:r>
            <a:r>
              <a:rPr lang="en-US" sz="1200" dirty="0"/>
              <a:t>" which is some sort of a plugin which allows </a:t>
            </a:r>
            <a:r>
              <a:rPr lang="en-US" sz="1200" dirty="0" err="1"/>
              <a:t>ApacheSpark</a:t>
            </a:r>
            <a:r>
              <a:rPr lang="en-US" sz="1200" dirty="0"/>
              <a:t> to use different data sources.--&gt;then passed the </a:t>
            </a:r>
            <a:r>
              <a:rPr lang="en-US" sz="1200" dirty="0" err="1"/>
              <a:t>dataframe</a:t>
            </a:r>
            <a:r>
              <a:rPr lang="en-US" sz="1200" dirty="0"/>
              <a:t> object. also registered the </a:t>
            </a:r>
            <a:r>
              <a:rPr lang="en-US" sz="1200" dirty="0" err="1"/>
              <a:t>dataframe</a:t>
            </a:r>
            <a:r>
              <a:rPr lang="en-US" sz="1200" dirty="0"/>
              <a:t> in the </a:t>
            </a:r>
            <a:r>
              <a:rPr lang="en-US" sz="1200" dirty="0" err="1"/>
              <a:t>ApacheSparkSQL</a:t>
            </a:r>
            <a:r>
              <a:rPr lang="en-US" sz="1200" dirty="0"/>
              <a:t> catalog --&gt; issue queries against the "washing" table using "</a:t>
            </a:r>
            <a:r>
              <a:rPr lang="en-US" sz="1200" dirty="0" err="1"/>
              <a:t>spark.sql</a:t>
            </a:r>
            <a:r>
              <a:rPr lang="en-US" sz="1200" dirty="0"/>
              <a:t>()--&gt;implement a function which returns a (python) list of string values of the field names in this data frame--&gt; connect to the </a:t>
            </a:r>
            <a:r>
              <a:rPr lang="en-US" sz="1200" dirty="0" err="1"/>
              <a:t>cloudant</a:t>
            </a:r>
            <a:r>
              <a:rPr lang="en-US" sz="1200" dirty="0"/>
              <a:t> database --&gt; test the created functions  </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697216" y="968859"/>
            <a:ext cx="3741928" cy="5688378"/>
          </a:xfrm>
        </p:spPr>
        <p:txBody>
          <a:bodyPr/>
          <a:lstStyle/>
          <a:p>
            <a:r>
              <a:rPr lang="en-US" sz="1200" dirty="0"/>
              <a:t>For each module separate lab was there both for practice and graded submission</a:t>
            </a:r>
          </a:p>
          <a:p>
            <a:r>
              <a:rPr lang="en-US" sz="1200" b="1" dirty="0">
                <a:solidFill>
                  <a:srgbClr val="000000"/>
                </a:solidFill>
                <a:effectLst/>
                <a:latin typeface="Times New Roman" panose="02020603050405020304" pitchFamily="18" charset="0"/>
                <a:ea typeface="Calibri" panose="020F0502020204030204" pitchFamily="34" charset="0"/>
              </a:rPr>
              <a:t>1</a:t>
            </a:r>
            <a:r>
              <a:rPr lang="en-US" sz="1200" dirty="0"/>
              <a:t>. generate sensor data--&gt;https://github.com/IBM/coursera/raw/master/coursera_ml/a2.parquet---&gt; </a:t>
            </a:r>
            <a:r>
              <a:rPr lang="en-US" sz="1200" dirty="0" err="1"/>
              <a:t>analysing</a:t>
            </a:r>
            <a:r>
              <a:rPr lang="en-US" sz="1200" dirty="0"/>
              <a:t> the data using spark--&gt;creating a </a:t>
            </a:r>
            <a:r>
              <a:rPr lang="en-US" sz="1200" dirty="0" err="1"/>
              <a:t>VectorAssembler</a:t>
            </a:r>
            <a:r>
              <a:rPr lang="en-US" sz="1200" dirty="0"/>
              <a:t> which consumes columns X, Y and Z and produces a column “features”\n"--&gt; instantiate a classifier from the </a:t>
            </a:r>
            <a:r>
              <a:rPr lang="en-US" sz="1200" dirty="0" err="1"/>
              <a:t>SparkML</a:t>
            </a:r>
            <a:r>
              <a:rPr lang="en-US" sz="1200" dirty="0"/>
              <a:t> package  and assign it to  the classifier variable--&gt;Rename the “CLASS” column to “label”--&gt;Specify the label-column correctly to be “CLASS”--&gt;train and evaluate--&gt;submit.</a:t>
            </a:r>
          </a:p>
          <a:p>
            <a:endParaRPr lang="en-US" sz="1200" dirty="0"/>
          </a:p>
          <a:p>
            <a:r>
              <a:rPr lang="en-US" sz="1200" dirty="0"/>
              <a:t>2. Again load parquet file--&gt;check if we have balanced classes – this means that we have roughly the same number of examples for each class we want to predict which is also important for classification and clustering --&gt;create a </a:t>
            </a:r>
            <a:r>
              <a:rPr lang="en-US" sz="1200" dirty="0" err="1"/>
              <a:t>VectorAssembler</a:t>
            </a:r>
            <a:r>
              <a:rPr lang="en-US" sz="1200" dirty="0"/>
              <a:t> which consumes columns X, Y and Z and produces a column “features”--&gt; insatiate a clustering algorithm from the </a:t>
            </a:r>
            <a:r>
              <a:rPr lang="en-US" sz="1200" dirty="0" err="1"/>
              <a:t>SparkML</a:t>
            </a:r>
            <a:r>
              <a:rPr lang="en-US" sz="1200" dirty="0"/>
              <a:t> package and assign it to the </a:t>
            </a:r>
            <a:r>
              <a:rPr lang="en-US" sz="1200" dirty="0" err="1"/>
              <a:t>clust</a:t>
            </a:r>
            <a:r>
              <a:rPr lang="en-US" sz="1200" dirty="0"/>
              <a:t> variable--&gt;from clustering import </a:t>
            </a:r>
            <a:r>
              <a:rPr lang="en-US" sz="1200" dirty="0" err="1"/>
              <a:t>Kmeans</a:t>
            </a:r>
            <a:r>
              <a:rPr lang="en-US" sz="1200" dirty="0"/>
              <a:t>--&gt;from </a:t>
            </a:r>
            <a:r>
              <a:rPr lang="en-US" sz="1200" dirty="0" err="1"/>
              <a:t>pyspark</a:t>
            </a:r>
            <a:r>
              <a:rPr lang="en-US" sz="1200" dirty="0"/>
              <a:t> import pipeline--&gt; fit the model and predict</a:t>
            </a:r>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17F9-86EC-546A-44F3-F1CE62388186}"/>
              </a:ext>
            </a:extLst>
          </p:cNvPr>
          <p:cNvSpPr>
            <a:spLocks noGrp="1"/>
          </p:cNvSpPr>
          <p:nvPr>
            <p:ph type="title"/>
          </p:nvPr>
        </p:nvSpPr>
        <p:spPr>
          <a:xfrm>
            <a:off x="3552176" y="824813"/>
            <a:ext cx="6766560" cy="768096"/>
          </a:xfrm>
        </p:spPr>
        <p:txBody>
          <a:bodyPr/>
          <a:lstStyle/>
          <a:p>
            <a:r>
              <a:rPr lang="en-IN" sz="2400" dirty="0"/>
              <a:t>DEMO project based on skills learnt</a:t>
            </a:r>
          </a:p>
        </p:txBody>
      </p:sp>
      <p:sp>
        <p:nvSpPr>
          <p:cNvPr id="3" name="Content Placeholder 2">
            <a:extLst>
              <a:ext uri="{FF2B5EF4-FFF2-40B4-BE49-F238E27FC236}">
                <a16:creationId xmlns:a16="http://schemas.microsoft.com/office/drawing/2014/main" id="{DFCDAC19-069A-0F96-DA22-B9ECBD800362}"/>
              </a:ext>
            </a:extLst>
          </p:cNvPr>
          <p:cNvSpPr>
            <a:spLocks noGrp="1"/>
          </p:cNvSpPr>
          <p:nvPr>
            <p:ph idx="1"/>
          </p:nvPr>
        </p:nvSpPr>
        <p:spPr>
          <a:xfrm>
            <a:off x="3552176" y="1766047"/>
            <a:ext cx="8308130" cy="4157233"/>
          </a:xfrm>
        </p:spPr>
        <p:txBody>
          <a:bodyPr/>
          <a:lstStyle/>
          <a:p>
            <a:r>
              <a:rPr lang="en-US" dirty="0"/>
              <a:t> Mammography is the most effective method for breast cancer screening</a:t>
            </a:r>
          </a:p>
          <a:p>
            <a:r>
              <a:rPr lang="en-US" dirty="0"/>
              <a:t>    available today. However, the low positive predictive value of breast</a:t>
            </a:r>
          </a:p>
          <a:p>
            <a:r>
              <a:rPr lang="en-US" dirty="0"/>
              <a:t>    biopsy resulting from mammogram interpretation leads to approximately</a:t>
            </a:r>
          </a:p>
          <a:p>
            <a:r>
              <a:rPr lang="en-US" dirty="0"/>
              <a:t>    70% unnecessary biopsies with benign outcomes.</a:t>
            </a:r>
          </a:p>
          <a:p>
            <a:endParaRPr lang="en-US" dirty="0"/>
          </a:p>
          <a:p>
            <a:r>
              <a:rPr lang="en-US" dirty="0"/>
              <a:t>This data set can be used to predict the severity (benign or malignant)</a:t>
            </a:r>
          </a:p>
          <a:p>
            <a:r>
              <a:rPr lang="en-US" dirty="0"/>
              <a:t>    of a mammographic mass lesion from BI-RADS attributes and the patient's age.</a:t>
            </a:r>
          </a:p>
          <a:p>
            <a:r>
              <a:rPr lang="en-US" dirty="0"/>
              <a:t>    It contains a BI-RADS assessment, the patient's age and three BI-RADS attributes</a:t>
            </a:r>
          </a:p>
          <a:p>
            <a:r>
              <a:rPr lang="en-US" dirty="0"/>
              <a:t>    together with the ground truth (the severity field) for 516 benign and</a:t>
            </a:r>
          </a:p>
          <a:p>
            <a:r>
              <a:rPr lang="en-US" dirty="0"/>
              <a:t>    445 malignant masses that have been identified on full field digital mammograms</a:t>
            </a:r>
          </a:p>
          <a:p>
            <a:r>
              <a:rPr lang="en-US" dirty="0"/>
              <a:t>    collected at the Institute of Radiology of the</a:t>
            </a:r>
          </a:p>
          <a:p>
            <a:r>
              <a:rPr lang="en-US" dirty="0"/>
              <a:t>    University Erlangen-Nuremberg between 2003 and 2006.</a:t>
            </a:r>
          </a:p>
          <a:p>
            <a:endParaRPr lang="en-US" dirty="0"/>
          </a:p>
          <a:p>
            <a:r>
              <a:rPr lang="en-IN" dirty="0"/>
              <a:t>https://archive.ics.uci.edu/ml/datasets/Mammographic+Mass</a:t>
            </a:r>
          </a:p>
        </p:txBody>
      </p:sp>
      <p:sp>
        <p:nvSpPr>
          <p:cNvPr id="5" name="Slide Number Placeholder 4">
            <a:extLst>
              <a:ext uri="{FF2B5EF4-FFF2-40B4-BE49-F238E27FC236}">
                <a16:creationId xmlns:a16="http://schemas.microsoft.com/office/drawing/2014/main" id="{DB6103FB-AA51-DC46-50C2-E46E39CC7037}"/>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98722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19885-B43D-6D5B-9859-D5661C4EEEE4}"/>
              </a:ext>
            </a:extLst>
          </p:cNvPr>
          <p:cNvSpPr>
            <a:spLocks noGrp="1"/>
          </p:cNvSpPr>
          <p:nvPr>
            <p:ph idx="1"/>
          </p:nvPr>
        </p:nvSpPr>
        <p:spPr>
          <a:xfrm>
            <a:off x="4041648" y="385482"/>
            <a:ext cx="8150352" cy="6194612"/>
          </a:xfrm>
        </p:spPr>
        <p:txBody>
          <a:bodyPr/>
          <a:lstStyle/>
          <a:p>
            <a:pPr algn="l"/>
            <a:r>
              <a:rPr lang="en-US" sz="1200" b="0" i="0" dirty="0">
                <a:solidFill>
                  <a:srgbClr val="000000"/>
                </a:solidFill>
                <a:effectLst/>
                <a:latin typeface="Helvetica Neue"/>
              </a:rPr>
              <a:t>This data contains 961 instances of masses detected in mammograms, and contains the following attributes:</a:t>
            </a:r>
          </a:p>
          <a:p>
            <a:pPr algn="l">
              <a:buFont typeface="+mj-lt"/>
              <a:buAutoNum type="arabicPeriod"/>
            </a:pPr>
            <a:r>
              <a:rPr lang="en-US" sz="1200" b="0" i="0" dirty="0">
                <a:solidFill>
                  <a:srgbClr val="000000"/>
                </a:solidFill>
                <a:effectLst/>
                <a:latin typeface="Helvetica Neue"/>
              </a:rPr>
              <a:t>BI-RADS assessment: 1 to 5 (ordinal)</a:t>
            </a:r>
          </a:p>
          <a:p>
            <a:pPr algn="l">
              <a:buFont typeface="+mj-lt"/>
              <a:buAutoNum type="arabicPeriod"/>
            </a:pPr>
            <a:r>
              <a:rPr lang="en-US" sz="1200" b="0" i="0" dirty="0">
                <a:solidFill>
                  <a:srgbClr val="000000"/>
                </a:solidFill>
                <a:effectLst/>
                <a:latin typeface="Helvetica Neue"/>
              </a:rPr>
              <a:t>Age: patient's age in years (integer)</a:t>
            </a:r>
          </a:p>
          <a:p>
            <a:pPr algn="l">
              <a:buFont typeface="+mj-lt"/>
              <a:buAutoNum type="arabicPeriod"/>
            </a:pPr>
            <a:r>
              <a:rPr lang="en-US" sz="1200" b="0" i="0" dirty="0">
                <a:solidFill>
                  <a:srgbClr val="000000"/>
                </a:solidFill>
                <a:effectLst/>
                <a:latin typeface="Helvetica Neue"/>
              </a:rPr>
              <a:t>Shape: mass shape: round=1 oval=2 lobular=3 irregular=4 (nominal)</a:t>
            </a:r>
          </a:p>
          <a:p>
            <a:pPr algn="l">
              <a:buFont typeface="+mj-lt"/>
              <a:buAutoNum type="arabicPeriod"/>
            </a:pPr>
            <a:r>
              <a:rPr lang="en-US" sz="1200" b="0" i="0" dirty="0">
                <a:solidFill>
                  <a:srgbClr val="000000"/>
                </a:solidFill>
                <a:effectLst/>
                <a:latin typeface="Helvetica Neue"/>
              </a:rPr>
              <a:t>Margin: mass margin: circumscribed=1 </a:t>
            </a:r>
            <a:r>
              <a:rPr lang="en-US" sz="1200" b="0" i="0" dirty="0" err="1">
                <a:solidFill>
                  <a:srgbClr val="000000"/>
                </a:solidFill>
                <a:effectLst/>
                <a:latin typeface="Helvetica Neue"/>
              </a:rPr>
              <a:t>microlobulated</a:t>
            </a:r>
            <a:r>
              <a:rPr lang="en-US" sz="1200" b="0" i="0" dirty="0">
                <a:solidFill>
                  <a:srgbClr val="000000"/>
                </a:solidFill>
                <a:effectLst/>
                <a:latin typeface="Helvetica Neue"/>
              </a:rPr>
              <a:t>=2 obscured=3 ill-defined=4 spiculated=5 (nominal)</a:t>
            </a:r>
          </a:p>
          <a:p>
            <a:pPr algn="l">
              <a:buFont typeface="+mj-lt"/>
              <a:buAutoNum type="arabicPeriod"/>
            </a:pPr>
            <a:r>
              <a:rPr lang="en-US" sz="1200" b="0" i="0" dirty="0">
                <a:solidFill>
                  <a:srgbClr val="000000"/>
                </a:solidFill>
                <a:effectLst/>
                <a:latin typeface="Helvetica Neue"/>
              </a:rPr>
              <a:t>Density: mass density high=1 iso=2 low=3 fat-containing=4 (ordinal)</a:t>
            </a:r>
          </a:p>
          <a:p>
            <a:pPr algn="l">
              <a:buFont typeface="+mj-lt"/>
              <a:buAutoNum type="arabicPeriod"/>
            </a:pPr>
            <a:r>
              <a:rPr lang="en-US" sz="1200" b="0" i="0" dirty="0">
                <a:solidFill>
                  <a:srgbClr val="000000"/>
                </a:solidFill>
                <a:effectLst/>
                <a:latin typeface="Helvetica Neue"/>
              </a:rPr>
              <a:t>Severity: benign=0 or malignant=1 (binominal)</a:t>
            </a:r>
          </a:p>
          <a:p>
            <a:pPr algn="l"/>
            <a:r>
              <a:rPr lang="en-US" sz="1200" b="0" i="0" dirty="0">
                <a:solidFill>
                  <a:srgbClr val="000000"/>
                </a:solidFill>
                <a:effectLst/>
                <a:latin typeface="Helvetica Neue"/>
              </a:rPr>
              <a:t>BI-RADS is an </a:t>
            </a:r>
            <a:r>
              <a:rPr lang="en-US" sz="1200" b="0" i="0" dirty="0" err="1">
                <a:solidFill>
                  <a:srgbClr val="000000"/>
                </a:solidFill>
                <a:effectLst/>
                <a:latin typeface="Helvetica Neue"/>
              </a:rPr>
              <a:t>assesment</a:t>
            </a:r>
            <a:r>
              <a:rPr lang="en-US" sz="1200" b="0" i="0" dirty="0">
                <a:solidFill>
                  <a:srgbClr val="000000"/>
                </a:solidFill>
                <a:effectLst/>
                <a:latin typeface="Helvetica Neue"/>
              </a:rPr>
              <a:t> of how confident the severity classification is; it is not a "predictive" attribute and so we will discard it. The age, shape, margin, and density attributes are the features that we will build our model with, and "severity" is the classification we will attempt to predict based on those attributes.</a:t>
            </a:r>
          </a:p>
          <a:p>
            <a:pPr algn="l"/>
            <a:r>
              <a:rPr lang="en-US" sz="1200" b="0" i="0" dirty="0">
                <a:solidFill>
                  <a:srgbClr val="000000"/>
                </a:solidFill>
                <a:effectLst/>
                <a:latin typeface="Helvetica Neue"/>
              </a:rPr>
              <a:t>Although "shape" and "margin" are nominal data types, which </a:t>
            </a:r>
            <a:r>
              <a:rPr lang="en-US" sz="1200" b="0" i="0" dirty="0" err="1">
                <a:solidFill>
                  <a:srgbClr val="000000"/>
                </a:solidFill>
                <a:effectLst/>
                <a:latin typeface="Helvetica Neue"/>
              </a:rPr>
              <a:t>sklearn</a:t>
            </a:r>
            <a:r>
              <a:rPr lang="en-US" sz="1200" b="0" i="0" dirty="0">
                <a:solidFill>
                  <a:srgbClr val="000000"/>
                </a:solidFill>
                <a:effectLst/>
                <a:latin typeface="Helvetica Neue"/>
              </a:rPr>
              <a:t> typically doesn't deal with well, they are close enough to ordinal that we shouldn't just discard them. The "shape" for example is ordered increasingly from round to irregular.</a:t>
            </a:r>
          </a:p>
          <a:p>
            <a:pPr algn="l"/>
            <a:r>
              <a:rPr lang="en-US" sz="1200" b="0" i="0" dirty="0">
                <a:solidFill>
                  <a:srgbClr val="000000"/>
                </a:solidFill>
                <a:effectLst/>
                <a:latin typeface="Helvetica Neue"/>
              </a:rPr>
              <a:t>A lot of unnecessary anguish and surgery arises from false positives arising from mammogram results. If we can build a better way to interpret them through supervised machine learning, it could improve a lot of lives.</a:t>
            </a:r>
          </a:p>
          <a:p>
            <a:pPr algn="l"/>
            <a:r>
              <a:rPr lang="en-US" sz="1200" b="0" i="0" dirty="0">
                <a:solidFill>
                  <a:srgbClr val="000000"/>
                </a:solidFill>
                <a:effectLst/>
                <a:latin typeface="Helvetica Neue"/>
              </a:rPr>
              <a:t>Apply several different supervised machine learning techniques to this data set, and see which one yields the highest accuracy as measured with K-Fold cross validation (K=10). Apply:</a:t>
            </a:r>
          </a:p>
          <a:p>
            <a:pPr algn="l">
              <a:buFont typeface="Arial" panose="020B0604020202020204" pitchFamily="34" charset="0"/>
              <a:buChar char="•"/>
            </a:pPr>
            <a:r>
              <a:rPr lang="en-US" sz="1200" b="0" i="0" dirty="0">
                <a:solidFill>
                  <a:srgbClr val="000000"/>
                </a:solidFill>
                <a:effectLst/>
                <a:latin typeface="Helvetica Neue"/>
              </a:rPr>
              <a:t>Decision tree</a:t>
            </a:r>
          </a:p>
          <a:p>
            <a:pPr algn="l">
              <a:buFont typeface="Arial" panose="020B0604020202020204" pitchFamily="34" charset="0"/>
              <a:buChar char="•"/>
            </a:pPr>
            <a:r>
              <a:rPr lang="en-US" sz="1200" b="0" i="0" dirty="0">
                <a:solidFill>
                  <a:srgbClr val="000000"/>
                </a:solidFill>
                <a:effectLst/>
                <a:latin typeface="Helvetica Neue"/>
              </a:rPr>
              <a:t>Random forest</a:t>
            </a:r>
          </a:p>
          <a:p>
            <a:pPr algn="l">
              <a:buFont typeface="Arial" panose="020B0604020202020204" pitchFamily="34" charset="0"/>
              <a:buChar char="•"/>
            </a:pPr>
            <a:r>
              <a:rPr lang="en-US" sz="1200" b="0" i="0" dirty="0">
                <a:solidFill>
                  <a:srgbClr val="000000"/>
                </a:solidFill>
                <a:effectLst/>
                <a:latin typeface="Helvetica Neue"/>
              </a:rPr>
              <a:t>KNN</a:t>
            </a:r>
          </a:p>
          <a:p>
            <a:pPr algn="l">
              <a:buFont typeface="Arial" panose="020B0604020202020204" pitchFamily="34" charset="0"/>
              <a:buChar char="•"/>
            </a:pPr>
            <a:r>
              <a:rPr lang="en-US" sz="1200" b="0" i="0" dirty="0">
                <a:solidFill>
                  <a:srgbClr val="000000"/>
                </a:solidFill>
                <a:effectLst/>
                <a:latin typeface="Helvetica Neue"/>
              </a:rPr>
              <a:t>Naive Bayes</a:t>
            </a:r>
          </a:p>
          <a:p>
            <a:pPr algn="l">
              <a:buFont typeface="Arial" panose="020B0604020202020204" pitchFamily="34" charset="0"/>
              <a:buChar char="•"/>
            </a:pPr>
            <a:r>
              <a:rPr lang="en-US" sz="1200" b="0" i="0" dirty="0">
                <a:solidFill>
                  <a:srgbClr val="000000"/>
                </a:solidFill>
                <a:effectLst/>
                <a:latin typeface="Helvetica Neue"/>
              </a:rPr>
              <a:t>SVM</a:t>
            </a:r>
          </a:p>
          <a:p>
            <a:pPr algn="l">
              <a:buFont typeface="Arial" panose="020B0604020202020204" pitchFamily="34" charset="0"/>
              <a:buChar char="•"/>
            </a:pPr>
            <a:r>
              <a:rPr lang="en-US" sz="1200" b="0" i="0" dirty="0">
                <a:solidFill>
                  <a:srgbClr val="000000"/>
                </a:solidFill>
                <a:effectLst/>
                <a:latin typeface="Helvetica Neue"/>
              </a:rPr>
              <a:t>Logistic Regression</a:t>
            </a:r>
          </a:p>
          <a:p>
            <a:pPr algn="l">
              <a:buFont typeface="Arial" panose="020B0604020202020204" pitchFamily="34" charset="0"/>
              <a:buChar char="•"/>
            </a:pPr>
            <a:r>
              <a:rPr lang="en-US" sz="1200" b="0" i="0" dirty="0">
                <a:solidFill>
                  <a:srgbClr val="000000"/>
                </a:solidFill>
                <a:effectLst/>
                <a:latin typeface="Helvetica Neue"/>
              </a:rPr>
              <a:t>a neural network using </a:t>
            </a:r>
            <a:r>
              <a:rPr lang="en-US" sz="1200" b="0" i="0" dirty="0" err="1">
                <a:solidFill>
                  <a:srgbClr val="000000"/>
                </a:solidFill>
                <a:effectLst/>
                <a:latin typeface="Helvetica Neue"/>
              </a:rPr>
              <a:t>Keras</a:t>
            </a:r>
            <a:r>
              <a:rPr lang="en-US" sz="1200" b="0" i="0" dirty="0">
                <a:solidFill>
                  <a:srgbClr val="000000"/>
                </a:solidFill>
                <a:effectLst/>
                <a:latin typeface="Helvetica Neue"/>
              </a:rPr>
              <a:t>.</a:t>
            </a:r>
          </a:p>
          <a:p>
            <a:pPr algn="l"/>
            <a:r>
              <a:rPr lang="en-US" sz="1200" b="0" i="0" dirty="0">
                <a:solidFill>
                  <a:srgbClr val="000000"/>
                </a:solidFill>
                <a:effectLst/>
                <a:latin typeface="Helvetica Neue"/>
              </a:rPr>
              <a:t>The data needs to be cleansed; many rows contain missing data, and there may be erroneous data identifiable as outliers as well.</a:t>
            </a:r>
          </a:p>
          <a:p>
            <a:pPr algn="l"/>
            <a:r>
              <a:rPr lang="en-US" sz="1200" b="0" i="0" dirty="0">
                <a:solidFill>
                  <a:srgbClr val="000000"/>
                </a:solidFill>
                <a:effectLst/>
                <a:latin typeface="Helvetica Neue"/>
              </a:rPr>
              <a:t>For SVM it is required the input data to be normalized first.</a:t>
            </a:r>
          </a:p>
          <a:p>
            <a:endParaRPr lang="en-IN" dirty="0"/>
          </a:p>
        </p:txBody>
      </p:sp>
      <p:sp>
        <p:nvSpPr>
          <p:cNvPr id="5" name="Slide Number Placeholder 4">
            <a:extLst>
              <a:ext uri="{FF2B5EF4-FFF2-40B4-BE49-F238E27FC236}">
                <a16:creationId xmlns:a16="http://schemas.microsoft.com/office/drawing/2014/main" id="{60D25BB0-1B6E-5ABE-BCC4-3B694AE877CB}"/>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28031768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{03FC5279-2AD4-4FD3-8837-E90BEAC9AD1D}tf78438558_win32</Template>
  <TotalTime>1270</TotalTime>
  <Words>1416</Words>
  <Application>Microsoft Office PowerPoint</Application>
  <PresentationFormat>Widescreen</PresentationFormat>
  <Paragraphs>129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Helvetica Neue</vt:lpstr>
      <vt:lpstr>Sabon Next LT</vt:lpstr>
      <vt:lpstr>Times New Roman</vt:lpstr>
      <vt:lpstr>Wingdings</vt:lpstr>
      <vt:lpstr>Office Theme</vt:lpstr>
      <vt:lpstr>MINOR PROJECT SEM3 </vt:lpstr>
      <vt:lpstr>AGENDA</vt:lpstr>
      <vt:lpstr>Introduction</vt:lpstr>
      <vt:lpstr>Continued…</vt:lpstr>
      <vt:lpstr>Instructors</vt:lpstr>
      <vt:lpstr>   Overview of IOT data analysis  different ml algorithms both supervised and unsupervised  neural network  linear algebra and statistics  data preprocessing  hyperparameter tuning</vt:lpstr>
      <vt:lpstr>Assessments </vt:lpstr>
      <vt:lpstr>DEMO project based on skills learnt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SEM3 </dc:title>
  <dc:subject/>
  <dc:creator>Amrita Chaudhuri - [AA.SC.P2MCA2107449]</dc:creator>
  <cp:lastModifiedBy>Amrita Chaudhuri - [AA.SC.P2MCA2107449]</cp:lastModifiedBy>
  <cp:revision>41</cp:revision>
  <dcterms:created xsi:type="dcterms:W3CDTF">2023-06-03T13:47:00Z</dcterms:created>
  <dcterms:modified xsi:type="dcterms:W3CDTF">2023-06-09T04:46:03Z</dcterms:modified>
</cp:coreProperties>
</file>