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96" r:id="rId22"/>
    <p:sldId id="276" r:id="rId23"/>
    <p:sldId id="277" r:id="rId24"/>
    <p:sldId id="278" r:id="rId25"/>
    <p:sldId id="279" r:id="rId26"/>
    <p:sldId id="280" r:id="rId27"/>
    <p:sldId id="281" r:id="rId28"/>
    <p:sldId id="282" r:id="rId29"/>
    <p:sldId id="283"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embeddedFontLst>
    <p:embeddedFont>
      <p:font typeface="Open Sans" panose="020B0606030504020204" pitchFamily="34" charset="0"/>
      <p:regular r:id="rId42"/>
      <p:bold r:id="rId43"/>
      <p:italic r:id="rId44"/>
      <p:boldItalic r:id="rId45"/>
    </p:embeddedFont>
    <p:embeddedFont>
      <p:font typeface="Rockwell Condensed" panose="02060603050405020104" pitchFamily="18" charset="0"/>
      <p:regular r:id="rId46"/>
      <p:bold r:id="rId47"/>
    </p:embeddedFont>
    <p:embeddedFont>
      <p:font typeface="Trebuchet MS" panose="020B0603020202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BD24C4-2152-46BD-9C5A-835956AF7F02}">
  <a:tblStyle styleId="{62BD24C4-2152-46BD-9C5A-835956AF7F02}" styleName="Table_0">
    <a:wholeTbl>
      <a:tcTxStyle b="off" i="off">
        <a:font>
          <a:latin typeface="Trebuchet MS"/>
          <a:ea typeface="Trebuchet MS"/>
          <a:cs typeface="Trebuchet M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F6FC"/>
          </a:solidFill>
        </a:fill>
      </a:tcStyle>
    </a:wholeTbl>
    <a:band1H>
      <a:tcTxStyle b="off" i="off"/>
      <a:tcStyle>
        <a:tcBdr/>
        <a:fill>
          <a:solidFill>
            <a:srgbClr val="D1ECF9"/>
          </a:solidFill>
        </a:fill>
      </a:tcStyle>
    </a:band1H>
    <a:band2H>
      <a:tcTxStyle b="off" i="off"/>
      <a:tcStyle>
        <a:tcBdr/>
      </a:tcStyle>
    </a:band2H>
    <a:band1V>
      <a:tcTxStyle b="off" i="off"/>
      <a:tcStyle>
        <a:tcBdr/>
        <a:fill>
          <a:solidFill>
            <a:srgbClr val="D1ECF9"/>
          </a:solidFill>
        </a:fill>
      </a:tcStyle>
    </a:band1V>
    <a:band2V>
      <a:tcTxStyle b="off" i="off"/>
      <a:tcStyle>
        <a:tcBdr/>
      </a:tcStyle>
    </a:band2V>
    <a:lastCol>
      <a:tcTxStyle b="on" i="off">
        <a:font>
          <a:latin typeface="Trebuchet MS"/>
          <a:ea typeface="Trebuchet MS"/>
          <a:cs typeface="Trebuchet MS"/>
        </a:font>
        <a:schemeClr val="lt1"/>
      </a:tcTxStyle>
      <a:tcStyle>
        <a:tcBdr/>
        <a:fill>
          <a:solidFill>
            <a:schemeClr val="accent1"/>
          </a:solidFill>
        </a:fill>
      </a:tcStyle>
    </a:lastCol>
    <a:firstCol>
      <a:tcTxStyle b="on" i="off">
        <a:font>
          <a:latin typeface="Trebuchet MS"/>
          <a:ea typeface="Trebuchet MS"/>
          <a:cs typeface="Trebuchet MS"/>
        </a:font>
        <a:schemeClr val="lt1"/>
      </a:tcTxStyle>
      <a:tcStyle>
        <a:tcBdr/>
        <a:fill>
          <a:solidFill>
            <a:schemeClr val="accent1"/>
          </a:solidFill>
        </a:fill>
      </a:tcStyle>
    </a:firstCol>
    <a:lastRow>
      <a:tcTxStyle b="on" i="off">
        <a:font>
          <a:latin typeface="Trebuchet MS"/>
          <a:ea typeface="Trebuchet MS"/>
          <a:cs typeface="Trebuchet M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Trebuchet MS"/>
          <a:ea typeface="Trebuchet MS"/>
          <a:cs typeface="Trebuchet M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8"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591301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0371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8055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5880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8140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8327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6696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19581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6" name="Google Shape;236;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868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0140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9" name="Google Shape;249;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66390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5" name="Google Shape;255;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5265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9052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94418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6" name="Google Shape;316;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9781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7" name="Google Shape;267;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59932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4" name="Google Shape;27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41724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9" name="Google Shape;27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8750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0734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968227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579421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88812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0" name="Google Shape;310;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35280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9342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6" name="Google Shape;32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499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1" name="Google Shape;331;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50412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7" name="Google Shape;337;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048404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5" name="Google Shape;345;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05779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3" name="Google Shape;35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725067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e18f60472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0" name="Google Shape;360;g2e18f60472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07623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6789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e17f068371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e17f06837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336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e17f068371_0_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e17f0683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11128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2" name="Google Shape;382;p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2801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73093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4799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7133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7904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69407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8300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sp>
          <p:nvSpPr>
            <p:cNvPr id="24" name="Google Shape;24;p2"/>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411"/>
              </a:schemeClr>
            </a:solidFill>
            <a:ln>
              <a:noFill/>
            </a:ln>
          </p:spPr>
        </p:sp>
        <p:cxnSp>
          <p:nvCxnSpPr>
            <p:cNvPr id="25" name="Google Shape;25;p2"/>
            <p:cNvCxnSpPr/>
            <p:nvPr/>
          </p:nvCxnSpPr>
          <p:spPr>
            <a:xfrm>
              <a:off x="9371012" y="0"/>
              <a:ext cx="1219200" cy="6858000"/>
            </a:xfrm>
            <a:prstGeom prst="straightConnector1">
              <a:avLst/>
            </a:prstGeom>
            <a:noFill/>
            <a:ln w="9525" cap="flat" cmpd="sng">
              <a:solidFill>
                <a:schemeClr val="accent1">
                  <a:alpha val="69411"/>
                </a:schemeClr>
              </a:solidFill>
              <a:prstDash val="solid"/>
              <a:round/>
              <a:headEnd type="none" w="sm" len="sm"/>
              <a:tailEnd type="none" w="sm" len="sm"/>
            </a:ln>
          </p:spPr>
        </p:cxnSp>
        <p:cxnSp>
          <p:nvCxnSpPr>
            <p:cNvPr id="26" name="Google Shape;26;p2"/>
            <p:cNvCxnSpPr/>
            <p:nvPr/>
          </p:nvCxnSpPr>
          <p:spPr>
            <a:xfrm flipH="1">
              <a:off x="7425267" y="3681413"/>
              <a:ext cx="4763558" cy="3176587"/>
            </a:xfrm>
            <a:prstGeom prst="straightConnector1">
              <a:avLst/>
            </a:prstGeom>
            <a:noFill/>
            <a:ln w="9525" cap="flat" cmpd="sng">
              <a:solidFill>
                <a:schemeClr val="accent1">
                  <a:alpha val="69411"/>
                </a:schemeClr>
              </a:solidFill>
              <a:prstDash val="solid"/>
              <a:round/>
              <a:headEnd type="none" w="sm" len="sm"/>
              <a:tailEnd type="none" w="sm" len="sm"/>
            </a:ln>
          </p:spPr>
        </p:cxnSp>
        <p:sp>
          <p:nvSpPr>
            <p:cNvPr id="27" name="Google Shape;27;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28" name="Google Shape;28;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9" name="Google Shape;29;p2"/>
            <p:cNvSpPr/>
            <p:nvPr/>
          </p:nvSpPr>
          <p:spPr>
            <a:xfrm>
              <a:off x="8932333" y="3048000"/>
              <a:ext cx="3259667" cy="3810000"/>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31" name="Google Shape;31;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32" name="Google Shape;32;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33" name="Google Shape;33;p2"/>
            <p:cNvSpPr/>
            <p:nvPr/>
          </p:nvSpPr>
          <p:spPr>
            <a:xfrm>
              <a:off x="10371666" y="3589867"/>
              <a:ext cx="1817159" cy="3268133"/>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chemeClr val="accent1"/>
              </a:buClr>
              <a:buSzPts val="5400"/>
              <a:buFont typeface="Trebuchet MS"/>
              <a:buNone/>
              <a:defRPr sz="5400">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lnSpc>
                <a:spcPct val="100000"/>
              </a:lnSpc>
              <a:spcBef>
                <a:spcPts val="1000"/>
              </a:spcBef>
              <a:spcAft>
                <a:spcPts val="0"/>
              </a:spcAft>
              <a:buSzPts val="1440"/>
              <a:buNone/>
              <a:defRPr>
                <a:solidFill>
                  <a:srgbClr val="7F7F7F"/>
                </a:solidFill>
              </a:defRPr>
            </a:lvl1pPr>
            <a:lvl2pPr lvl="1" algn="ctr">
              <a:lnSpc>
                <a:spcPct val="100000"/>
              </a:lnSpc>
              <a:spcBef>
                <a:spcPts val="1000"/>
              </a:spcBef>
              <a:spcAft>
                <a:spcPts val="0"/>
              </a:spcAft>
              <a:buSzPts val="1280"/>
              <a:buNone/>
              <a:defRPr>
                <a:solidFill>
                  <a:srgbClr val="888888"/>
                </a:solidFill>
              </a:defRPr>
            </a:lvl2pPr>
            <a:lvl3pPr lvl="2" algn="ctr">
              <a:lnSpc>
                <a:spcPct val="100000"/>
              </a:lnSpc>
              <a:spcBef>
                <a:spcPts val="1000"/>
              </a:spcBef>
              <a:spcAft>
                <a:spcPts val="0"/>
              </a:spcAft>
              <a:buSzPts val="1120"/>
              <a:buNone/>
              <a:defRPr>
                <a:solidFill>
                  <a:srgbClr val="888888"/>
                </a:solidFill>
              </a:defRPr>
            </a:lvl3pPr>
            <a:lvl4pPr lvl="3" algn="ctr">
              <a:lnSpc>
                <a:spcPct val="100000"/>
              </a:lnSpc>
              <a:spcBef>
                <a:spcPts val="1000"/>
              </a:spcBef>
              <a:spcAft>
                <a:spcPts val="0"/>
              </a:spcAft>
              <a:buSzPts val="960"/>
              <a:buNone/>
              <a:defRPr>
                <a:solidFill>
                  <a:srgbClr val="888888"/>
                </a:solidFill>
              </a:defRPr>
            </a:lvl4pPr>
            <a:lvl5pPr lvl="4" algn="ctr">
              <a:lnSpc>
                <a:spcPct val="100000"/>
              </a:lnSpc>
              <a:spcBef>
                <a:spcPts val="1000"/>
              </a:spcBef>
              <a:spcAft>
                <a:spcPts val="0"/>
              </a:spcAft>
              <a:buSzPts val="960"/>
              <a:buNone/>
              <a:defRPr>
                <a:solidFill>
                  <a:srgbClr val="888888"/>
                </a:solidFill>
              </a:defRPr>
            </a:lvl5pPr>
            <a:lvl6pPr lvl="5" algn="ctr">
              <a:lnSpc>
                <a:spcPct val="100000"/>
              </a:lnSpc>
              <a:spcBef>
                <a:spcPts val="1000"/>
              </a:spcBef>
              <a:spcAft>
                <a:spcPts val="0"/>
              </a:spcAft>
              <a:buSzPts val="960"/>
              <a:buNone/>
              <a:defRPr>
                <a:solidFill>
                  <a:srgbClr val="888888"/>
                </a:solidFill>
              </a:defRPr>
            </a:lvl6pPr>
            <a:lvl7pPr lvl="6" algn="ctr">
              <a:lnSpc>
                <a:spcPct val="100000"/>
              </a:lnSpc>
              <a:spcBef>
                <a:spcPts val="1000"/>
              </a:spcBef>
              <a:spcAft>
                <a:spcPts val="0"/>
              </a:spcAft>
              <a:buSzPts val="960"/>
              <a:buNone/>
              <a:defRPr>
                <a:solidFill>
                  <a:srgbClr val="888888"/>
                </a:solidFill>
              </a:defRPr>
            </a:lvl7pPr>
            <a:lvl8pPr lvl="7" algn="ctr">
              <a:lnSpc>
                <a:spcPct val="100000"/>
              </a:lnSpc>
              <a:spcBef>
                <a:spcPts val="1000"/>
              </a:spcBef>
              <a:spcAft>
                <a:spcPts val="0"/>
              </a:spcAft>
              <a:buSzPts val="960"/>
              <a:buNone/>
              <a:defRPr>
                <a:solidFill>
                  <a:srgbClr val="888888"/>
                </a:solidFill>
              </a:defRPr>
            </a:lvl8pPr>
            <a:lvl9pPr lvl="8" algn="ctr">
              <a:lnSpc>
                <a:spcPct val="100000"/>
              </a:lnSpc>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280"/>
              <a:buFont typeface="Trebuchet MS"/>
              <a:buNone/>
              <a:defRPr sz="1600">
                <a:solidFill>
                  <a:srgbClr val="7F7F7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IN"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IN"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3F3F3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rgbClr val="3F3F3F"/>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IN"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IN" sz="8000" b="0" i="0" u="none" strike="noStrike" cap="none">
                <a:solidFill>
                  <a:srgbClr val="9EDFF5"/>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4400"/>
              <a:buFont typeface="Trebuchet MS"/>
              <a:buNone/>
              <a:defRPr sz="44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Font typeface="Trebuchet MS"/>
              <a:buNone/>
              <a:defRPr sz="2400">
                <a:solidFill>
                  <a:schemeClr val="accent1"/>
                </a:solidFill>
              </a:defRPr>
            </a:lvl1pPr>
            <a:lvl2pPr marL="914400" lvl="1" indent="-228600" algn="l">
              <a:lnSpc>
                <a:spcPct val="100000"/>
              </a:lnSpc>
              <a:spcBef>
                <a:spcPts val="1000"/>
              </a:spcBef>
              <a:spcAft>
                <a:spcPts val="0"/>
              </a:spcAft>
              <a:buSzPts val="1280"/>
              <a:buFont typeface="Trebuchet MS"/>
              <a:buNone/>
              <a:defRPr/>
            </a:lvl2pPr>
            <a:lvl3pPr marL="1371600" lvl="2" indent="-228600" algn="l">
              <a:lnSpc>
                <a:spcPct val="100000"/>
              </a:lnSpc>
              <a:spcBef>
                <a:spcPts val="1000"/>
              </a:spcBef>
              <a:spcAft>
                <a:spcPts val="0"/>
              </a:spcAft>
              <a:buSzPts val="1120"/>
              <a:buFont typeface="Trebuchet MS"/>
              <a:buNone/>
              <a:defRPr/>
            </a:lvl3pPr>
            <a:lvl4pPr marL="1828800" lvl="3" indent="-228600" algn="l">
              <a:lnSpc>
                <a:spcPct val="100000"/>
              </a:lnSpc>
              <a:spcBef>
                <a:spcPts val="1000"/>
              </a:spcBef>
              <a:spcAft>
                <a:spcPts val="0"/>
              </a:spcAft>
              <a:buSzPts val="960"/>
              <a:buFont typeface="Trebuchet MS"/>
              <a:buNone/>
              <a:defRPr/>
            </a:lvl4pPr>
            <a:lvl5pPr marL="2286000" lvl="4" indent="-228600" algn="l">
              <a:lnSpc>
                <a:spcPct val="100000"/>
              </a:lnSpc>
              <a:spcBef>
                <a:spcPts val="1000"/>
              </a:spcBef>
              <a:spcAft>
                <a:spcPts val="0"/>
              </a:spcAft>
              <a:buSzPts val="960"/>
              <a:buFont typeface="Trebuchet MS"/>
              <a:buNone/>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40"/>
              <a:buNone/>
              <a:defRPr sz="18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4000"/>
              <a:buFont typeface="Trebuchet MS"/>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a:solidFill>
                  <a:srgbClr val="7F7F7F"/>
                </a:solidFill>
              </a:defRPr>
            </a:lvl1pPr>
            <a:lvl2pPr marL="914400" lvl="1" indent="-228600" algn="l">
              <a:lnSpc>
                <a:spcPct val="100000"/>
              </a:lnSpc>
              <a:spcBef>
                <a:spcPts val="1000"/>
              </a:spcBef>
              <a:spcAft>
                <a:spcPts val="0"/>
              </a:spcAft>
              <a:buSzPts val="1440"/>
              <a:buNone/>
              <a:defRPr sz="1800">
                <a:solidFill>
                  <a:srgbClr val="888888"/>
                </a:solidFill>
              </a:defRPr>
            </a:lvl2pPr>
            <a:lvl3pPr marL="1371600" lvl="2" indent="-228600" algn="l">
              <a:lnSpc>
                <a:spcPct val="100000"/>
              </a:lnSpc>
              <a:spcBef>
                <a:spcPts val="1000"/>
              </a:spcBef>
              <a:spcAft>
                <a:spcPts val="0"/>
              </a:spcAft>
              <a:buSzPts val="1280"/>
              <a:buNone/>
              <a:defRPr sz="1600">
                <a:solidFill>
                  <a:srgbClr val="888888"/>
                </a:solidFill>
              </a:defRPr>
            </a:lvl3pPr>
            <a:lvl4pPr marL="1828800" lvl="3" indent="-228600" algn="l">
              <a:lnSpc>
                <a:spcPct val="100000"/>
              </a:lnSpc>
              <a:spcBef>
                <a:spcPts val="1000"/>
              </a:spcBef>
              <a:spcAft>
                <a:spcPts val="0"/>
              </a:spcAft>
              <a:buSzPts val="1120"/>
              <a:buNone/>
              <a:defRPr sz="1400">
                <a:solidFill>
                  <a:srgbClr val="888888"/>
                </a:solidFill>
              </a:defRPr>
            </a:lvl4pPr>
            <a:lvl5pPr marL="2286000" lvl="4" indent="-228600" algn="l">
              <a:lnSpc>
                <a:spcPct val="100000"/>
              </a:lnSpc>
              <a:spcBef>
                <a:spcPts val="1000"/>
              </a:spcBef>
              <a:spcAft>
                <a:spcPts val="0"/>
              </a:spcAft>
              <a:buSzPts val="1120"/>
              <a:buNone/>
              <a:defRPr sz="1400">
                <a:solidFill>
                  <a:srgbClr val="888888"/>
                </a:solidFill>
              </a:defRPr>
            </a:lvl5pPr>
            <a:lvl6pPr marL="2743200" lvl="5" indent="-228600" algn="l">
              <a:lnSpc>
                <a:spcPct val="100000"/>
              </a:lnSpc>
              <a:spcBef>
                <a:spcPts val="1000"/>
              </a:spcBef>
              <a:spcAft>
                <a:spcPts val="0"/>
              </a:spcAft>
              <a:buSzPts val="1120"/>
              <a:buNone/>
              <a:defRPr sz="1400">
                <a:solidFill>
                  <a:srgbClr val="888888"/>
                </a:solidFill>
              </a:defRPr>
            </a:lvl6pPr>
            <a:lvl7pPr marL="3200400" lvl="6" indent="-228600" algn="l">
              <a:lnSpc>
                <a:spcPct val="100000"/>
              </a:lnSpc>
              <a:spcBef>
                <a:spcPts val="1000"/>
              </a:spcBef>
              <a:spcAft>
                <a:spcPts val="0"/>
              </a:spcAft>
              <a:buSzPts val="1120"/>
              <a:buNone/>
              <a:defRPr sz="1400">
                <a:solidFill>
                  <a:srgbClr val="888888"/>
                </a:solidFill>
              </a:defRPr>
            </a:lvl7pPr>
            <a:lvl8pPr marL="3657600" lvl="7" indent="-228600" algn="l">
              <a:lnSpc>
                <a:spcPct val="100000"/>
              </a:lnSpc>
              <a:spcBef>
                <a:spcPts val="1000"/>
              </a:spcBef>
              <a:spcAft>
                <a:spcPts val="0"/>
              </a:spcAft>
              <a:buSzPts val="1120"/>
              <a:buNone/>
              <a:defRPr sz="1400">
                <a:solidFill>
                  <a:srgbClr val="888888"/>
                </a:solidFill>
              </a:defRPr>
            </a:lvl8pPr>
            <a:lvl9pPr marL="4114800" lvl="8" indent="-228600" algn="l">
              <a:lnSpc>
                <a:spcPct val="100000"/>
              </a:lnSpc>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1120"/>
              <a:buNone/>
              <a:defRPr sz="1400"/>
            </a:lvl2pPr>
            <a:lvl3pPr marL="1371600" lvl="2" indent="-228600" algn="l">
              <a:lnSpc>
                <a:spcPct val="100000"/>
              </a:lnSpc>
              <a:spcBef>
                <a:spcPts val="1000"/>
              </a:spcBef>
              <a:spcAft>
                <a:spcPts val="0"/>
              </a:spcAft>
              <a:buSzPts val="960"/>
              <a:buNone/>
              <a:defRPr sz="1200"/>
            </a:lvl3pPr>
            <a:lvl4pPr marL="1828800" lvl="3" indent="-228600" algn="l">
              <a:lnSpc>
                <a:spcPct val="100000"/>
              </a:lnSpc>
              <a:spcBef>
                <a:spcPts val="1000"/>
              </a:spcBef>
              <a:spcAft>
                <a:spcPts val="0"/>
              </a:spcAft>
              <a:buSzPts val="800"/>
              <a:buNone/>
              <a:defRPr sz="1000"/>
            </a:lvl4pPr>
            <a:lvl5pPr marL="2286000" lvl="4" indent="-228600" algn="l">
              <a:lnSpc>
                <a:spcPct val="100000"/>
              </a:lnSpc>
              <a:spcBef>
                <a:spcPts val="1000"/>
              </a:spcBef>
              <a:spcAft>
                <a:spcPts val="0"/>
              </a:spcAft>
              <a:buSzPts val="800"/>
              <a:buNone/>
              <a:defRPr sz="1000"/>
            </a:lvl5pPr>
            <a:lvl6pPr marL="2743200" lvl="5" indent="-228600" algn="l">
              <a:lnSpc>
                <a:spcPct val="100000"/>
              </a:lnSpc>
              <a:spcBef>
                <a:spcPts val="1000"/>
              </a:spcBef>
              <a:spcAft>
                <a:spcPts val="0"/>
              </a:spcAft>
              <a:buSzPts val="800"/>
              <a:buNone/>
              <a:defRPr sz="1000"/>
            </a:lvl6pPr>
            <a:lvl7pPr marL="3200400" lvl="6" indent="-228600" algn="l">
              <a:lnSpc>
                <a:spcPct val="100000"/>
              </a:lnSpc>
              <a:spcBef>
                <a:spcPts val="1000"/>
              </a:spcBef>
              <a:spcAft>
                <a:spcPts val="0"/>
              </a:spcAft>
              <a:buSzPts val="800"/>
              <a:buNone/>
              <a:defRPr sz="1000"/>
            </a:lvl7pPr>
            <a:lvl8pPr marL="3657600" lvl="7" indent="-228600" algn="l">
              <a:lnSpc>
                <a:spcPct val="100000"/>
              </a:lnSpc>
              <a:spcBef>
                <a:spcPts val="1000"/>
              </a:spcBef>
              <a:spcAft>
                <a:spcPts val="0"/>
              </a:spcAft>
              <a:buSzPts val="800"/>
              <a:buNone/>
              <a:defRPr sz="1000"/>
            </a:lvl8pPr>
            <a:lvl9pPr marL="4114800" lvl="8" indent="-228600" algn="l">
              <a:lnSpc>
                <a:spcPct val="100000"/>
              </a:lnSpc>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accent1"/>
              </a:buClr>
              <a:buSzPts val="2400"/>
              <a:buFont typeface="Trebuchet MS"/>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7" name="Google Shape;87;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
        <p:nvSpPr>
          <p:cNvPr id="89" name="Google Shape;89;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chemeClr val="accent1">
                  <a:alpha val="69411"/>
                </a:schemeClr>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chemeClr val="accent1">
                  <a:alpha val="69411"/>
                </a:schemeClr>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5" name="Google Shape;15;p1"/>
            <p:cNvSpPr/>
            <p:nvPr/>
          </p:nvSpPr>
          <p:spPr>
            <a:xfrm>
              <a:off x="10371666" y="3589867"/>
              <a:ext cx="1817159" cy="3268133"/>
            </a:xfrm>
            <a:prstGeom prst="triangle">
              <a:avLst>
                <a:gd name="adj" fmla="val 100000"/>
              </a:avLst>
            </a:prstGeom>
            <a:solidFill>
              <a:srgbClr val="16B0E3">
                <a:alpha val="6549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0" y="4013200"/>
              <a:ext cx="448733" cy="2844800"/>
            </a:xfrm>
            <a:prstGeom prst="triangle">
              <a:avLst>
                <a:gd name="adj" fmla="val 0"/>
              </a:avLst>
            </a:prstGeom>
            <a:solidFill>
              <a:schemeClr val="accent1">
                <a:alpha val="69411"/>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lnSpc>
                <a:spcPct val="100000"/>
              </a:lnSpc>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lnSpc>
                <a:spcPct val="100000"/>
              </a:lnSpc>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lnSpc>
                <a:spcPct val="100000"/>
              </a:lnSpc>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ctrTitle"/>
          </p:nvPr>
        </p:nvSpPr>
        <p:spPr>
          <a:xfrm>
            <a:off x="1536244" y="955964"/>
            <a:ext cx="7766936" cy="484632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262626"/>
              </a:buClr>
              <a:buSzPts val="5800"/>
              <a:buFont typeface="Open Sans"/>
              <a:buNone/>
            </a:pPr>
            <a:r>
              <a:rPr lang="en-IN" sz="5800" b="1" dirty="0">
                <a:solidFill>
                  <a:srgbClr val="262626"/>
                </a:solidFill>
                <a:latin typeface="Rockwell Condensed" panose="02060603050405020104" pitchFamily="18" charset="0"/>
                <a:ea typeface="Open Sans"/>
                <a:cs typeface="Open Sans"/>
                <a:sym typeface="Open Sans"/>
              </a:rPr>
              <a:t>Oil Recovery Mechanisms &amp;</a:t>
            </a:r>
            <a:br>
              <a:rPr lang="en-IN" sz="5800" b="1" dirty="0">
                <a:solidFill>
                  <a:srgbClr val="262626"/>
                </a:solidFill>
                <a:latin typeface="Rockwell Condensed" panose="02060603050405020104" pitchFamily="18" charset="0"/>
                <a:ea typeface="Open Sans"/>
                <a:cs typeface="Open Sans"/>
                <a:sym typeface="Open Sans"/>
              </a:rPr>
            </a:br>
            <a:r>
              <a:rPr lang="en-IN" sz="5800" b="1" dirty="0">
                <a:solidFill>
                  <a:srgbClr val="262626"/>
                </a:solidFill>
                <a:latin typeface="Rockwell Condensed" panose="02060603050405020104" pitchFamily="18" charset="0"/>
                <a:ea typeface="Open Sans"/>
                <a:cs typeface="Open Sans"/>
                <a:sym typeface="Open Sans"/>
              </a:rPr>
              <a:t>Material Balance Equation</a:t>
            </a:r>
            <a:br>
              <a:rPr lang="en-IN" sz="5800" b="1" dirty="0">
                <a:solidFill>
                  <a:srgbClr val="262626"/>
                </a:solidFill>
                <a:latin typeface="Rockwell Condensed" panose="02060603050405020104" pitchFamily="18" charset="0"/>
                <a:ea typeface="Open Sans"/>
                <a:cs typeface="Open Sans"/>
                <a:sym typeface="Open Sans"/>
              </a:rPr>
            </a:br>
            <a:endParaRPr sz="5800" b="1" dirty="0">
              <a:solidFill>
                <a:srgbClr val="262626"/>
              </a:solidFill>
              <a:latin typeface="Rockwell Condensed" panose="02060603050405020104" pitchFamily="18" charset="0"/>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7"/>
          <p:cNvSpPr txBox="1">
            <a:spLocks noGrp="1"/>
          </p:cNvSpPr>
          <p:nvPr>
            <p:ph type="subTitle" idx="1"/>
          </p:nvPr>
        </p:nvSpPr>
        <p:spPr>
          <a:xfrm>
            <a:off x="1507067" y="457201"/>
            <a:ext cx="7766936" cy="469053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40"/>
              <a:buNone/>
            </a:pPr>
            <a:r>
              <a:rPr lang="en-IN" dirty="0">
                <a:solidFill>
                  <a:schemeClr val="dk1"/>
                </a:solidFill>
                <a:latin typeface="Times New Roman"/>
                <a:ea typeface="Times New Roman"/>
                <a:cs typeface="Times New Roman"/>
                <a:sym typeface="Times New Roman"/>
              </a:rPr>
              <a:t>Basic Assumption in MBE:-</a:t>
            </a:r>
            <a:endParaRPr dirty="0"/>
          </a:p>
          <a:p>
            <a:pPr marL="342900" lvl="0" indent="-342900" algn="l" rtl="0">
              <a:lnSpc>
                <a:spcPct val="100000"/>
              </a:lnSpc>
              <a:spcBef>
                <a:spcPts val="1000"/>
              </a:spcBef>
              <a:spcAft>
                <a:spcPts val="0"/>
              </a:spcAft>
              <a:buClr>
                <a:schemeClr val="dk1"/>
              </a:buClr>
              <a:buSzPts val="1440"/>
              <a:buFont typeface="Arial"/>
              <a:buChar char="•"/>
            </a:pPr>
            <a:r>
              <a:rPr lang="en-IN" dirty="0">
                <a:solidFill>
                  <a:schemeClr val="dk1"/>
                </a:solidFill>
                <a:latin typeface="Times New Roman"/>
                <a:ea typeface="Times New Roman"/>
                <a:cs typeface="Times New Roman"/>
                <a:sym typeface="Times New Roman"/>
              </a:rPr>
              <a:t>Constant Temperature</a:t>
            </a:r>
            <a:endParaRPr dirty="0"/>
          </a:p>
          <a:p>
            <a:pPr marL="342900" lvl="0" indent="-342900" algn="l" rtl="0">
              <a:lnSpc>
                <a:spcPct val="100000"/>
              </a:lnSpc>
              <a:spcBef>
                <a:spcPts val="1000"/>
              </a:spcBef>
              <a:spcAft>
                <a:spcPts val="0"/>
              </a:spcAft>
              <a:buClr>
                <a:schemeClr val="dk1"/>
              </a:buClr>
              <a:buSzPts val="1440"/>
              <a:buFont typeface="Arial"/>
              <a:buChar char="•"/>
            </a:pPr>
            <a:r>
              <a:rPr lang="en-IN" dirty="0">
                <a:solidFill>
                  <a:schemeClr val="dk1"/>
                </a:solidFill>
                <a:latin typeface="Times New Roman"/>
                <a:ea typeface="Times New Roman"/>
                <a:cs typeface="Times New Roman"/>
                <a:sym typeface="Times New Roman"/>
              </a:rPr>
              <a:t>Pressure Equilibrium</a:t>
            </a:r>
            <a:endParaRPr dirty="0"/>
          </a:p>
          <a:p>
            <a:pPr marL="342900" lvl="0" indent="-342900" algn="l" rtl="0">
              <a:lnSpc>
                <a:spcPct val="100000"/>
              </a:lnSpc>
              <a:spcBef>
                <a:spcPts val="1000"/>
              </a:spcBef>
              <a:spcAft>
                <a:spcPts val="0"/>
              </a:spcAft>
              <a:buClr>
                <a:schemeClr val="dk1"/>
              </a:buClr>
              <a:buSzPts val="1440"/>
              <a:buFont typeface="Arial"/>
              <a:buChar char="•"/>
            </a:pPr>
            <a:r>
              <a:rPr lang="en-IN" dirty="0">
                <a:solidFill>
                  <a:schemeClr val="dk1"/>
                </a:solidFill>
                <a:latin typeface="Times New Roman"/>
                <a:ea typeface="Times New Roman"/>
                <a:cs typeface="Times New Roman"/>
                <a:sym typeface="Times New Roman"/>
              </a:rPr>
              <a:t>Constant Reservoir volume</a:t>
            </a:r>
            <a:endParaRPr dirty="0"/>
          </a:p>
          <a:p>
            <a:pPr marL="342900" lvl="0" indent="-342900" algn="l" rtl="0">
              <a:lnSpc>
                <a:spcPct val="100000"/>
              </a:lnSpc>
              <a:spcBef>
                <a:spcPts val="1000"/>
              </a:spcBef>
              <a:spcAft>
                <a:spcPts val="0"/>
              </a:spcAft>
              <a:buClr>
                <a:schemeClr val="dk1"/>
              </a:buClr>
              <a:buSzPts val="1440"/>
              <a:buFont typeface="Arial"/>
              <a:buChar char="•"/>
            </a:pPr>
            <a:r>
              <a:rPr lang="en-IN" dirty="0">
                <a:solidFill>
                  <a:schemeClr val="dk1"/>
                </a:solidFill>
                <a:latin typeface="Times New Roman"/>
                <a:ea typeface="Times New Roman"/>
                <a:cs typeface="Times New Roman"/>
                <a:sym typeface="Times New Roman"/>
              </a:rPr>
              <a:t>PVT data set are reliable and representative laboratory procedure has been used.</a:t>
            </a:r>
            <a:endParaRPr dirty="0"/>
          </a:p>
          <a:p>
            <a:pPr marL="342900" lvl="0" indent="-342900" algn="l" rtl="0">
              <a:lnSpc>
                <a:spcPct val="100000"/>
              </a:lnSpc>
              <a:spcBef>
                <a:spcPts val="1000"/>
              </a:spcBef>
              <a:spcAft>
                <a:spcPts val="0"/>
              </a:spcAft>
              <a:buClr>
                <a:schemeClr val="dk1"/>
              </a:buClr>
              <a:buSzPts val="1440"/>
              <a:buFont typeface="Arial"/>
              <a:buChar char="•"/>
            </a:pPr>
            <a:r>
              <a:rPr lang="en-IN" dirty="0">
                <a:solidFill>
                  <a:schemeClr val="dk1"/>
                </a:solidFill>
                <a:latin typeface="Times New Roman"/>
                <a:ea typeface="Times New Roman"/>
                <a:cs typeface="Times New Roman"/>
                <a:sym typeface="Times New Roman"/>
              </a:rPr>
              <a:t>Reliable production data: Three production data are required – oil, gas and water.</a:t>
            </a:r>
            <a:endParaRPr dirty="0"/>
          </a:p>
          <a:p>
            <a:pPr marL="0" lvl="0" indent="0" algn="l" rtl="0">
              <a:lnSpc>
                <a:spcPct val="100000"/>
              </a:lnSpc>
              <a:spcBef>
                <a:spcPts val="1000"/>
              </a:spcBef>
              <a:spcAft>
                <a:spcPts val="0"/>
              </a:spcAft>
              <a:buSzPts val="1440"/>
              <a:buNone/>
            </a:pPr>
            <a:endParaRPr dirty="0"/>
          </a:p>
        </p:txBody>
      </p:sp>
      <p:sp>
        <p:nvSpPr>
          <p:cNvPr id="6" name="Rectangle 5"/>
          <p:cNvSpPr/>
          <p:nvPr/>
        </p:nvSpPr>
        <p:spPr>
          <a:xfrm>
            <a:off x="3474650" y="3906277"/>
            <a:ext cx="1915885" cy="17155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2891246" y="4380411"/>
            <a:ext cx="1915885" cy="17155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p:cNvCxnSpPr/>
          <p:nvPr/>
        </p:nvCxnSpPr>
        <p:spPr>
          <a:xfrm flipV="1">
            <a:off x="2891246" y="3906277"/>
            <a:ext cx="583404" cy="474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4811483" y="3919333"/>
            <a:ext cx="583404" cy="474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913011" y="5617527"/>
            <a:ext cx="583404" cy="474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4794074" y="5626232"/>
            <a:ext cx="583404" cy="47413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942012" y="5104188"/>
            <a:ext cx="1297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064062" y="5117248"/>
            <a:ext cx="12975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698174" y="4798436"/>
            <a:ext cx="748938" cy="307777"/>
          </a:xfrm>
          <a:prstGeom prst="rect">
            <a:avLst/>
          </a:prstGeom>
          <a:noFill/>
        </p:spPr>
        <p:txBody>
          <a:bodyPr wrap="square" rtlCol="0">
            <a:spAutoFit/>
          </a:bodyPr>
          <a:lstStyle/>
          <a:p>
            <a:r>
              <a:rPr lang="en-IN" dirty="0"/>
              <a:t>V</a:t>
            </a:r>
            <a:r>
              <a:rPr lang="en-IN" baseline="-25000" dirty="0"/>
              <a:t>in</a:t>
            </a:r>
            <a:endParaRPr lang="en-IN" dirty="0"/>
          </a:p>
        </p:txBody>
      </p:sp>
      <p:sp>
        <p:nvSpPr>
          <p:cNvPr id="20" name="TextBox 19"/>
          <p:cNvSpPr txBox="1"/>
          <p:nvPr/>
        </p:nvSpPr>
        <p:spPr>
          <a:xfrm>
            <a:off x="6126488" y="4802779"/>
            <a:ext cx="748938" cy="307777"/>
          </a:xfrm>
          <a:prstGeom prst="rect">
            <a:avLst/>
          </a:prstGeom>
          <a:noFill/>
        </p:spPr>
        <p:txBody>
          <a:bodyPr wrap="square" rtlCol="0">
            <a:spAutoFit/>
          </a:bodyPr>
          <a:lstStyle/>
          <a:p>
            <a:r>
              <a:rPr lang="en-IN" dirty="0" err="1"/>
              <a:t>V</a:t>
            </a:r>
            <a:r>
              <a:rPr lang="en-IN" baseline="-25000" dirty="0" err="1"/>
              <a:t>out</a:t>
            </a:r>
            <a:endParaRPr lang="en-IN" dirty="0"/>
          </a:p>
        </p:txBody>
      </p:sp>
      <p:sp>
        <p:nvSpPr>
          <p:cNvPr id="19" name="TextBox 18"/>
          <p:cNvSpPr txBox="1"/>
          <p:nvPr/>
        </p:nvSpPr>
        <p:spPr>
          <a:xfrm>
            <a:off x="7688579" y="4745626"/>
            <a:ext cx="3617595" cy="707886"/>
          </a:xfrm>
          <a:prstGeom prst="rect">
            <a:avLst/>
          </a:prstGeom>
          <a:noFill/>
        </p:spPr>
        <p:txBody>
          <a:bodyPr wrap="square" rtlCol="0">
            <a:spAutoFit/>
          </a:bodyPr>
          <a:lstStyle/>
          <a:p>
            <a:r>
              <a:rPr lang="en-IN" sz="2000" b="1" dirty="0"/>
              <a:t>V</a:t>
            </a:r>
            <a:r>
              <a:rPr lang="en-IN" sz="2000" b="1" baseline="-25000" dirty="0"/>
              <a:t>in </a:t>
            </a:r>
            <a:r>
              <a:rPr lang="en-IN" sz="2000" b="1" dirty="0"/>
              <a:t>- </a:t>
            </a:r>
            <a:r>
              <a:rPr lang="en-IN" sz="2000" b="1" dirty="0" err="1"/>
              <a:t>V</a:t>
            </a:r>
            <a:r>
              <a:rPr lang="en-IN" sz="2000" b="1" baseline="-25000" dirty="0" err="1"/>
              <a:t>out</a:t>
            </a:r>
            <a:r>
              <a:rPr lang="en-IN" sz="2000" b="1" baseline="-25000" dirty="0"/>
              <a:t>  </a:t>
            </a:r>
            <a:r>
              <a:rPr lang="en-IN" sz="2000" b="1" dirty="0"/>
              <a:t>= </a:t>
            </a:r>
            <a:r>
              <a:rPr lang="en-IN" sz="2000" b="1" dirty="0" err="1"/>
              <a:t>V</a:t>
            </a:r>
            <a:r>
              <a:rPr lang="en-IN" sz="2000" b="1" baseline="-25000" dirty="0" err="1"/>
              <a:t>accumulate</a:t>
            </a:r>
            <a:endParaRPr lang="en-IN" sz="2000" b="1" dirty="0"/>
          </a:p>
          <a:p>
            <a:r>
              <a:rPr lang="en-IN" sz="2000" b="1" baseline="-25000" dirty="0"/>
              <a:t>        </a:t>
            </a:r>
            <a:endParaRPr lang="en-IN" sz="20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a:spLocks noGrp="1"/>
          </p:cNvSpPr>
          <p:nvPr>
            <p:ph type="subTitle" idx="1"/>
          </p:nvPr>
        </p:nvSpPr>
        <p:spPr>
          <a:xfrm>
            <a:off x="1507067" y="457201"/>
            <a:ext cx="7766936" cy="469053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40"/>
              <a:buNone/>
            </a:pPr>
            <a:r>
              <a:rPr lang="en-IN" dirty="0">
                <a:solidFill>
                  <a:schemeClr val="dk1"/>
                </a:solidFill>
                <a:latin typeface="Times New Roman"/>
                <a:ea typeface="Times New Roman"/>
                <a:cs typeface="Times New Roman"/>
                <a:sym typeface="Times New Roman"/>
              </a:rPr>
              <a:t>Application of material balance equation:-</a:t>
            </a:r>
            <a:endParaRPr dirty="0"/>
          </a:p>
          <a:p>
            <a:pPr marL="285750" lvl="0" indent="-285750" algn="l" rtl="0">
              <a:lnSpc>
                <a:spcPct val="100000"/>
              </a:lnSpc>
              <a:spcBef>
                <a:spcPts val="1000"/>
              </a:spcBef>
              <a:spcAft>
                <a:spcPts val="0"/>
              </a:spcAft>
              <a:buSzPts val="1440"/>
              <a:buFont typeface="Arial"/>
              <a:buChar char="•"/>
            </a:pPr>
            <a:r>
              <a:rPr lang="en-IN" dirty="0">
                <a:solidFill>
                  <a:schemeClr val="dk1"/>
                </a:solidFill>
                <a:latin typeface="Times New Roman"/>
                <a:ea typeface="Times New Roman"/>
                <a:cs typeface="Times New Roman"/>
                <a:sym typeface="Times New Roman"/>
              </a:rPr>
              <a:t>Estimation of contributing hydrocarbon volume in place</a:t>
            </a:r>
            <a:endParaRPr dirty="0"/>
          </a:p>
          <a:p>
            <a:pPr marL="285750" lvl="0" indent="-285750" algn="l" rtl="0">
              <a:lnSpc>
                <a:spcPct val="100000"/>
              </a:lnSpc>
              <a:spcBef>
                <a:spcPts val="1000"/>
              </a:spcBef>
              <a:spcAft>
                <a:spcPts val="0"/>
              </a:spcAft>
              <a:buSzPts val="1440"/>
              <a:buFont typeface="Arial"/>
              <a:buChar char="•"/>
            </a:pPr>
            <a:r>
              <a:rPr lang="en-IN" dirty="0">
                <a:solidFill>
                  <a:schemeClr val="dk1"/>
                </a:solidFill>
                <a:latin typeface="Times New Roman"/>
                <a:ea typeface="Times New Roman"/>
                <a:cs typeface="Times New Roman"/>
                <a:sym typeface="Times New Roman"/>
              </a:rPr>
              <a:t>Estimation Gas Cap or aquifer size</a:t>
            </a:r>
            <a:endParaRPr dirty="0"/>
          </a:p>
          <a:p>
            <a:pPr marL="285750" lvl="0" indent="-285750" algn="l" rtl="0">
              <a:lnSpc>
                <a:spcPct val="100000"/>
              </a:lnSpc>
              <a:spcBef>
                <a:spcPts val="1000"/>
              </a:spcBef>
              <a:spcAft>
                <a:spcPts val="0"/>
              </a:spcAft>
              <a:buSzPts val="1440"/>
              <a:buFont typeface="Arial"/>
              <a:buChar char="•"/>
            </a:pPr>
            <a:r>
              <a:rPr lang="en-IN" dirty="0">
                <a:solidFill>
                  <a:schemeClr val="dk1"/>
                </a:solidFill>
                <a:latin typeface="Times New Roman"/>
                <a:ea typeface="Times New Roman"/>
                <a:cs typeface="Times New Roman"/>
                <a:sym typeface="Times New Roman"/>
              </a:rPr>
              <a:t>Determine pressure, type and size of an aquifer</a:t>
            </a:r>
            <a:endParaRPr dirty="0"/>
          </a:p>
          <a:p>
            <a:pPr marL="285750" lvl="0" indent="-285750" algn="l" rtl="0">
              <a:lnSpc>
                <a:spcPct val="100000"/>
              </a:lnSpc>
              <a:spcBef>
                <a:spcPts val="1000"/>
              </a:spcBef>
              <a:spcAft>
                <a:spcPts val="0"/>
              </a:spcAft>
              <a:buSzPts val="1440"/>
              <a:buFont typeface="Arial"/>
              <a:buChar char="•"/>
            </a:pPr>
            <a:r>
              <a:rPr lang="en-IN" dirty="0">
                <a:solidFill>
                  <a:schemeClr val="dk1"/>
                </a:solidFill>
                <a:latin typeface="Times New Roman"/>
                <a:ea typeface="Times New Roman"/>
                <a:cs typeface="Times New Roman"/>
                <a:sym typeface="Times New Roman"/>
              </a:rPr>
              <a:t>Future reservoir performance prediction </a:t>
            </a:r>
            <a:endParaRPr dirty="0"/>
          </a:p>
          <a:p>
            <a:pPr marL="285750" lvl="0" indent="-285750" algn="l" rtl="0">
              <a:lnSpc>
                <a:spcPct val="100000"/>
              </a:lnSpc>
              <a:spcBef>
                <a:spcPts val="1000"/>
              </a:spcBef>
              <a:spcAft>
                <a:spcPts val="0"/>
              </a:spcAft>
              <a:buSzPts val="1440"/>
              <a:buFont typeface="Arial"/>
              <a:buChar char="•"/>
            </a:pPr>
            <a:r>
              <a:rPr lang="en-IN" dirty="0">
                <a:solidFill>
                  <a:schemeClr val="dk1"/>
                </a:solidFill>
                <a:latin typeface="Times New Roman"/>
                <a:ea typeface="Times New Roman"/>
                <a:cs typeface="Times New Roman"/>
                <a:sym typeface="Times New Roman"/>
              </a:rPr>
              <a:t>Predict ultimate hydrocarbon recovery under various type of drive mechanism</a:t>
            </a:r>
            <a:endParaRPr dirty="0"/>
          </a:p>
          <a:p>
            <a:pPr marL="285750" lvl="0" indent="-285750" algn="l" rtl="0">
              <a:lnSpc>
                <a:spcPct val="100000"/>
              </a:lnSpc>
              <a:spcBef>
                <a:spcPts val="1000"/>
              </a:spcBef>
              <a:spcAft>
                <a:spcPts val="0"/>
              </a:spcAft>
              <a:buSzPts val="1440"/>
              <a:buFont typeface="Arial"/>
              <a:buChar char="•"/>
            </a:pPr>
            <a:r>
              <a:rPr lang="en-IN" dirty="0">
                <a:solidFill>
                  <a:schemeClr val="dk1"/>
                </a:solidFill>
                <a:latin typeface="Times New Roman"/>
                <a:ea typeface="Times New Roman"/>
                <a:cs typeface="Times New Roman"/>
                <a:sym typeface="Times New Roman"/>
              </a:rPr>
              <a:t>We can see how pressure is declining and additional support is required or not.</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a:spLocks noGrp="1"/>
          </p:cNvSpPr>
          <p:nvPr>
            <p:ph type="subTitle" idx="1"/>
          </p:nvPr>
        </p:nvSpPr>
        <p:spPr>
          <a:xfrm>
            <a:off x="1244996" y="0"/>
            <a:ext cx="7766936" cy="1096899"/>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440"/>
              <a:buNone/>
            </a:pPr>
            <a:r>
              <a:rPr lang="en-IN"/>
              <a:t>Standard nomenclature adopted by the Society of Petroleum Engineers:</a:t>
            </a:r>
            <a:endParaRPr/>
          </a:p>
        </p:txBody>
      </p:sp>
      <p:pic>
        <p:nvPicPr>
          <p:cNvPr id="214" name="Google Shape;214;p29"/>
          <p:cNvPicPr preferRelativeResize="0"/>
          <p:nvPr/>
        </p:nvPicPr>
        <p:blipFill rotWithShape="1">
          <a:blip r:embed="rId3">
            <a:alphaModFix/>
          </a:blip>
          <a:srcRect/>
          <a:stretch/>
        </p:blipFill>
        <p:spPr>
          <a:xfrm>
            <a:off x="1507067" y="421424"/>
            <a:ext cx="7242795" cy="60378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0"/>
          <p:cNvSpPr txBox="1">
            <a:spLocks noGrp="1"/>
          </p:cNvSpPr>
          <p:nvPr>
            <p:ph type="subTitle" idx="1"/>
          </p:nvPr>
        </p:nvSpPr>
        <p:spPr>
          <a:xfrm>
            <a:off x="1191757" y="1"/>
            <a:ext cx="7766936" cy="47296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40"/>
              <a:buNone/>
            </a:pPr>
            <a:r>
              <a:rPr lang="en-IN"/>
              <a:t>The MBE can be written in a generalized form as follows:</a:t>
            </a:r>
            <a:endParaRPr/>
          </a:p>
        </p:txBody>
      </p:sp>
      <p:pic>
        <p:nvPicPr>
          <p:cNvPr id="220" name="Google Shape;220;p30"/>
          <p:cNvPicPr preferRelativeResize="0"/>
          <p:nvPr/>
        </p:nvPicPr>
        <p:blipFill rotWithShape="1">
          <a:blip r:embed="rId3">
            <a:alphaModFix/>
          </a:blip>
          <a:srcRect/>
          <a:stretch/>
        </p:blipFill>
        <p:spPr>
          <a:xfrm>
            <a:off x="817946" y="1165676"/>
            <a:ext cx="7028246" cy="4024353"/>
          </a:xfrm>
          <a:prstGeom prst="rect">
            <a:avLst/>
          </a:prstGeom>
          <a:noFill/>
          <a:ln>
            <a:noFill/>
          </a:ln>
        </p:spPr>
      </p:pic>
      <p:pic>
        <p:nvPicPr>
          <p:cNvPr id="221" name="Google Shape;221;p30" descr="A diagram of a gas and oil&#10;&#10;Description automatically generated"/>
          <p:cNvPicPr preferRelativeResize="0"/>
          <p:nvPr/>
        </p:nvPicPr>
        <p:blipFill rotWithShape="1">
          <a:blip r:embed="rId4">
            <a:alphaModFix/>
          </a:blip>
          <a:srcRect/>
          <a:stretch/>
        </p:blipFill>
        <p:spPr>
          <a:xfrm>
            <a:off x="7671429" y="2273292"/>
            <a:ext cx="4146790" cy="271121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31"/>
          <p:cNvPicPr preferRelativeResize="0"/>
          <p:nvPr/>
        </p:nvPicPr>
        <p:blipFill rotWithShape="1">
          <a:blip r:embed="rId3">
            <a:alphaModFix/>
          </a:blip>
          <a:srcRect/>
          <a:stretch/>
        </p:blipFill>
        <p:spPr>
          <a:xfrm>
            <a:off x="1507067" y="346841"/>
            <a:ext cx="7171252" cy="1876097"/>
          </a:xfrm>
          <a:prstGeom prst="rect">
            <a:avLst/>
          </a:prstGeom>
          <a:noFill/>
          <a:ln>
            <a:noFill/>
          </a:ln>
        </p:spPr>
      </p:pic>
      <p:pic>
        <p:nvPicPr>
          <p:cNvPr id="227" name="Google Shape;227;p31"/>
          <p:cNvPicPr preferRelativeResize="0"/>
          <p:nvPr/>
        </p:nvPicPr>
        <p:blipFill rotWithShape="1">
          <a:blip r:embed="rId4">
            <a:alphaModFix/>
          </a:blip>
          <a:srcRect/>
          <a:stretch/>
        </p:blipFill>
        <p:spPr>
          <a:xfrm>
            <a:off x="1333646" y="2367975"/>
            <a:ext cx="7171252" cy="43449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a:spLocks noGrp="1"/>
          </p:cNvSpPr>
          <p:nvPr>
            <p:ph type="subTitle" idx="1"/>
          </p:nvPr>
        </p:nvSpPr>
        <p:spPr>
          <a:xfrm>
            <a:off x="1239053" y="409576"/>
            <a:ext cx="7766936" cy="58332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r>
              <a:rPr lang="en-IN" sz="2000" dirty="0">
                <a:solidFill>
                  <a:srgbClr val="262626"/>
                </a:solidFill>
                <a:latin typeface="Times New Roman"/>
                <a:ea typeface="Times New Roman"/>
                <a:cs typeface="Times New Roman"/>
                <a:sym typeface="Times New Roman"/>
              </a:rPr>
              <a:t>Material Balance Equation :</a:t>
            </a:r>
            <a:endParaRPr dirty="0"/>
          </a:p>
        </p:txBody>
      </p:sp>
      <p:pic>
        <p:nvPicPr>
          <p:cNvPr id="233" name="Google Shape;233;p32"/>
          <p:cNvPicPr preferRelativeResize="0"/>
          <p:nvPr/>
        </p:nvPicPr>
        <p:blipFill rotWithShape="1">
          <a:blip r:embed="rId3">
            <a:alphaModFix/>
          </a:blip>
          <a:srcRect/>
          <a:stretch/>
        </p:blipFill>
        <p:spPr>
          <a:xfrm>
            <a:off x="1239053" y="1072055"/>
            <a:ext cx="7766936" cy="431975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3"/>
          <p:cNvSpPr txBox="1">
            <a:spLocks noGrp="1"/>
          </p:cNvSpPr>
          <p:nvPr>
            <p:ph type="subTitle" idx="1"/>
          </p:nvPr>
        </p:nvSpPr>
        <p:spPr>
          <a:xfrm>
            <a:off x="1375807" y="3704896"/>
            <a:ext cx="7766936" cy="426574"/>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40"/>
              <a:buNone/>
            </a:pPr>
            <a:r>
              <a:rPr lang="en-IN" dirty="0">
                <a:solidFill>
                  <a:srgbClr val="262626"/>
                </a:solidFill>
              </a:rPr>
              <a:t>The Above relationship is referred to as the </a:t>
            </a:r>
            <a:r>
              <a:rPr lang="en-IN" b="1" dirty="0">
                <a:solidFill>
                  <a:srgbClr val="262626"/>
                </a:solidFill>
              </a:rPr>
              <a:t>material balance equation</a:t>
            </a:r>
            <a:r>
              <a:rPr lang="en-IN" dirty="0">
                <a:solidFill>
                  <a:srgbClr val="262626"/>
                </a:solidFill>
              </a:rPr>
              <a:t>.</a:t>
            </a:r>
            <a:endParaRPr dirty="0"/>
          </a:p>
        </p:txBody>
      </p:sp>
      <p:pic>
        <p:nvPicPr>
          <p:cNvPr id="239" name="Google Shape;239;p33"/>
          <p:cNvPicPr preferRelativeResize="0"/>
          <p:nvPr/>
        </p:nvPicPr>
        <p:blipFill rotWithShape="1">
          <a:blip r:embed="rId3">
            <a:alphaModFix/>
          </a:blip>
          <a:srcRect/>
          <a:stretch/>
        </p:blipFill>
        <p:spPr>
          <a:xfrm>
            <a:off x="1375807" y="343729"/>
            <a:ext cx="8029455" cy="33611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4"/>
          <p:cNvSpPr txBox="1">
            <a:spLocks noGrp="1"/>
          </p:cNvSpPr>
          <p:nvPr>
            <p:ph type="subTitle" idx="1"/>
          </p:nvPr>
        </p:nvSpPr>
        <p:spPr>
          <a:xfrm>
            <a:off x="1286349" y="314406"/>
            <a:ext cx="7766936" cy="7576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40"/>
              <a:buNone/>
            </a:pPr>
            <a:r>
              <a:rPr lang="en-IN" dirty="0">
                <a:solidFill>
                  <a:srgbClr val="262626"/>
                </a:solidFill>
              </a:rPr>
              <a:t>A more convenient form of the MBE can be created by using the concept of the total (two-phase) formation volume factor, Bt.</a:t>
            </a:r>
            <a:endParaRPr dirty="0"/>
          </a:p>
        </p:txBody>
      </p:sp>
      <p:pic>
        <p:nvPicPr>
          <p:cNvPr id="245" name="Google Shape;245;p34"/>
          <p:cNvPicPr preferRelativeResize="0"/>
          <p:nvPr/>
        </p:nvPicPr>
        <p:blipFill rotWithShape="1">
          <a:blip r:embed="rId3">
            <a:alphaModFix/>
          </a:blip>
          <a:srcRect/>
          <a:stretch/>
        </p:blipFill>
        <p:spPr>
          <a:xfrm>
            <a:off x="1097163" y="2041924"/>
            <a:ext cx="7714855" cy="2810512"/>
          </a:xfrm>
          <a:prstGeom prst="rect">
            <a:avLst/>
          </a:prstGeom>
          <a:noFill/>
          <a:ln>
            <a:noFill/>
          </a:ln>
        </p:spPr>
      </p:pic>
      <p:pic>
        <p:nvPicPr>
          <p:cNvPr id="246" name="Google Shape;246;p34"/>
          <p:cNvPicPr preferRelativeResize="0"/>
          <p:nvPr/>
        </p:nvPicPr>
        <p:blipFill rotWithShape="1">
          <a:blip r:embed="rId4">
            <a:alphaModFix/>
          </a:blip>
          <a:srcRect/>
          <a:stretch/>
        </p:blipFill>
        <p:spPr>
          <a:xfrm>
            <a:off x="1467720" y="1274938"/>
            <a:ext cx="3151578" cy="398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subTitle" idx="1"/>
          </p:nvPr>
        </p:nvSpPr>
        <p:spPr>
          <a:xfrm>
            <a:off x="1507067" y="331077"/>
            <a:ext cx="7766936" cy="481665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40"/>
              <a:buNone/>
            </a:pPr>
            <a:r>
              <a:rPr lang="en-IN" dirty="0">
                <a:solidFill>
                  <a:schemeClr val="dk1"/>
                </a:solidFill>
                <a:latin typeface="Times New Roman"/>
                <a:ea typeface="Times New Roman"/>
                <a:cs typeface="Times New Roman"/>
                <a:sym typeface="Times New Roman"/>
              </a:rPr>
              <a:t>Taking             		</a:t>
            </a:r>
            <a:r>
              <a:rPr lang="en-IN" dirty="0">
                <a:solidFill>
                  <a:schemeClr val="dk1"/>
                </a:solidFill>
              </a:rPr>
              <a:t>A = Np [</a:t>
            </a:r>
            <a:r>
              <a:rPr lang="en-IN" dirty="0" err="1">
                <a:solidFill>
                  <a:schemeClr val="dk1"/>
                </a:solidFill>
              </a:rPr>
              <a:t>Bt</a:t>
            </a:r>
            <a:r>
              <a:rPr lang="en-IN" dirty="0">
                <a:solidFill>
                  <a:schemeClr val="dk1"/>
                </a:solidFill>
              </a:rPr>
              <a:t> + (Rp − </a:t>
            </a:r>
            <a:r>
              <a:rPr lang="en-IN" dirty="0" err="1">
                <a:solidFill>
                  <a:schemeClr val="dk1"/>
                </a:solidFill>
              </a:rPr>
              <a:t>Rsi</a:t>
            </a:r>
            <a:r>
              <a:rPr lang="en-IN" dirty="0">
                <a:solidFill>
                  <a:schemeClr val="dk1"/>
                </a:solidFill>
              </a:rPr>
              <a:t>) </a:t>
            </a:r>
            <a:r>
              <a:rPr lang="en-IN" dirty="0" err="1">
                <a:solidFill>
                  <a:schemeClr val="dk1"/>
                </a:solidFill>
              </a:rPr>
              <a:t>Bg</a:t>
            </a:r>
            <a:r>
              <a:rPr lang="en-IN" dirty="0">
                <a:solidFill>
                  <a:schemeClr val="dk1"/>
                </a:solidFill>
              </a:rPr>
              <a:t>]</a:t>
            </a:r>
            <a:endParaRPr dirty="0">
              <a:solidFill>
                <a:schemeClr val="dk1"/>
              </a:solidFill>
            </a:endParaRPr>
          </a:p>
          <a:p>
            <a:pPr marL="0" lvl="0" indent="0" algn="l" rtl="0">
              <a:lnSpc>
                <a:spcPct val="100000"/>
              </a:lnSpc>
              <a:spcBef>
                <a:spcPts val="1000"/>
              </a:spcBef>
              <a:spcAft>
                <a:spcPts val="0"/>
              </a:spcAft>
              <a:buSzPts val="1440"/>
              <a:buNone/>
            </a:pPr>
            <a:endParaRPr dirty="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440"/>
              <a:buNone/>
            </a:pPr>
            <a:r>
              <a:rPr lang="en-IN" dirty="0">
                <a:solidFill>
                  <a:schemeClr val="dk1"/>
                </a:solidFill>
                <a:latin typeface="Times New Roman"/>
                <a:ea typeface="Times New Roman"/>
                <a:cs typeface="Times New Roman"/>
                <a:sym typeface="Times New Roman"/>
              </a:rPr>
              <a:t>MBE can be written as:</a:t>
            </a:r>
            <a:endParaRPr dirty="0"/>
          </a:p>
          <a:p>
            <a:pPr marL="0" lvl="0" indent="0" algn="l" rtl="0">
              <a:lnSpc>
                <a:spcPct val="100000"/>
              </a:lnSpc>
              <a:spcBef>
                <a:spcPts val="1000"/>
              </a:spcBef>
              <a:spcAft>
                <a:spcPts val="0"/>
              </a:spcAft>
              <a:buSzPts val="1440"/>
              <a:buNone/>
            </a:pPr>
            <a:endParaRPr dirty="0">
              <a:solidFill>
                <a:schemeClr val="dk1"/>
              </a:solidFill>
              <a:latin typeface="Times New Roman"/>
              <a:ea typeface="Times New Roman"/>
              <a:cs typeface="Times New Roman"/>
              <a:sym typeface="Times New Roman"/>
            </a:endParaRPr>
          </a:p>
        </p:txBody>
      </p:sp>
      <p:pic>
        <p:nvPicPr>
          <p:cNvPr id="252" name="Google Shape;252;p35"/>
          <p:cNvPicPr preferRelativeResize="0"/>
          <p:nvPr/>
        </p:nvPicPr>
        <p:blipFill rotWithShape="1">
          <a:blip r:embed="rId3">
            <a:alphaModFix/>
          </a:blip>
          <a:srcRect/>
          <a:stretch/>
        </p:blipFill>
        <p:spPr>
          <a:xfrm>
            <a:off x="2313097" y="1710976"/>
            <a:ext cx="5895527" cy="20568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6"/>
          <p:cNvSpPr txBox="1">
            <a:spLocks noGrp="1"/>
          </p:cNvSpPr>
          <p:nvPr>
            <p:ph type="subTitle" idx="1"/>
          </p:nvPr>
        </p:nvSpPr>
        <p:spPr>
          <a:xfrm>
            <a:off x="1317881" y="282876"/>
            <a:ext cx="7766936" cy="868008"/>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r>
              <a:rPr lang="en-IN" sz="2000" dirty="0">
                <a:solidFill>
                  <a:srgbClr val="262626"/>
                </a:solidFill>
                <a:latin typeface="Times New Roman"/>
                <a:ea typeface="Times New Roman"/>
                <a:cs typeface="Times New Roman"/>
                <a:sym typeface="Times New Roman"/>
              </a:rPr>
              <a:t>In a combination drive reservoir, it is important to determine the relative contribution of each driving mechanism to production.</a:t>
            </a:r>
            <a:endParaRPr dirty="0"/>
          </a:p>
        </p:txBody>
      </p:sp>
      <p:pic>
        <p:nvPicPr>
          <p:cNvPr id="258" name="Google Shape;258;p36"/>
          <p:cNvPicPr preferRelativeResize="0"/>
          <p:nvPr/>
        </p:nvPicPr>
        <p:blipFill rotWithShape="1">
          <a:blip r:embed="rId3">
            <a:alphaModFix/>
          </a:blip>
          <a:srcRect/>
          <a:stretch/>
        </p:blipFill>
        <p:spPr>
          <a:xfrm>
            <a:off x="1191757" y="1150884"/>
            <a:ext cx="6959016" cy="565111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677334" y="357351"/>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IN"/>
              <a:t>Oil Recovery Mechanisms</a:t>
            </a:r>
            <a:endParaRPr/>
          </a:p>
        </p:txBody>
      </p:sp>
      <p:sp>
        <p:nvSpPr>
          <p:cNvPr id="149" name="Google Shape;149;p19"/>
          <p:cNvSpPr txBox="1">
            <a:spLocks noGrp="1"/>
          </p:cNvSpPr>
          <p:nvPr>
            <p:ph type="body" idx="1"/>
          </p:nvPr>
        </p:nvSpPr>
        <p:spPr>
          <a:xfrm>
            <a:off x="677334" y="1270000"/>
            <a:ext cx="8596668" cy="528845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62626"/>
              </a:buClr>
              <a:buSzPts val="1440"/>
              <a:buFont typeface="Arial"/>
              <a:buChar char="•"/>
            </a:pPr>
            <a:r>
              <a:rPr lang="en-IN">
                <a:solidFill>
                  <a:srgbClr val="262626"/>
                </a:solidFill>
              </a:rPr>
              <a:t>All reservoirs are unique.</a:t>
            </a:r>
            <a:endParaRPr/>
          </a:p>
          <a:p>
            <a:pPr marL="342900" lvl="0" indent="-342900" algn="l" rtl="0">
              <a:lnSpc>
                <a:spcPct val="100000"/>
              </a:lnSpc>
              <a:spcBef>
                <a:spcPts val="1000"/>
              </a:spcBef>
              <a:spcAft>
                <a:spcPts val="0"/>
              </a:spcAft>
              <a:buClr>
                <a:srgbClr val="3F3F3F"/>
              </a:buClr>
              <a:buSzPts val="1440"/>
              <a:buFont typeface="Arial"/>
              <a:buChar char="•"/>
            </a:pPr>
            <a:r>
              <a:rPr lang="en-IN"/>
              <a:t>The recovery of oil by any of the natural drive mechanisms is called </a:t>
            </a:r>
            <a:r>
              <a:rPr lang="en-IN" b="1"/>
              <a:t>primary recovery.</a:t>
            </a:r>
            <a:endParaRPr b="1">
              <a:solidFill>
                <a:srgbClr val="262626"/>
              </a:solidFill>
            </a:endParaRPr>
          </a:p>
          <a:p>
            <a:pPr marL="342900" lvl="0" indent="-342900" algn="l" rtl="0">
              <a:lnSpc>
                <a:spcPct val="100000"/>
              </a:lnSpc>
              <a:spcBef>
                <a:spcPts val="1000"/>
              </a:spcBef>
              <a:spcAft>
                <a:spcPts val="0"/>
              </a:spcAft>
              <a:buClr>
                <a:srgbClr val="3F3F3F"/>
              </a:buClr>
              <a:buSzPts val="1440"/>
              <a:buFont typeface="Arial"/>
              <a:buChar char="•"/>
            </a:pPr>
            <a:r>
              <a:rPr lang="en-IN"/>
              <a:t>They can be grouped according to the primary recovery mechanism by which they produce.</a:t>
            </a:r>
            <a:endParaRPr/>
          </a:p>
          <a:p>
            <a:pPr marL="342900" lvl="0" indent="-342900" algn="l" rtl="0">
              <a:lnSpc>
                <a:spcPct val="100000"/>
              </a:lnSpc>
              <a:spcBef>
                <a:spcPts val="1000"/>
              </a:spcBef>
              <a:spcAft>
                <a:spcPts val="0"/>
              </a:spcAft>
              <a:buClr>
                <a:srgbClr val="3F3F3F"/>
              </a:buClr>
              <a:buSzPts val="1440"/>
              <a:buFont typeface="Arial"/>
              <a:buChar char="•"/>
            </a:pPr>
            <a:r>
              <a:rPr lang="en-IN"/>
              <a:t>There are basically six driving mechanisms that provide the natural energy necessary for oil recovery :</a:t>
            </a:r>
            <a:endParaRPr/>
          </a:p>
          <a:p>
            <a:pPr marL="0" lvl="0" indent="0" algn="l" rtl="0">
              <a:lnSpc>
                <a:spcPct val="100000"/>
              </a:lnSpc>
              <a:spcBef>
                <a:spcPts val="1000"/>
              </a:spcBef>
              <a:spcAft>
                <a:spcPts val="0"/>
              </a:spcAft>
              <a:buClr>
                <a:srgbClr val="3F3F3F"/>
              </a:buClr>
              <a:buSzPts val="1440"/>
              <a:buNone/>
            </a:pPr>
            <a:r>
              <a:rPr lang="en-IN"/>
              <a:t>		1. Rock and liquid expansion drive</a:t>
            </a:r>
            <a:endParaRPr/>
          </a:p>
          <a:p>
            <a:pPr marL="0" lvl="0" indent="0" algn="l" rtl="0">
              <a:lnSpc>
                <a:spcPct val="100000"/>
              </a:lnSpc>
              <a:spcBef>
                <a:spcPts val="1000"/>
              </a:spcBef>
              <a:spcAft>
                <a:spcPts val="0"/>
              </a:spcAft>
              <a:buClr>
                <a:srgbClr val="3F3F3F"/>
              </a:buClr>
              <a:buSzPts val="1440"/>
              <a:buNone/>
            </a:pPr>
            <a:r>
              <a:rPr lang="en-IN" sz="1800"/>
              <a:t>		2. Depletion drive  </a:t>
            </a:r>
            <a:endParaRPr/>
          </a:p>
          <a:p>
            <a:pPr marL="0" lvl="0" indent="0" algn="l" rtl="0">
              <a:lnSpc>
                <a:spcPct val="100000"/>
              </a:lnSpc>
              <a:spcBef>
                <a:spcPts val="1000"/>
              </a:spcBef>
              <a:spcAft>
                <a:spcPts val="0"/>
              </a:spcAft>
              <a:buClr>
                <a:srgbClr val="3F3F3F"/>
              </a:buClr>
              <a:buSzPts val="1440"/>
              <a:buNone/>
            </a:pPr>
            <a:r>
              <a:rPr lang="en-IN"/>
              <a:t>		</a:t>
            </a:r>
            <a:r>
              <a:rPr lang="en-IN" sz="1800"/>
              <a:t>3. Gas cap drive </a:t>
            </a:r>
            <a:endParaRPr/>
          </a:p>
          <a:p>
            <a:pPr marL="0" lvl="0" indent="0" algn="l" rtl="0">
              <a:lnSpc>
                <a:spcPct val="100000"/>
              </a:lnSpc>
              <a:spcBef>
                <a:spcPts val="1000"/>
              </a:spcBef>
              <a:spcAft>
                <a:spcPts val="0"/>
              </a:spcAft>
              <a:buClr>
                <a:srgbClr val="3F3F3F"/>
              </a:buClr>
              <a:buSzPts val="1440"/>
              <a:buNone/>
            </a:pPr>
            <a:r>
              <a:rPr lang="en-IN" sz="1800"/>
              <a:t>		4. Water drive </a:t>
            </a:r>
            <a:endParaRPr/>
          </a:p>
          <a:p>
            <a:pPr marL="0" lvl="0" indent="0" algn="l" rtl="0">
              <a:lnSpc>
                <a:spcPct val="100000"/>
              </a:lnSpc>
              <a:spcBef>
                <a:spcPts val="1000"/>
              </a:spcBef>
              <a:spcAft>
                <a:spcPts val="0"/>
              </a:spcAft>
              <a:buClr>
                <a:srgbClr val="3F3F3F"/>
              </a:buClr>
              <a:buSzPts val="1440"/>
              <a:buNone/>
            </a:pPr>
            <a:r>
              <a:rPr lang="en-IN"/>
              <a:t>		</a:t>
            </a:r>
            <a:r>
              <a:rPr lang="en-IN" sz="1800"/>
              <a:t>5. Gravity drainage drive  </a:t>
            </a:r>
            <a:endParaRPr/>
          </a:p>
          <a:p>
            <a:pPr marL="0" lvl="0" indent="0" algn="l" rtl="0">
              <a:lnSpc>
                <a:spcPct val="100000"/>
              </a:lnSpc>
              <a:spcBef>
                <a:spcPts val="1000"/>
              </a:spcBef>
              <a:spcAft>
                <a:spcPts val="0"/>
              </a:spcAft>
              <a:buClr>
                <a:srgbClr val="3F3F3F"/>
              </a:buClr>
              <a:buSzPts val="1440"/>
              <a:buNone/>
            </a:pPr>
            <a:r>
              <a:rPr lang="en-IN"/>
              <a:t>		</a:t>
            </a:r>
            <a:r>
              <a:rPr lang="en-IN" sz="1800"/>
              <a:t>6. Combination drive</a:t>
            </a:r>
            <a:endParaRPr/>
          </a:p>
          <a:p>
            <a:pPr marL="342900" lvl="0" indent="-251459" algn="l" rtl="0">
              <a:lnSpc>
                <a:spcPct val="100000"/>
              </a:lnSpc>
              <a:spcBef>
                <a:spcPts val="1000"/>
              </a:spcBef>
              <a:spcAft>
                <a:spcPts val="0"/>
              </a:spcAft>
              <a:buClr>
                <a:srgbClr val="3F3F3F"/>
              </a:buClr>
              <a:buSzPts val="1440"/>
              <a:buFont typeface="Arial"/>
              <a:buNone/>
            </a:pPr>
            <a:endParaRPr>
              <a:solidFill>
                <a:srgbClr val="262626"/>
              </a:solidFill>
            </a:endParaRPr>
          </a:p>
          <a:p>
            <a:pPr marL="342900" lvl="0" indent="-180340" algn="l" rtl="0">
              <a:lnSpc>
                <a:spcPct val="100000"/>
              </a:lnSpc>
              <a:spcBef>
                <a:spcPts val="1000"/>
              </a:spcBef>
              <a:spcAft>
                <a:spcPts val="0"/>
              </a:spcAft>
              <a:buClr>
                <a:srgbClr val="3F3F3F"/>
              </a:buClr>
              <a:buSzPts val="2560"/>
              <a:buFont typeface="Arial"/>
              <a:buNone/>
            </a:pPr>
            <a:endParaRPr sz="3200">
              <a:solidFill>
                <a:srgbClr val="262626"/>
              </a:solidFill>
            </a:endParaRPr>
          </a:p>
          <a:p>
            <a:pPr marL="514350" lvl="0" indent="-351790" algn="l" rtl="0">
              <a:lnSpc>
                <a:spcPct val="100000"/>
              </a:lnSpc>
              <a:spcBef>
                <a:spcPts val="1000"/>
              </a:spcBef>
              <a:spcAft>
                <a:spcPts val="0"/>
              </a:spcAft>
              <a:buSzPts val="2560"/>
              <a:buNone/>
            </a:pPr>
            <a:endParaRPr sz="3200">
              <a:solidFill>
                <a:srgbClr val="262626"/>
              </a:solidFill>
            </a:endParaRPr>
          </a:p>
          <a:p>
            <a:pPr marL="0" lvl="0" indent="0" algn="l" rtl="0">
              <a:lnSpc>
                <a:spcPct val="100000"/>
              </a:lnSpc>
              <a:spcBef>
                <a:spcPts val="1000"/>
              </a:spcBef>
              <a:spcAft>
                <a:spcPts val="0"/>
              </a:spcAft>
              <a:buSzPts val="2560"/>
              <a:buNone/>
            </a:pPr>
            <a:endParaRPr sz="3200">
              <a:solidFill>
                <a:srgbClr val="26262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7"/>
          <p:cNvSpPr txBox="1">
            <a:spLocks noGrp="1"/>
          </p:cNvSpPr>
          <p:nvPr>
            <p:ph type="subTitle" idx="1"/>
          </p:nvPr>
        </p:nvSpPr>
        <p:spPr>
          <a:xfrm>
            <a:off x="1507067" y="2700627"/>
            <a:ext cx="9605070" cy="335333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40"/>
              <a:buNone/>
            </a:pPr>
            <a:r>
              <a:rPr lang="en-IN" dirty="0">
                <a:solidFill>
                  <a:schemeClr val="dk1"/>
                </a:solidFill>
              </a:rPr>
              <a:t>These represent the primary drive mechanism.</a:t>
            </a:r>
            <a:endParaRPr dirty="0"/>
          </a:p>
          <a:p>
            <a:pPr marL="0" lvl="0" indent="0" algn="l" rtl="0">
              <a:lnSpc>
                <a:spcPct val="100000"/>
              </a:lnSpc>
              <a:spcBef>
                <a:spcPts val="1000"/>
              </a:spcBef>
              <a:spcAft>
                <a:spcPts val="0"/>
              </a:spcAft>
              <a:buSzPts val="1440"/>
              <a:buNone/>
            </a:pPr>
            <a:r>
              <a:rPr lang="en-IN" dirty="0">
                <a:solidFill>
                  <a:schemeClr val="dk1"/>
                </a:solidFill>
              </a:rPr>
              <a:t>WDI = (We − </a:t>
            </a:r>
            <a:r>
              <a:rPr lang="en-IN" dirty="0" err="1">
                <a:solidFill>
                  <a:schemeClr val="dk1"/>
                </a:solidFill>
              </a:rPr>
              <a:t>Wp</a:t>
            </a:r>
            <a:r>
              <a:rPr lang="en-IN" dirty="0">
                <a:solidFill>
                  <a:schemeClr val="dk1"/>
                </a:solidFill>
              </a:rPr>
              <a:t> </a:t>
            </a:r>
            <a:r>
              <a:rPr lang="en-IN" dirty="0" err="1">
                <a:solidFill>
                  <a:schemeClr val="dk1"/>
                </a:solidFill>
              </a:rPr>
              <a:t>Bw</a:t>
            </a:r>
            <a:r>
              <a:rPr lang="en-IN" dirty="0">
                <a:solidFill>
                  <a:schemeClr val="dk1"/>
                </a:solidFill>
              </a:rPr>
              <a:t>)/A  	    	    where WDI is termed the water-drive index.</a:t>
            </a:r>
            <a:endParaRPr dirty="0"/>
          </a:p>
          <a:p>
            <a:pPr marL="0" lvl="0" indent="0" algn="l" rtl="0">
              <a:lnSpc>
                <a:spcPct val="100000"/>
              </a:lnSpc>
              <a:spcBef>
                <a:spcPts val="1000"/>
              </a:spcBef>
              <a:spcAft>
                <a:spcPts val="0"/>
              </a:spcAft>
              <a:buSzPts val="1440"/>
              <a:buNone/>
            </a:pPr>
            <a:r>
              <a:rPr lang="en-IN" dirty="0">
                <a:solidFill>
                  <a:schemeClr val="dk1"/>
                </a:solidFill>
              </a:rPr>
              <a:t>SDI = [N m </a:t>
            </a:r>
            <a:r>
              <a:rPr lang="en-IN" dirty="0" err="1">
                <a:solidFill>
                  <a:schemeClr val="dk1"/>
                </a:solidFill>
              </a:rPr>
              <a:t>Bti</a:t>
            </a:r>
            <a:r>
              <a:rPr lang="en-IN" dirty="0">
                <a:solidFill>
                  <a:schemeClr val="dk1"/>
                </a:solidFill>
              </a:rPr>
              <a:t> (</a:t>
            </a:r>
            <a:r>
              <a:rPr lang="en-IN" dirty="0" err="1">
                <a:solidFill>
                  <a:schemeClr val="dk1"/>
                </a:solidFill>
              </a:rPr>
              <a:t>Bg</a:t>
            </a:r>
            <a:r>
              <a:rPr lang="en-IN" dirty="0">
                <a:solidFill>
                  <a:schemeClr val="dk1"/>
                </a:solidFill>
              </a:rPr>
              <a:t> − </a:t>
            </a:r>
            <a:r>
              <a:rPr lang="en-IN" dirty="0" err="1">
                <a:solidFill>
                  <a:schemeClr val="dk1"/>
                </a:solidFill>
              </a:rPr>
              <a:t>Bgi</a:t>
            </a:r>
            <a:r>
              <a:rPr lang="en-IN" dirty="0">
                <a:solidFill>
                  <a:schemeClr val="dk1"/>
                </a:solidFill>
              </a:rPr>
              <a:t>)/</a:t>
            </a:r>
            <a:r>
              <a:rPr lang="en-IN" dirty="0" err="1">
                <a:solidFill>
                  <a:schemeClr val="dk1"/>
                </a:solidFill>
              </a:rPr>
              <a:t>Bgi</a:t>
            </a:r>
            <a:r>
              <a:rPr lang="en-IN" dirty="0">
                <a:solidFill>
                  <a:schemeClr val="dk1"/>
                </a:solidFill>
              </a:rPr>
              <a:t>]/A  	    where SDI is termed the segregation-drive index.</a:t>
            </a:r>
            <a:endParaRPr dirty="0"/>
          </a:p>
          <a:p>
            <a:pPr marL="0" lvl="0" indent="0" algn="l" rtl="0">
              <a:lnSpc>
                <a:spcPct val="100000"/>
              </a:lnSpc>
              <a:spcBef>
                <a:spcPts val="1000"/>
              </a:spcBef>
              <a:spcAft>
                <a:spcPts val="0"/>
              </a:spcAft>
              <a:buSzPts val="1440"/>
              <a:buNone/>
            </a:pPr>
            <a:r>
              <a:rPr lang="en-IN" dirty="0">
                <a:solidFill>
                  <a:schemeClr val="dk1"/>
                </a:solidFill>
              </a:rPr>
              <a:t>DDI = N (</a:t>
            </a:r>
            <a:r>
              <a:rPr lang="en-IN" dirty="0" err="1">
                <a:solidFill>
                  <a:schemeClr val="dk1"/>
                </a:solidFill>
              </a:rPr>
              <a:t>Bt</a:t>
            </a:r>
            <a:r>
              <a:rPr lang="en-IN" dirty="0">
                <a:solidFill>
                  <a:schemeClr val="dk1"/>
                </a:solidFill>
              </a:rPr>
              <a:t> − </a:t>
            </a:r>
            <a:r>
              <a:rPr lang="en-IN" dirty="0" err="1">
                <a:solidFill>
                  <a:schemeClr val="dk1"/>
                </a:solidFill>
              </a:rPr>
              <a:t>Bti</a:t>
            </a:r>
            <a:r>
              <a:rPr lang="en-IN" dirty="0">
                <a:solidFill>
                  <a:schemeClr val="dk1"/>
                </a:solidFill>
              </a:rPr>
              <a:t>)/A   		    where DDI is termed the depletion-drive index.</a:t>
            </a:r>
            <a:endParaRPr dirty="0">
              <a:solidFill>
                <a:schemeClr val="dk1"/>
              </a:solidFill>
            </a:endParaRPr>
          </a:p>
        </p:txBody>
      </p:sp>
      <p:pic>
        <p:nvPicPr>
          <p:cNvPr id="264" name="Google Shape;264;p37"/>
          <p:cNvPicPr preferRelativeResize="0"/>
          <p:nvPr/>
        </p:nvPicPr>
        <p:blipFill rotWithShape="1">
          <a:blip r:embed="rId3">
            <a:alphaModFix/>
          </a:blip>
          <a:srcRect/>
          <a:stretch/>
        </p:blipFill>
        <p:spPr>
          <a:xfrm>
            <a:off x="1507067" y="909677"/>
            <a:ext cx="5344271" cy="1790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6"/>
          <p:cNvSpPr txBox="1">
            <a:spLocks noGrp="1"/>
          </p:cNvSpPr>
          <p:nvPr>
            <p:ph type="subTitle" idx="1"/>
          </p:nvPr>
        </p:nvSpPr>
        <p:spPr>
          <a:xfrm>
            <a:off x="1034101" y="377468"/>
            <a:ext cx="7766936" cy="600756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600"/>
              <a:buNone/>
            </a:pPr>
            <a:endParaRPr sz="2000" dirty="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600"/>
              <a:buNone/>
            </a:pPr>
            <a:endParaRPr sz="2000" b="1" dirty="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Clr>
                <a:schemeClr val="dk1"/>
              </a:buClr>
              <a:buSzPts val="1600"/>
              <a:buNone/>
            </a:pPr>
            <a:r>
              <a:rPr lang="en-IN" sz="2000" dirty="0">
                <a:solidFill>
                  <a:schemeClr val="dk1"/>
                </a:solidFill>
                <a:latin typeface="Times New Roman"/>
                <a:ea typeface="Times New Roman"/>
                <a:cs typeface="Times New Roman"/>
                <a:sym typeface="Times New Roman"/>
              </a:rPr>
              <a:t>There are essentially three unknowns in Equation 11-15: </a:t>
            </a:r>
            <a:endParaRPr dirty="0"/>
          </a:p>
          <a:p>
            <a:pPr marL="0" lvl="0" indent="0" algn="l" rtl="0">
              <a:lnSpc>
                <a:spcPct val="100000"/>
              </a:lnSpc>
              <a:spcBef>
                <a:spcPts val="1000"/>
              </a:spcBef>
              <a:spcAft>
                <a:spcPts val="0"/>
              </a:spcAft>
              <a:buClr>
                <a:schemeClr val="dk1"/>
              </a:buClr>
              <a:buSzPts val="1600"/>
              <a:buNone/>
            </a:pPr>
            <a:r>
              <a:rPr lang="en-IN" sz="2000" dirty="0">
                <a:solidFill>
                  <a:schemeClr val="dk1"/>
                </a:solidFill>
                <a:latin typeface="Times New Roman"/>
                <a:ea typeface="Times New Roman"/>
                <a:cs typeface="Times New Roman"/>
                <a:sym typeface="Times New Roman"/>
              </a:rPr>
              <a:t>a. The original oil in place, N </a:t>
            </a:r>
            <a:endParaRPr dirty="0"/>
          </a:p>
          <a:p>
            <a:pPr marL="0" lvl="0" indent="0" algn="l" rtl="0">
              <a:lnSpc>
                <a:spcPct val="100000"/>
              </a:lnSpc>
              <a:spcBef>
                <a:spcPts val="1000"/>
              </a:spcBef>
              <a:spcAft>
                <a:spcPts val="0"/>
              </a:spcAft>
              <a:buClr>
                <a:schemeClr val="dk1"/>
              </a:buClr>
              <a:buSzPts val="1600"/>
              <a:buNone/>
            </a:pPr>
            <a:r>
              <a:rPr lang="en-IN" sz="2000" dirty="0">
                <a:solidFill>
                  <a:schemeClr val="dk1"/>
                </a:solidFill>
                <a:latin typeface="Times New Roman"/>
                <a:ea typeface="Times New Roman"/>
                <a:cs typeface="Times New Roman"/>
                <a:sym typeface="Times New Roman"/>
              </a:rPr>
              <a:t>b. The cumulative water influx, We </a:t>
            </a:r>
            <a:endParaRPr dirty="0"/>
          </a:p>
          <a:p>
            <a:pPr marL="0" lvl="0" indent="0" algn="l" rtl="0">
              <a:lnSpc>
                <a:spcPct val="100000"/>
              </a:lnSpc>
              <a:spcBef>
                <a:spcPts val="1000"/>
              </a:spcBef>
              <a:spcAft>
                <a:spcPts val="0"/>
              </a:spcAft>
              <a:buClr>
                <a:schemeClr val="dk1"/>
              </a:buClr>
              <a:buSzPts val="1600"/>
              <a:buNone/>
            </a:pPr>
            <a:r>
              <a:rPr lang="en-IN" sz="2000" dirty="0">
                <a:solidFill>
                  <a:schemeClr val="dk1"/>
                </a:solidFill>
                <a:latin typeface="Times New Roman"/>
                <a:ea typeface="Times New Roman"/>
                <a:cs typeface="Times New Roman"/>
                <a:sym typeface="Times New Roman"/>
              </a:rPr>
              <a:t>c. The original size of the gas cap as compared to the oil zone size, m</a:t>
            </a: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68313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8"/>
          <p:cNvSpPr txBox="1">
            <a:spLocks noGrp="1"/>
          </p:cNvSpPr>
          <p:nvPr>
            <p:ph type="body" idx="1"/>
          </p:nvPr>
        </p:nvSpPr>
        <p:spPr>
          <a:xfrm>
            <a:off x="677863" y="235550"/>
            <a:ext cx="8596312" cy="978395"/>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100000"/>
              </a:lnSpc>
              <a:spcBef>
                <a:spcPts val="0"/>
              </a:spcBef>
              <a:spcAft>
                <a:spcPts val="0"/>
              </a:spcAft>
              <a:buSzPct val="80000"/>
              <a:buNone/>
            </a:pPr>
            <a:r>
              <a:rPr lang="en-IN" sz="2000" b="1" dirty="0">
                <a:solidFill>
                  <a:schemeClr val="dk1"/>
                </a:solidFill>
                <a:latin typeface="Times New Roman"/>
                <a:ea typeface="Times New Roman"/>
                <a:cs typeface="Times New Roman"/>
                <a:sym typeface="Times New Roman"/>
              </a:rPr>
              <a:t>The MBE as an Equation of a Straight Line</a:t>
            </a:r>
            <a:endParaRPr dirty="0"/>
          </a:p>
          <a:p>
            <a:pPr marL="0" lvl="0" indent="0" algn="l" rtl="0">
              <a:lnSpc>
                <a:spcPct val="100000"/>
              </a:lnSpc>
              <a:spcBef>
                <a:spcPts val="1000"/>
              </a:spcBef>
              <a:spcAft>
                <a:spcPts val="0"/>
              </a:spcAft>
              <a:buSzPct val="79999"/>
              <a:buNone/>
            </a:pPr>
            <a:r>
              <a:rPr lang="en-IN" dirty="0"/>
              <a:t>In developing a methodology for determining the above three unknowns, </a:t>
            </a:r>
            <a:r>
              <a:rPr lang="en-IN" dirty="0" err="1"/>
              <a:t>Havlena</a:t>
            </a:r>
            <a:r>
              <a:rPr lang="en-IN" dirty="0"/>
              <a:t> and Odeh (1963) expressed in the following form:</a:t>
            </a:r>
            <a:endParaRPr dirty="0"/>
          </a:p>
        </p:txBody>
      </p:sp>
      <p:pic>
        <p:nvPicPr>
          <p:cNvPr id="270" name="Google Shape;270;p38"/>
          <p:cNvPicPr preferRelativeResize="0"/>
          <p:nvPr/>
        </p:nvPicPr>
        <p:blipFill rotWithShape="1">
          <a:blip r:embed="rId3">
            <a:alphaModFix/>
          </a:blip>
          <a:srcRect/>
          <a:stretch/>
        </p:blipFill>
        <p:spPr>
          <a:xfrm>
            <a:off x="677863" y="1510578"/>
            <a:ext cx="8294295" cy="3414568"/>
          </a:xfrm>
          <a:prstGeom prst="rect">
            <a:avLst/>
          </a:prstGeom>
          <a:noFill/>
          <a:ln>
            <a:noFill/>
          </a:ln>
        </p:spPr>
      </p:pic>
      <p:sp>
        <p:nvSpPr>
          <p:cNvPr id="271" name="Google Shape;271;p38"/>
          <p:cNvSpPr txBox="1"/>
          <p:nvPr/>
        </p:nvSpPr>
        <p:spPr>
          <a:xfrm>
            <a:off x="607524" y="5145122"/>
            <a:ext cx="8923337" cy="14773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rebuchet MS"/>
                <a:ea typeface="Trebuchet MS"/>
                <a:cs typeface="Trebuchet MS"/>
                <a:sym typeface="Trebuchet MS"/>
              </a:rPr>
              <a:t>• F represents the underground withdrawal</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rebuchet MS"/>
                <a:ea typeface="Trebuchet MS"/>
                <a:cs typeface="Trebuchet MS"/>
                <a:sym typeface="Trebuchet MS"/>
              </a:rPr>
              <a:t>• </a:t>
            </a:r>
            <a:r>
              <a:rPr lang="en-IN" sz="1800" b="0" i="0" u="none" strike="noStrike" cap="none" dirty="0" err="1">
                <a:solidFill>
                  <a:schemeClr val="dk1"/>
                </a:solidFill>
                <a:latin typeface="Trebuchet MS"/>
                <a:ea typeface="Trebuchet MS"/>
                <a:cs typeface="Trebuchet MS"/>
                <a:sym typeface="Trebuchet MS"/>
              </a:rPr>
              <a:t>Eo</a:t>
            </a:r>
            <a:r>
              <a:rPr lang="en-IN" sz="1800" b="0" i="0" u="none" strike="noStrike" cap="none" dirty="0">
                <a:solidFill>
                  <a:schemeClr val="dk1"/>
                </a:solidFill>
                <a:latin typeface="Trebuchet MS"/>
                <a:ea typeface="Trebuchet MS"/>
                <a:cs typeface="Trebuchet MS"/>
                <a:sym typeface="Trebuchet MS"/>
              </a:rPr>
              <a:t> describes the expansion of oil and its originally dissolved gas</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rebuchet MS"/>
                <a:ea typeface="Trebuchet MS"/>
                <a:cs typeface="Trebuchet MS"/>
                <a:sym typeface="Trebuchet MS"/>
              </a:rPr>
              <a:t>• </a:t>
            </a:r>
            <a:r>
              <a:rPr lang="en-IN" sz="1800" b="0" i="0" u="none" strike="noStrike" cap="none" dirty="0" err="1">
                <a:solidFill>
                  <a:schemeClr val="dk1"/>
                </a:solidFill>
                <a:latin typeface="Trebuchet MS"/>
                <a:ea typeface="Trebuchet MS"/>
                <a:cs typeface="Trebuchet MS"/>
                <a:sym typeface="Trebuchet MS"/>
              </a:rPr>
              <a:t>Eg</a:t>
            </a:r>
            <a:r>
              <a:rPr lang="en-IN" sz="1800" b="0" i="0" u="none" strike="noStrike" cap="none" dirty="0">
                <a:solidFill>
                  <a:schemeClr val="dk1"/>
                </a:solidFill>
                <a:latin typeface="Trebuchet MS"/>
                <a:ea typeface="Trebuchet MS"/>
                <a:cs typeface="Trebuchet MS"/>
                <a:sym typeface="Trebuchet MS"/>
              </a:rPr>
              <a:t> is the term describing the expansion of the gas-cap gas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IN" sz="1800" b="0" i="0" u="none" strike="noStrike" cap="none" dirty="0">
                <a:solidFill>
                  <a:schemeClr val="dk1"/>
                </a:solidFill>
                <a:latin typeface="Trebuchet MS"/>
                <a:ea typeface="Trebuchet MS"/>
                <a:cs typeface="Trebuchet MS"/>
                <a:sym typeface="Trebuchet MS"/>
              </a:rPr>
              <a:t>• </a:t>
            </a:r>
            <a:r>
              <a:rPr lang="en-IN" sz="1800" b="0" i="0" u="none" strike="noStrike" cap="none" dirty="0" err="1">
                <a:solidFill>
                  <a:schemeClr val="dk1"/>
                </a:solidFill>
                <a:latin typeface="Trebuchet MS"/>
                <a:ea typeface="Trebuchet MS"/>
                <a:cs typeface="Trebuchet MS"/>
                <a:sym typeface="Trebuchet MS"/>
              </a:rPr>
              <a:t>Ef,w</a:t>
            </a:r>
            <a:r>
              <a:rPr lang="en-IN" sz="1800" b="0" i="0" u="none" strike="noStrike" cap="none" dirty="0">
                <a:solidFill>
                  <a:schemeClr val="dk1"/>
                </a:solidFill>
                <a:latin typeface="Trebuchet MS"/>
                <a:ea typeface="Trebuchet MS"/>
                <a:cs typeface="Trebuchet MS"/>
                <a:sym typeface="Trebuchet MS"/>
              </a:rPr>
              <a:t> represents the expansion of the initial water and the reduction in the pore   	      	volume</a:t>
            </a:r>
            <a:endParaRPr sz="1800" b="0" i="0" u="none" strike="noStrike" cap="none" dirty="0">
              <a:solidFill>
                <a:schemeClr val="dk1"/>
              </a:solidFill>
              <a:latin typeface="Trebuchet MS"/>
              <a:ea typeface="Trebuchet MS"/>
              <a:cs typeface="Trebuchet MS"/>
              <a:sym typeface="Trebuchet M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9"/>
          <p:cNvSpPr txBox="1">
            <a:spLocks noGrp="1"/>
          </p:cNvSpPr>
          <p:nvPr>
            <p:ph type="subTitle" idx="1"/>
          </p:nvPr>
        </p:nvSpPr>
        <p:spPr>
          <a:xfrm>
            <a:off x="1507067" y="299545"/>
            <a:ext cx="7766936" cy="63377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440"/>
              <a:buNone/>
            </a:pPr>
            <a:r>
              <a:rPr lang="en-IN" dirty="0">
                <a:solidFill>
                  <a:schemeClr val="dk1"/>
                </a:solidFill>
                <a:latin typeface="Times New Roman"/>
                <a:ea typeface="Times New Roman"/>
                <a:cs typeface="Times New Roman"/>
                <a:sym typeface="Times New Roman"/>
              </a:rPr>
              <a:t>MBE as a straight line equation:</a:t>
            </a:r>
            <a:endParaRPr dirty="0"/>
          </a:p>
          <a:p>
            <a:pPr marL="0" lvl="0" indent="0" algn="l" rtl="0">
              <a:lnSpc>
                <a:spcPct val="100000"/>
              </a:lnSpc>
              <a:spcBef>
                <a:spcPts val="1000"/>
              </a:spcBef>
              <a:spcAft>
                <a:spcPts val="0"/>
              </a:spcAft>
              <a:buSzPts val="1440"/>
              <a:buNone/>
            </a:pPr>
            <a:r>
              <a:rPr lang="en-IN" dirty="0">
                <a:solidFill>
                  <a:schemeClr val="dk1"/>
                </a:solidFill>
                <a:latin typeface="Times New Roman"/>
                <a:ea typeface="Times New Roman"/>
                <a:cs typeface="Times New Roman"/>
                <a:sym typeface="Times New Roman"/>
              </a:rPr>
              <a:t>    	MBE is presented as :</a:t>
            </a:r>
            <a:endParaRPr dirty="0"/>
          </a:p>
          <a:p>
            <a:pPr marL="0" lvl="0" indent="0" algn="l" rtl="0">
              <a:lnSpc>
                <a:spcPct val="100000"/>
              </a:lnSpc>
              <a:spcBef>
                <a:spcPts val="1000"/>
              </a:spcBef>
              <a:spcAft>
                <a:spcPts val="0"/>
              </a:spcAft>
              <a:buSzPts val="1440"/>
              <a:buNone/>
            </a:pPr>
            <a:r>
              <a:rPr lang="en-IN" dirty="0">
                <a:solidFill>
                  <a:schemeClr val="dk1"/>
                </a:solidFill>
                <a:latin typeface="Times New Roman"/>
                <a:ea typeface="Times New Roman"/>
                <a:cs typeface="Times New Roman"/>
                <a:sym typeface="Times New Roman"/>
              </a:rPr>
              <a:t>			</a:t>
            </a:r>
            <a:r>
              <a:rPr lang="en-IN" dirty="0">
                <a:solidFill>
                  <a:schemeClr val="dk1"/>
                </a:solidFill>
              </a:rPr>
              <a:t>F = N [</a:t>
            </a:r>
            <a:r>
              <a:rPr lang="en-IN" dirty="0" err="1">
                <a:solidFill>
                  <a:schemeClr val="dk1"/>
                </a:solidFill>
              </a:rPr>
              <a:t>Eo</a:t>
            </a:r>
            <a:r>
              <a:rPr lang="en-IN" dirty="0">
                <a:solidFill>
                  <a:schemeClr val="dk1"/>
                </a:solidFill>
              </a:rPr>
              <a:t> + m </a:t>
            </a:r>
            <a:r>
              <a:rPr lang="en-IN" dirty="0" err="1">
                <a:solidFill>
                  <a:schemeClr val="dk1"/>
                </a:solidFill>
              </a:rPr>
              <a:t>Eg</a:t>
            </a:r>
            <a:r>
              <a:rPr lang="en-IN" dirty="0">
                <a:solidFill>
                  <a:schemeClr val="dk1"/>
                </a:solidFill>
              </a:rPr>
              <a:t> + </a:t>
            </a:r>
            <a:r>
              <a:rPr lang="en-IN" dirty="0" err="1">
                <a:solidFill>
                  <a:schemeClr val="dk1"/>
                </a:solidFill>
              </a:rPr>
              <a:t>Ef,w</a:t>
            </a:r>
            <a:r>
              <a:rPr lang="en-IN" dirty="0">
                <a:solidFill>
                  <a:schemeClr val="dk1"/>
                </a:solidFill>
              </a:rPr>
              <a:t>] + (We + </a:t>
            </a:r>
            <a:r>
              <a:rPr lang="en-IN" dirty="0" err="1">
                <a:solidFill>
                  <a:schemeClr val="dk1"/>
                </a:solidFill>
              </a:rPr>
              <a:t>Winj</a:t>
            </a:r>
            <a:r>
              <a:rPr lang="en-IN" dirty="0">
                <a:solidFill>
                  <a:schemeClr val="dk1"/>
                </a:solidFill>
              </a:rPr>
              <a:t> </a:t>
            </a:r>
            <a:r>
              <a:rPr lang="en-IN" dirty="0" err="1">
                <a:solidFill>
                  <a:schemeClr val="dk1"/>
                </a:solidFill>
              </a:rPr>
              <a:t>Bw</a:t>
            </a:r>
            <a:r>
              <a:rPr lang="en-IN" dirty="0">
                <a:solidFill>
                  <a:schemeClr val="dk1"/>
                </a:solidFill>
              </a:rPr>
              <a:t> + </a:t>
            </a:r>
            <a:r>
              <a:rPr lang="en-IN" dirty="0" err="1">
                <a:solidFill>
                  <a:schemeClr val="dk1"/>
                </a:solidFill>
              </a:rPr>
              <a:t>Ginj</a:t>
            </a:r>
            <a:r>
              <a:rPr lang="en-IN" dirty="0">
                <a:solidFill>
                  <a:schemeClr val="dk1"/>
                </a:solidFill>
              </a:rPr>
              <a:t> </a:t>
            </a:r>
            <a:r>
              <a:rPr lang="en-IN" dirty="0" err="1">
                <a:solidFill>
                  <a:schemeClr val="dk1"/>
                </a:solidFill>
              </a:rPr>
              <a:t>Bginj</a:t>
            </a:r>
            <a:r>
              <a:rPr lang="en-IN" dirty="0">
                <a:solidFill>
                  <a:schemeClr val="dk1"/>
                </a:solidFill>
              </a:rPr>
              <a:t>)</a:t>
            </a:r>
            <a:endParaRPr dirty="0"/>
          </a:p>
          <a:p>
            <a:pPr marL="0" lvl="0" indent="0" algn="l" rtl="0">
              <a:lnSpc>
                <a:spcPct val="100000"/>
              </a:lnSpc>
              <a:spcBef>
                <a:spcPts val="1000"/>
              </a:spcBef>
              <a:spcAft>
                <a:spcPts val="0"/>
              </a:spcAft>
              <a:buSzPts val="1440"/>
              <a:buNone/>
            </a:pPr>
            <a:r>
              <a:rPr lang="en-IN" dirty="0">
                <a:solidFill>
                  <a:schemeClr val="dk1"/>
                </a:solidFill>
                <a:latin typeface="Times New Roman"/>
                <a:ea typeface="Times New Roman"/>
                <a:cs typeface="Times New Roman"/>
                <a:sym typeface="Times New Roman"/>
              </a:rPr>
              <a:t>	Assuming no water or gas injection is done for pressure maintenance, </a:t>
            </a:r>
            <a:r>
              <a:rPr lang="en-IN" dirty="0" err="1">
                <a:solidFill>
                  <a:schemeClr val="dk1"/>
                </a:solidFill>
              </a:rPr>
              <a:t>W</a:t>
            </a:r>
            <a:r>
              <a:rPr lang="en-IN" baseline="-25000" dirty="0" err="1">
                <a:solidFill>
                  <a:schemeClr val="dk1"/>
                </a:solidFill>
              </a:rPr>
              <a:t>inj</a:t>
            </a:r>
            <a:r>
              <a:rPr lang="en-IN" baseline="-25000" dirty="0">
                <a:solidFill>
                  <a:schemeClr val="dk1"/>
                </a:solidFill>
              </a:rPr>
              <a:t> and   	</a:t>
            </a:r>
            <a:r>
              <a:rPr lang="en-IN" dirty="0" err="1">
                <a:solidFill>
                  <a:schemeClr val="dk1"/>
                </a:solidFill>
              </a:rPr>
              <a:t>Ginj</a:t>
            </a:r>
            <a:r>
              <a:rPr lang="en-IN" dirty="0">
                <a:solidFill>
                  <a:schemeClr val="dk1"/>
                </a:solidFill>
              </a:rPr>
              <a:t> = 0</a:t>
            </a:r>
            <a:endParaRPr dirty="0"/>
          </a:p>
          <a:p>
            <a:pPr marL="0" lvl="0" indent="0" algn="l" rtl="0">
              <a:lnSpc>
                <a:spcPct val="100000"/>
              </a:lnSpc>
              <a:spcBef>
                <a:spcPts val="1000"/>
              </a:spcBef>
              <a:spcAft>
                <a:spcPts val="0"/>
              </a:spcAft>
              <a:buSzPts val="1440"/>
              <a:buNone/>
            </a:pPr>
            <a:r>
              <a:rPr lang="en-IN" dirty="0">
                <a:solidFill>
                  <a:schemeClr val="dk1"/>
                </a:solidFill>
              </a:rPr>
              <a:t>			F = N [</a:t>
            </a:r>
            <a:r>
              <a:rPr lang="en-IN" dirty="0" err="1">
                <a:solidFill>
                  <a:schemeClr val="dk1"/>
                </a:solidFill>
              </a:rPr>
              <a:t>Eo</a:t>
            </a:r>
            <a:r>
              <a:rPr lang="en-IN" dirty="0">
                <a:solidFill>
                  <a:schemeClr val="dk1"/>
                </a:solidFill>
              </a:rPr>
              <a:t> + m </a:t>
            </a:r>
            <a:r>
              <a:rPr lang="en-IN" dirty="0" err="1">
                <a:solidFill>
                  <a:schemeClr val="dk1"/>
                </a:solidFill>
              </a:rPr>
              <a:t>Eg</a:t>
            </a:r>
            <a:r>
              <a:rPr lang="en-IN" dirty="0">
                <a:solidFill>
                  <a:schemeClr val="dk1"/>
                </a:solidFill>
              </a:rPr>
              <a:t> + </a:t>
            </a:r>
            <a:r>
              <a:rPr lang="en-IN" dirty="0" err="1">
                <a:solidFill>
                  <a:schemeClr val="dk1"/>
                </a:solidFill>
              </a:rPr>
              <a:t>Ef,w</a:t>
            </a:r>
            <a:r>
              <a:rPr lang="en-IN" dirty="0">
                <a:solidFill>
                  <a:schemeClr val="dk1"/>
                </a:solidFill>
              </a:rPr>
              <a:t>] + We</a:t>
            </a:r>
            <a:endParaRPr dirty="0">
              <a:solidFill>
                <a:schemeClr val="dk1"/>
              </a:solidFill>
            </a:endParaRPr>
          </a:p>
          <a:p>
            <a:pPr marL="285750" lvl="0" indent="-285750" algn="l" rtl="0">
              <a:lnSpc>
                <a:spcPct val="100000"/>
              </a:lnSpc>
              <a:spcBef>
                <a:spcPts val="1000"/>
              </a:spcBef>
              <a:spcAft>
                <a:spcPts val="0"/>
              </a:spcAft>
              <a:buClr>
                <a:schemeClr val="dk1"/>
              </a:buClr>
              <a:buSzPts val="1440"/>
              <a:buFont typeface="Arial"/>
              <a:buChar char="•"/>
            </a:pPr>
            <a:r>
              <a:rPr lang="en-IN" dirty="0">
                <a:solidFill>
                  <a:schemeClr val="dk1"/>
                </a:solidFill>
              </a:rPr>
              <a:t>F represent the underground withdrawal</a:t>
            </a:r>
            <a:endParaRPr dirty="0"/>
          </a:p>
          <a:p>
            <a:pPr marL="0" lvl="0" indent="0" algn="l" rtl="0">
              <a:lnSpc>
                <a:spcPct val="100000"/>
              </a:lnSpc>
              <a:spcBef>
                <a:spcPts val="1000"/>
              </a:spcBef>
              <a:spcAft>
                <a:spcPts val="0"/>
              </a:spcAft>
              <a:buSzPts val="1440"/>
              <a:buNone/>
            </a:pPr>
            <a:r>
              <a:rPr lang="en-IN" dirty="0">
                <a:solidFill>
                  <a:schemeClr val="dk1"/>
                </a:solidFill>
              </a:rPr>
              <a:t>		F = Np [Bo + (Rp − Rs) </a:t>
            </a:r>
            <a:r>
              <a:rPr lang="en-IN" dirty="0" err="1">
                <a:solidFill>
                  <a:schemeClr val="dk1"/>
                </a:solidFill>
              </a:rPr>
              <a:t>Bg</a:t>
            </a:r>
            <a:r>
              <a:rPr lang="en-IN" dirty="0">
                <a:solidFill>
                  <a:schemeClr val="dk1"/>
                </a:solidFill>
              </a:rPr>
              <a:t>] + </a:t>
            </a:r>
            <a:r>
              <a:rPr lang="en-IN" dirty="0" err="1">
                <a:solidFill>
                  <a:schemeClr val="dk1"/>
                </a:solidFill>
              </a:rPr>
              <a:t>Wp</a:t>
            </a:r>
            <a:r>
              <a:rPr lang="en-IN" dirty="0">
                <a:solidFill>
                  <a:schemeClr val="dk1"/>
                </a:solidFill>
              </a:rPr>
              <a:t> </a:t>
            </a:r>
            <a:r>
              <a:rPr lang="en-IN" dirty="0" err="1">
                <a:solidFill>
                  <a:schemeClr val="dk1"/>
                </a:solidFill>
              </a:rPr>
              <a:t>Bw</a:t>
            </a:r>
            <a:endParaRPr dirty="0">
              <a:solidFill>
                <a:schemeClr val="dk1"/>
              </a:solidFill>
            </a:endParaRPr>
          </a:p>
          <a:p>
            <a:pPr marL="0" lvl="0" indent="0" algn="l" rtl="0">
              <a:lnSpc>
                <a:spcPct val="100000"/>
              </a:lnSpc>
              <a:spcBef>
                <a:spcPts val="1000"/>
              </a:spcBef>
              <a:spcAft>
                <a:spcPts val="0"/>
              </a:spcAft>
              <a:buSzPts val="1440"/>
              <a:buNone/>
            </a:pPr>
            <a:r>
              <a:rPr lang="en-IN" dirty="0">
                <a:solidFill>
                  <a:schemeClr val="dk1"/>
                </a:solidFill>
              </a:rPr>
              <a:t>		F = Np [</a:t>
            </a:r>
            <a:r>
              <a:rPr lang="en-IN" dirty="0" err="1">
                <a:solidFill>
                  <a:schemeClr val="dk1"/>
                </a:solidFill>
              </a:rPr>
              <a:t>Bt</a:t>
            </a:r>
            <a:r>
              <a:rPr lang="en-IN" dirty="0">
                <a:solidFill>
                  <a:schemeClr val="dk1"/>
                </a:solidFill>
              </a:rPr>
              <a:t> + (Rp − </a:t>
            </a:r>
            <a:r>
              <a:rPr lang="en-IN" dirty="0" err="1">
                <a:solidFill>
                  <a:schemeClr val="dk1"/>
                </a:solidFill>
              </a:rPr>
              <a:t>Rsi</a:t>
            </a:r>
            <a:r>
              <a:rPr lang="en-IN" dirty="0">
                <a:solidFill>
                  <a:schemeClr val="dk1"/>
                </a:solidFill>
              </a:rPr>
              <a:t>) </a:t>
            </a:r>
            <a:r>
              <a:rPr lang="en-IN" dirty="0" err="1">
                <a:solidFill>
                  <a:schemeClr val="dk1"/>
                </a:solidFill>
              </a:rPr>
              <a:t>Bg</a:t>
            </a:r>
            <a:r>
              <a:rPr lang="en-IN" dirty="0">
                <a:solidFill>
                  <a:schemeClr val="dk1"/>
                </a:solidFill>
              </a:rPr>
              <a:t>] + </a:t>
            </a:r>
            <a:r>
              <a:rPr lang="en-IN" dirty="0" err="1">
                <a:solidFill>
                  <a:schemeClr val="dk1"/>
                </a:solidFill>
              </a:rPr>
              <a:t>WpBw</a:t>
            </a:r>
            <a:endParaRPr dirty="0">
              <a:solidFill>
                <a:schemeClr val="dk1"/>
              </a:solidFill>
            </a:endParaRPr>
          </a:p>
          <a:p>
            <a:pPr marL="0" lvl="0" indent="0" algn="l" rtl="0">
              <a:lnSpc>
                <a:spcPct val="100000"/>
              </a:lnSpc>
              <a:spcBef>
                <a:spcPts val="1000"/>
              </a:spcBef>
              <a:spcAft>
                <a:spcPts val="0"/>
              </a:spcAft>
              <a:buSzPts val="1440"/>
              <a:buNone/>
            </a:pPr>
            <a:r>
              <a:rPr lang="en-IN" dirty="0">
                <a:solidFill>
                  <a:schemeClr val="dk1"/>
                </a:solidFill>
              </a:rPr>
              <a:t>	• </a:t>
            </a:r>
            <a:r>
              <a:rPr lang="en-IN" dirty="0" err="1">
                <a:solidFill>
                  <a:schemeClr val="dk1"/>
                </a:solidFill>
              </a:rPr>
              <a:t>Eo</a:t>
            </a:r>
            <a:r>
              <a:rPr lang="en-IN" dirty="0">
                <a:solidFill>
                  <a:schemeClr val="dk1"/>
                </a:solidFill>
              </a:rPr>
              <a:t> describes the expansion of oil and its originally dissolved gas</a:t>
            </a:r>
            <a:endParaRPr dirty="0"/>
          </a:p>
          <a:p>
            <a:pPr marL="0" lvl="0" indent="0" algn="l" rtl="0">
              <a:lnSpc>
                <a:spcPct val="100000"/>
              </a:lnSpc>
              <a:spcBef>
                <a:spcPts val="1000"/>
              </a:spcBef>
              <a:spcAft>
                <a:spcPts val="0"/>
              </a:spcAft>
              <a:buSzPts val="1440"/>
              <a:buNone/>
            </a:pPr>
            <a:r>
              <a:rPr lang="en-IN" dirty="0">
                <a:solidFill>
                  <a:schemeClr val="dk1"/>
                </a:solidFill>
              </a:rPr>
              <a:t>		</a:t>
            </a:r>
            <a:r>
              <a:rPr lang="en-IN" dirty="0" err="1">
                <a:solidFill>
                  <a:schemeClr val="dk1"/>
                </a:solidFill>
              </a:rPr>
              <a:t>Eo</a:t>
            </a:r>
            <a:r>
              <a:rPr lang="en-IN" dirty="0">
                <a:solidFill>
                  <a:schemeClr val="dk1"/>
                </a:solidFill>
              </a:rPr>
              <a:t> = (Bo − Boi) + (</a:t>
            </a:r>
            <a:r>
              <a:rPr lang="en-IN" dirty="0" err="1">
                <a:solidFill>
                  <a:schemeClr val="dk1"/>
                </a:solidFill>
              </a:rPr>
              <a:t>Rsi</a:t>
            </a:r>
            <a:r>
              <a:rPr lang="en-IN" dirty="0">
                <a:solidFill>
                  <a:schemeClr val="dk1"/>
                </a:solidFill>
              </a:rPr>
              <a:t> − Rs) </a:t>
            </a:r>
            <a:r>
              <a:rPr lang="en-IN" dirty="0" err="1">
                <a:solidFill>
                  <a:schemeClr val="dk1"/>
                </a:solidFill>
              </a:rPr>
              <a:t>Bg</a:t>
            </a:r>
            <a:endParaRPr dirty="0">
              <a:solidFill>
                <a:schemeClr val="dk1"/>
              </a:solidFill>
            </a:endParaRPr>
          </a:p>
          <a:p>
            <a:pPr marL="0" lvl="0" indent="0" algn="l" rtl="0">
              <a:lnSpc>
                <a:spcPct val="100000"/>
              </a:lnSpc>
              <a:spcBef>
                <a:spcPts val="1000"/>
              </a:spcBef>
              <a:spcAft>
                <a:spcPts val="0"/>
              </a:spcAft>
              <a:buSzPts val="1440"/>
              <a:buNone/>
            </a:pPr>
            <a:r>
              <a:rPr lang="en-IN" dirty="0">
                <a:solidFill>
                  <a:schemeClr val="dk1"/>
                </a:solidFill>
              </a:rPr>
              <a:t>		</a:t>
            </a:r>
            <a:r>
              <a:rPr lang="en-IN" dirty="0" err="1">
                <a:solidFill>
                  <a:schemeClr val="dk1"/>
                </a:solidFill>
              </a:rPr>
              <a:t>Eo</a:t>
            </a:r>
            <a:r>
              <a:rPr lang="en-IN" dirty="0">
                <a:solidFill>
                  <a:schemeClr val="dk1"/>
                </a:solidFill>
              </a:rPr>
              <a:t> = </a:t>
            </a:r>
            <a:r>
              <a:rPr lang="en-IN" dirty="0" err="1">
                <a:solidFill>
                  <a:schemeClr val="dk1"/>
                </a:solidFill>
              </a:rPr>
              <a:t>Bt</a:t>
            </a:r>
            <a:r>
              <a:rPr lang="en-IN" dirty="0">
                <a:solidFill>
                  <a:schemeClr val="dk1"/>
                </a:solidFill>
              </a:rPr>
              <a:t> − </a:t>
            </a:r>
            <a:r>
              <a:rPr lang="en-IN" dirty="0" err="1">
                <a:solidFill>
                  <a:schemeClr val="dk1"/>
                </a:solidFill>
              </a:rPr>
              <a:t>Bti</a:t>
            </a:r>
            <a:r>
              <a:rPr lang="en-IN" dirty="0">
                <a:solidFill>
                  <a:schemeClr val="dk1"/>
                </a:solidFill>
              </a:rPr>
              <a:t> </a:t>
            </a:r>
            <a:endParaRPr dirty="0"/>
          </a:p>
          <a:p>
            <a:pPr marL="0" lvl="0" indent="0" algn="l" rtl="0">
              <a:lnSpc>
                <a:spcPct val="100000"/>
              </a:lnSpc>
              <a:spcBef>
                <a:spcPts val="1000"/>
              </a:spcBef>
              <a:spcAft>
                <a:spcPts val="0"/>
              </a:spcAft>
              <a:buSzPts val="1440"/>
              <a:buNone/>
            </a:pPr>
            <a:r>
              <a:rPr lang="en-IN" dirty="0">
                <a:solidFill>
                  <a:schemeClr val="dk1"/>
                </a:solidFill>
              </a:rPr>
              <a:t>	• </a:t>
            </a:r>
            <a:r>
              <a:rPr lang="en-IN" dirty="0" err="1">
                <a:solidFill>
                  <a:schemeClr val="dk1"/>
                </a:solidFill>
              </a:rPr>
              <a:t>Eg</a:t>
            </a:r>
            <a:r>
              <a:rPr lang="en-IN" dirty="0">
                <a:solidFill>
                  <a:schemeClr val="dk1"/>
                </a:solidFill>
              </a:rPr>
              <a:t> is the term describing the expansion of the gas-cap gas</a:t>
            </a:r>
            <a:endParaRPr dirty="0"/>
          </a:p>
          <a:p>
            <a:pPr marL="0" lvl="0" indent="0" algn="l" rtl="0">
              <a:lnSpc>
                <a:spcPct val="100000"/>
              </a:lnSpc>
              <a:spcBef>
                <a:spcPts val="1000"/>
              </a:spcBef>
              <a:spcAft>
                <a:spcPts val="0"/>
              </a:spcAft>
              <a:buSzPts val="1440"/>
              <a:buNone/>
            </a:pPr>
            <a:r>
              <a:rPr lang="en-IN" dirty="0">
                <a:solidFill>
                  <a:schemeClr val="dk1"/>
                </a:solidFill>
              </a:rPr>
              <a:t>		</a:t>
            </a:r>
            <a:r>
              <a:rPr lang="en-IN" dirty="0" err="1">
                <a:solidFill>
                  <a:schemeClr val="dk1"/>
                </a:solidFill>
              </a:rPr>
              <a:t>Eg</a:t>
            </a:r>
            <a:r>
              <a:rPr lang="en-IN" dirty="0">
                <a:solidFill>
                  <a:schemeClr val="dk1"/>
                </a:solidFill>
              </a:rPr>
              <a:t> = Boi [(</a:t>
            </a:r>
            <a:r>
              <a:rPr lang="en-IN" dirty="0" err="1">
                <a:solidFill>
                  <a:schemeClr val="dk1"/>
                </a:solidFill>
              </a:rPr>
              <a:t>Bg</a:t>
            </a:r>
            <a:r>
              <a:rPr lang="en-IN" dirty="0">
                <a:solidFill>
                  <a:schemeClr val="dk1"/>
                </a:solidFill>
              </a:rPr>
              <a:t>/</a:t>
            </a:r>
            <a:r>
              <a:rPr lang="en-IN" dirty="0" err="1">
                <a:solidFill>
                  <a:schemeClr val="dk1"/>
                </a:solidFill>
              </a:rPr>
              <a:t>Bgi</a:t>
            </a:r>
            <a:r>
              <a:rPr lang="en-IN" dirty="0">
                <a:solidFill>
                  <a:schemeClr val="dk1"/>
                </a:solidFill>
              </a:rPr>
              <a:t>) − 1]</a:t>
            </a:r>
            <a:endParaRPr dirty="0"/>
          </a:p>
          <a:p>
            <a:pPr marL="0" lvl="0" indent="0" algn="l" rtl="0">
              <a:lnSpc>
                <a:spcPct val="100000"/>
              </a:lnSpc>
              <a:spcBef>
                <a:spcPts val="1000"/>
              </a:spcBef>
              <a:spcAft>
                <a:spcPts val="0"/>
              </a:spcAft>
              <a:buSzPts val="1440"/>
              <a:buNone/>
            </a:pPr>
            <a:r>
              <a:rPr lang="en-IN" dirty="0">
                <a:solidFill>
                  <a:schemeClr val="dk1"/>
                </a:solidFill>
              </a:rPr>
              <a:t>		</a:t>
            </a:r>
            <a:r>
              <a:rPr lang="en-IN" dirty="0" err="1">
                <a:solidFill>
                  <a:schemeClr val="dk1"/>
                </a:solidFill>
              </a:rPr>
              <a:t>Eg</a:t>
            </a:r>
            <a:r>
              <a:rPr lang="en-IN" dirty="0">
                <a:solidFill>
                  <a:schemeClr val="dk1"/>
                </a:solidFill>
              </a:rPr>
              <a:t> = </a:t>
            </a:r>
            <a:r>
              <a:rPr lang="en-IN" dirty="0" err="1">
                <a:solidFill>
                  <a:schemeClr val="dk1"/>
                </a:solidFill>
              </a:rPr>
              <a:t>Bti</a:t>
            </a:r>
            <a:r>
              <a:rPr lang="en-IN" dirty="0">
                <a:solidFill>
                  <a:schemeClr val="dk1"/>
                </a:solidFill>
              </a:rPr>
              <a:t> [(</a:t>
            </a:r>
            <a:r>
              <a:rPr lang="en-IN" dirty="0" err="1">
                <a:solidFill>
                  <a:schemeClr val="dk1"/>
                </a:solidFill>
              </a:rPr>
              <a:t>Bg</a:t>
            </a:r>
            <a:r>
              <a:rPr lang="en-IN" dirty="0">
                <a:solidFill>
                  <a:schemeClr val="dk1"/>
                </a:solidFill>
              </a:rPr>
              <a:t>/</a:t>
            </a:r>
            <a:r>
              <a:rPr lang="en-IN" dirty="0" err="1">
                <a:solidFill>
                  <a:schemeClr val="dk1"/>
                </a:solidFill>
              </a:rPr>
              <a:t>Bgi</a:t>
            </a:r>
            <a:r>
              <a:rPr lang="en-IN" dirty="0">
                <a:solidFill>
                  <a:schemeClr val="dk1"/>
                </a:solidFill>
              </a:rPr>
              <a:t>) − 1]</a:t>
            </a:r>
            <a:endParaRPr dirty="0"/>
          </a:p>
          <a:p>
            <a:pPr marL="0" lvl="0" indent="0" algn="l" rtl="0">
              <a:lnSpc>
                <a:spcPct val="100000"/>
              </a:lnSpc>
              <a:spcBef>
                <a:spcPts val="1000"/>
              </a:spcBef>
              <a:spcAft>
                <a:spcPts val="0"/>
              </a:spcAft>
              <a:buSzPts val="1440"/>
              <a:buNone/>
            </a:pPr>
            <a:endParaRPr dirty="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0"/>
          <p:cNvSpPr txBox="1">
            <a:spLocks noGrp="1"/>
          </p:cNvSpPr>
          <p:nvPr>
            <p:ph type="subTitle" idx="1"/>
          </p:nvPr>
        </p:nvSpPr>
        <p:spPr>
          <a:xfrm>
            <a:off x="1533444" y="369580"/>
            <a:ext cx="7766936" cy="47693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40"/>
              <a:buNone/>
            </a:pPr>
            <a:r>
              <a:rPr lang="en-IN" dirty="0">
                <a:solidFill>
                  <a:schemeClr val="dk1"/>
                </a:solidFill>
              </a:rPr>
              <a:t>• </a:t>
            </a:r>
            <a:r>
              <a:rPr lang="en-IN" dirty="0" err="1">
                <a:solidFill>
                  <a:schemeClr val="dk1"/>
                </a:solidFill>
              </a:rPr>
              <a:t>Ef,w</a:t>
            </a:r>
            <a:r>
              <a:rPr lang="en-IN" dirty="0">
                <a:solidFill>
                  <a:schemeClr val="dk1"/>
                </a:solidFill>
              </a:rPr>
              <a:t> represents the expansion of the initial water and the reduction in the pore volume</a:t>
            </a:r>
            <a:endParaRPr dirty="0"/>
          </a:p>
          <a:p>
            <a:pPr marL="0" lvl="0" indent="0" algn="l" rtl="0">
              <a:lnSpc>
                <a:spcPct val="100000"/>
              </a:lnSpc>
              <a:spcBef>
                <a:spcPts val="1000"/>
              </a:spcBef>
              <a:spcAft>
                <a:spcPts val="0"/>
              </a:spcAft>
              <a:buSzPts val="1440"/>
              <a:buNone/>
            </a:pPr>
            <a:endParaRPr dirty="0">
              <a:solidFill>
                <a:schemeClr val="dk1"/>
              </a:solidFill>
            </a:endParaRPr>
          </a:p>
          <a:p>
            <a:pPr marL="0" lvl="0" indent="0" algn="l" rtl="0">
              <a:lnSpc>
                <a:spcPct val="100000"/>
              </a:lnSpc>
              <a:spcBef>
                <a:spcPts val="1000"/>
              </a:spcBef>
              <a:spcAft>
                <a:spcPts val="0"/>
              </a:spcAft>
              <a:buSzPts val="1440"/>
              <a:buNone/>
            </a:pPr>
            <a:endParaRPr dirty="0">
              <a:solidFill>
                <a:schemeClr val="dk1"/>
              </a:solidFill>
            </a:endParaRPr>
          </a:p>
          <a:p>
            <a:pPr marL="0" lvl="0" indent="0" algn="l" rtl="0">
              <a:lnSpc>
                <a:spcPct val="100000"/>
              </a:lnSpc>
              <a:spcBef>
                <a:spcPts val="1000"/>
              </a:spcBef>
              <a:spcAft>
                <a:spcPts val="0"/>
              </a:spcAft>
              <a:buSzPts val="1440"/>
              <a:buNone/>
            </a:pPr>
            <a:endParaRPr dirty="0">
              <a:solidFill>
                <a:schemeClr val="dk1"/>
              </a:solidFill>
            </a:endParaRPr>
          </a:p>
          <a:p>
            <a:pPr marL="0" lvl="0" indent="0" algn="l" rtl="0">
              <a:lnSpc>
                <a:spcPct val="100000"/>
              </a:lnSpc>
              <a:spcBef>
                <a:spcPts val="1000"/>
              </a:spcBef>
              <a:spcAft>
                <a:spcPts val="0"/>
              </a:spcAft>
              <a:buSzPts val="1440"/>
              <a:buNone/>
            </a:pPr>
            <a:endParaRPr dirty="0">
              <a:solidFill>
                <a:schemeClr val="dk1"/>
              </a:solidFill>
            </a:endParaRPr>
          </a:p>
          <a:p>
            <a:pPr marL="285750" lvl="0" indent="-285750" algn="l" rtl="0">
              <a:lnSpc>
                <a:spcPct val="100000"/>
              </a:lnSpc>
              <a:spcBef>
                <a:spcPts val="1000"/>
              </a:spcBef>
              <a:spcAft>
                <a:spcPts val="0"/>
              </a:spcAft>
              <a:buSzPts val="1440"/>
              <a:buFont typeface="Arial"/>
              <a:buChar char="•"/>
            </a:pPr>
            <a:r>
              <a:rPr lang="en-IN" dirty="0">
                <a:solidFill>
                  <a:schemeClr val="dk1"/>
                </a:solidFill>
              </a:rPr>
              <a:t>Taking different assumption for different cases, MBE can be represented as a straight-line.</a:t>
            </a:r>
            <a:endParaRPr dirty="0"/>
          </a:p>
          <a:p>
            <a:pPr marL="0" lvl="0" indent="0" algn="l" rtl="0">
              <a:lnSpc>
                <a:spcPct val="100000"/>
              </a:lnSpc>
              <a:spcBef>
                <a:spcPts val="1000"/>
              </a:spcBef>
              <a:spcAft>
                <a:spcPts val="0"/>
              </a:spcAft>
              <a:buSzPts val="1440"/>
              <a:buNone/>
            </a:pPr>
            <a:r>
              <a:rPr lang="en-IN" dirty="0">
                <a:solidFill>
                  <a:schemeClr val="dk1"/>
                </a:solidFill>
              </a:rPr>
              <a:t>				</a:t>
            </a:r>
            <a:endParaRPr dirty="0"/>
          </a:p>
        </p:txBody>
      </p:sp>
      <p:pic>
        <p:nvPicPr>
          <p:cNvPr id="282" name="Google Shape;282;p40"/>
          <p:cNvPicPr preferRelativeResize="0"/>
          <p:nvPr/>
        </p:nvPicPr>
        <p:blipFill rotWithShape="1">
          <a:blip r:embed="rId3">
            <a:alphaModFix/>
          </a:blip>
          <a:srcRect/>
          <a:stretch/>
        </p:blipFill>
        <p:spPr>
          <a:xfrm>
            <a:off x="2414863" y="1172185"/>
            <a:ext cx="5334040" cy="114534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1"/>
          <p:cNvSpPr txBox="1">
            <a:spLocks noGrp="1"/>
          </p:cNvSpPr>
          <p:nvPr>
            <p:ph type="subTitle" idx="1"/>
          </p:nvPr>
        </p:nvSpPr>
        <p:spPr>
          <a:xfrm>
            <a:off x="1507067" y="378373"/>
            <a:ext cx="7766936" cy="4769360"/>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40"/>
              <a:buFont typeface="Arial"/>
              <a:buChar char="•"/>
            </a:pPr>
            <a:r>
              <a:rPr lang="en-IN" dirty="0">
                <a:solidFill>
                  <a:schemeClr val="dk1"/>
                </a:solidFill>
                <a:latin typeface="Times New Roman"/>
                <a:ea typeface="Times New Roman"/>
                <a:cs typeface="Times New Roman"/>
                <a:sym typeface="Times New Roman"/>
              </a:rPr>
              <a:t>If the plot </a:t>
            </a:r>
            <a:r>
              <a:rPr lang="en-IN" dirty="0" err="1">
                <a:solidFill>
                  <a:schemeClr val="dk1"/>
                </a:solidFill>
                <a:latin typeface="Times New Roman"/>
                <a:ea typeface="Times New Roman"/>
                <a:cs typeface="Times New Roman"/>
                <a:sym typeface="Times New Roman"/>
              </a:rPr>
              <a:t>devites</a:t>
            </a:r>
            <a:r>
              <a:rPr lang="en-IN" dirty="0">
                <a:solidFill>
                  <a:schemeClr val="dk1"/>
                </a:solidFill>
                <a:latin typeface="Times New Roman"/>
                <a:ea typeface="Times New Roman"/>
                <a:cs typeface="Times New Roman"/>
                <a:sym typeface="Times New Roman"/>
              </a:rPr>
              <a:t> from straight line, then the assumptions are incorrect.</a:t>
            </a:r>
            <a:endParaRPr dirty="0"/>
          </a:p>
          <a:p>
            <a:pPr marL="0" lvl="0" indent="0" algn="l" rtl="0">
              <a:lnSpc>
                <a:spcPct val="100000"/>
              </a:lnSpc>
              <a:spcBef>
                <a:spcPts val="1000"/>
              </a:spcBef>
              <a:spcAft>
                <a:spcPts val="0"/>
              </a:spcAft>
              <a:buSzPts val="1440"/>
              <a:buNone/>
            </a:pPr>
            <a:r>
              <a:rPr lang="en-IN" dirty="0">
                <a:solidFill>
                  <a:schemeClr val="dk1"/>
                </a:solidFill>
                <a:latin typeface="Times New Roman"/>
                <a:ea typeface="Times New Roman"/>
                <a:cs typeface="Times New Roman"/>
                <a:sym typeface="Times New Roman"/>
              </a:rPr>
              <a:t>Case 1.Volumetric </a:t>
            </a:r>
            <a:r>
              <a:rPr lang="en-IN" dirty="0" err="1">
                <a:solidFill>
                  <a:schemeClr val="dk1"/>
                </a:solidFill>
                <a:latin typeface="Times New Roman"/>
                <a:ea typeface="Times New Roman"/>
                <a:cs typeface="Times New Roman"/>
                <a:sym typeface="Times New Roman"/>
              </a:rPr>
              <a:t>Undersaturated</a:t>
            </a:r>
            <a:r>
              <a:rPr lang="en-IN" dirty="0">
                <a:solidFill>
                  <a:schemeClr val="dk1"/>
                </a:solidFill>
                <a:latin typeface="Times New Roman"/>
                <a:ea typeface="Times New Roman"/>
                <a:cs typeface="Times New Roman"/>
                <a:sym typeface="Times New Roman"/>
              </a:rPr>
              <a:t> oil Reservoir:</a:t>
            </a:r>
            <a:endParaRPr dirty="0"/>
          </a:p>
          <a:p>
            <a:pPr marL="914400" lvl="2" indent="0" algn="l" rtl="0">
              <a:lnSpc>
                <a:spcPct val="100000"/>
              </a:lnSpc>
              <a:spcBef>
                <a:spcPts val="1000"/>
              </a:spcBef>
              <a:spcAft>
                <a:spcPts val="0"/>
              </a:spcAft>
              <a:buSzPts val="1440"/>
              <a:buNone/>
            </a:pPr>
            <a:r>
              <a:rPr lang="en-IN" sz="1800" dirty="0">
                <a:solidFill>
                  <a:schemeClr val="dk1"/>
                </a:solidFill>
                <a:latin typeface="Times New Roman"/>
                <a:ea typeface="Times New Roman"/>
                <a:cs typeface="Times New Roman"/>
                <a:sym typeface="Times New Roman"/>
              </a:rPr>
              <a:t>• We = 0, since the reservoir is volumetric </a:t>
            </a:r>
            <a:endParaRPr dirty="0"/>
          </a:p>
          <a:p>
            <a:pPr marL="914400" lvl="2" indent="0" algn="l" rtl="0">
              <a:lnSpc>
                <a:spcPct val="100000"/>
              </a:lnSpc>
              <a:spcBef>
                <a:spcPts val="1000"/>
              </a:spcBef>
              <a:spcAft>
                <a:spcPts val="0"/>
              </a:spcAft>
              <a:buSzPts val="1440"/>
              <a:buNone/>
            </a:pPr>
            <a:r>
              <a:rPr lang="en-IN" sz="1800" dirty="0">
                <a:solidFill>
                  <a:schemeClr val="dk1"/>
                </a:solidFill>
                <a:latin typeface="Times New Roman"/>
                <a:ea typeface="Times New Roman"/>
                <a:cs typeface="Times New Roman"/>
                <a:sym typeface="Times New Roman"/>
              </a:rPr>
              <a:t>• m = 0, since the reservoir is </a:t>
            </a:r>
            <a:r>
              <a:rPr lang="en-IN" sz="1800" dirty="0" err="1">
                <a:solidFill>
                  <a:schemeClr val="dk1"/>
                </a:solidFill>
                <a:latin typeface="Times New Roman"/>
                <a:ea typeface="Times New Roman"/>
                <a:cs typeface="Times New Roman"/>
                <a:sym typeface="Times New Roman"/>
              </a:rPr>
              <a:t>undersaturated</a:t>
            </a:r>
            <a:r>
              <a:rPr lang="en-IN" sz="1800" dirty="0">
                <a:solidFill>
                  <a:schemeClr val="dk1"/>
                </a:solidFill>
                <a:latin typeface="Times New Roman"/>
                <a:ea typeface="Times New Roman"/>
                <a:cs typeface="Times New Roman"/>
                <a:sym typeface="Times New Roman"/>
              </a:rPr>
              <a:t> </a:t>
            </a:r>
            <a:endParaRPr dirty="0"/>
          </a:p>
          <a:p>
            <a:pPr marL="914400" lvl="2" indent="0" algn="l" rtl="0">
              <a:lnSpc>
                <a:spcPct val="100000"/>
              </a:lnSpc>
              <a:spcBef>
                <a:spcPts val="1000"/>
              </a:spcBef>
              <a:spcAft>
                <a:spcPts val="0"/>
              </a:spcAft>
              <a:buSzPts val="1440"/>
              <a:buNone/>
            </a:pPr>
            <a:r>
              <a:rPr lang="en-IN" sz="1800" dirty="0">
                <a:solidFill>
                  <a:schemeClr val="dk1"/>
                </a:solidFill>
                <a:latin typeface="Times New Roman"/>
                <a:ea typeface="Times New Roman"/>
                <a:cs typeface="Times New Roman"/>
                <a:sym typeface="Times New Roman"/>
              </a:rPr>
              <a:t>• </a:t>
            </a:r>
            <a:r>
              <a:rPr lang="en-IN" sz="1800" dirty="0" err="1">
                <a:solidFill>
                  <a:schemeClr val="dk1"/>
                </a:solidFill>
                <a:latin typeface="Times New Roman"/>
                <a:ea typeface="Times New Roman"/>
                <a:cs typeface="Times New Roman"/>
                <a:sym typeface="Times New Roman"/>
              </a:rPr>
              <a:t>Rs</a:t>
            </a:r>
            <a:r>
              <a:rPr lang="en-IN" sz="1800" dirty="0">
                <a:solidFill>
                  <a:schemeClr val="dk1"/>
                </a:solidFill>
                <a:latin typeface="Times New Roman"/>
                <a:ea typeface="Times New Roman"/>
                <a:cs typeface="Times New Roman"/>
                <a:sym typeface="Times New Roman"/>
              </a:rPr>
              <a:t> = </a:t>
            </a:r>
            <a:r>
              <a:rPr lang="en-IN" sz="1800" dirty="0" err="1">
                <a:solidFill>
                  <a:schemeClr val="dk1"/>
                </a:solidFill>
                <a:latin typeface="Times New Roman"/>
                <a:ea typeface="Times New Roman"/>
                <a:cs typeface="Times New Roman"/>
                <a:sym typeface="Times New Roman"/>
              </a:rPr>
              <a:t>Rsi</a:t>
            </a:r>
            <a:r>
              <a:rPr lang="en-IN" sz="1800" dirty="0">
                <a:solidFill>
                  <a:schemeClr val="dk1"/>
                </a:solidFill>
                <a:latin typeface="Times New Roman"/>
                <a:ea typeface="Times New Roman"/>
                <a:cs typeface="Times New Roman"/>
                <a:sym typeface="Times New Roman"/>
              </a:rPr>
              <a:t> = </a:t>
            </a:r>
            <a:r>
              <a:rPr lang="en-IN" sz="1800" dirty="0" err="1">
                <a:solidFill>
                  <a:schemeClr val="dk1"/>
                </a:solidFill>
                <a:latin typeface="Times New Roman"/>
                <a:ea typeface="Times New Roman"/>
                <a:cs typeface="Times New Roman"/>
                <a:sym typeface="Times New Roman"/>
              </a:rPr>
              <a:t>Rp</a:t>
            </a:r>
            <a:r>
              <a:rPr lang="en-IN" sz="1800" dirty="0">
                <a:solidFill>
                  <a:schemeClr val="dk1"/>
                </a:solidFill>
                <a:latin typeface="Times New Roman"/>
                <a:ea typeface="Times New Roman"/>
                <a:cs typeface="Times New Roman"/>
                <a:sym typeface="Times New Roman"/>
              </a:rPr>
              <a:t>, since all produced gas is dissolved in the oil</a:t>
            </a:r>
            <a:endParaRPr dirty="0"/>
          </a:p>
          <a:p>
            <a:pPr marL="914400" lvl="2" indent="0" algn="l" rtl="0">
              <a:lnSpc>
                <a:spcPct val="100000"/>
              </a:lnSpc>
              <a:spcBef>
                <a:spcPts val="1000"/>
              </a:spcBef>
              <a:spcAft>
                <a:spcPts val="0"/>
              </a:spcAft>
              <a:buSzPts val="1440"/>
              <a:buNone/>
            </a:pPr>
            <a:r>
              <a:rPr lang="en-IN" sz="1800" dirty="0">
                <a:solidFill>
                  <a:schemeClr val="dk1"/>
                </a:solidFill>
                <a:latin typeface="Times New Roman"/>
                <a:ea typeface="Times New Roman"/>
                <a:cs typeface="Times New Roman"/>
                <a:sym typeface="Times New Roman"/>
              </a:rPr>
              <a:t>		F = N (</a:t>
            </a:r>
            <a:r>
              <a:rPr lang="en-IN" sz="1800" dirty="0" err="1">
                <a:solidFill>
                  <a:schemeClr val="dk1"/>
                </a:solidFill>
                <a:latin typeface="Times New Roman"/>
                <a:ea typeface="Times New Roman"/>
                <a:cs typeface="Times New Roman"/>
                <a:sym typeface="Times New Roman"/>
              </a:rPr>
              <a:t>Eo</a:t>
            </a:r>
            <a:r>
              <a:rPr lang="en-IN" sz="1800" dirty="0">
                <a:solidFill>
                  <a:schemeClr val="dk1"/>
                </a:solidFill>
                <a:latin typeface="Times New Roman"/>
                <a:ea typeface="Times New Roman"/>
                <a:cs typeface="Times New Roman"/>
                <a:sym typeface="Times New Roman"/>
              </a:rPr>
              <a:t> + </a:t>
            </a:r>
            <a:r>
              <a:rPr lang="en-IN" sz="1800" dirty="0" err="1">
                <a:solidFill>
                  <a:schemeClr val="dk1"/>
                </a:solidFill>
                <a:latin typeface="Times New Roman"/>
                <a:ea typeface="Times New Roman"/>
                <a:cs typeface="Times New Roman"/>
                <a:sym typeface="Times New Roman"/>
              </a:rPr>
              <a:t>Ef,w</a:t>
            </a:r>
            <a:r>
              <a:rPr lang="en-IN" sz="1800" dirty="0">
                <a:solidFill>
                  <a:schemeClr val="dk1"/>
                </a:solidFill>
                <a:latin typeface="Times New Roman"/>
                <a:ea typeface="Times New Roman"/>
                <a:cs typeface="Times New Roman"/>
                <a:sym typeface="Times New Roman"/>
              </a:rPr>
              <a:t>)</a:t>
            </a:r>
            <a:endParaRPr dirty="0"/>
          </a:p>
          <a:p>
            <a:pPr marL="914400" lvl="2" indent="0" algn="l" rtl="0">
              <a:lnSpc>
                <a:spcPct val="100000"/>
              </a:lnSpc>
              <a:spcBef>
                <a:spcPts val="1000"/>
              </a:spcBef>
              <a:spcAft>
                <a:spcPts val="0"/>
              </a:spcAft>
              <a:buSzPts val="1440"/>
              <a:buNone/>
            </a:pPr>
            <a:endParaRPr sz="1800" dirty="0">
              <a:solidFill>
                <a:schemeClr val="dk1"/>
              </a:solidFill>
              <a:latin typeface="Times New Roman"/>
              <a:ea typeface="Times New Roman"/>
              <a:cs typeface="Times New Roman"/>
              <a:sym typeface="Times New Roman"/>
            </a:endParaRPr>
          </a:p>
        </p:txBody>
      </p:sp>
      <p:pic>
        <p:nvPicPr>
          <p:cNvPr id="289" name="Google Shape;289;p41" descr="A graph of a slope&#10;&#10;Description automatically generated"/>
          <p:cNvPicPr preferRelativeResize="0"/>
          <p:nvPr/>
        </p:nvPicPr>
        <p:blipFill rotWithShape="1">
          <a:blip r:embed="rId3">
            <a:alphaModFix/>
          </a:blip>
          <a:srcRect/>
          <a:stretch/>
        </p:blipFill>
        <p:spPr>
          <a:xfrm>
            <a:off x="8079685" y="1038432"/>
            <a:ext cx="4112315" cy="2738093"/>
          </a:xfrm>
          <a:prstGeom prst="rect">
            <a:avLst/>
          </a:prstGeom>
          <a:noFill/>
          <a:ln>
            <a:noFill/>
          </a:ln>
        </p:spPr>
      </p:pic>
      <p:pic>
        <p:nvPicPr>
          <p:cNvPr id="290" name="Google Shape;290;p41"/>
          <p:cNvPicPr preferRelativeResize="0"/>
          <p:nvPr/>
        </p:nvPicPr>
        <p:blipFill rotWithShape="1">
          <a:blip r:embed="rId4">
            <a:alphaModFix/>
          </a:blip>
          <a:srcRect/>
          <a:stretch/>
        </p:blipFill>
        <p:spPr>
          <a:xfrm>
            <a:off x="6091168" y="4266095"/>
            <a:ext cx="4912967" cy="2411895"/>
          </a:xfrm>
          <a:prstGeom prst="rect">
            <a:avLst/>
          </a:prstGeom>
          <a:noFill/>
          <a:ln>
            <a:noFill/>
          </a:ln>
        </p:spPr>
      </p:pic>
      <p:sp>
        <p:nvSpPr>
          <p:cNvPr id="291" name="Google Shape;291;p41"/>
          <p:cNvSpPr txBox="1"/>
          <p:nvPr/>
        </p:nvSpPr>
        <p:spPr>
          <a:xfrm>
            <a:off x="1136854" y="4670322"/>
            <a:ext cx="4793225" cy="1477328"/>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IN" sz="1800" b="0" i="0" u="none" strike="noStrike" cap="none" dirty="0">
                <a:solidFill>
                  <a:schemeClr val="dk1"/>
                </a:solidFill>
                <a:latin typeface="Trebuchet MS"/>
                <a:ea typeface="Trebuchet MS"/>
                <a:cs typeface="Trebuchet MS"/>
                <a:sym typeface="Trebuchet MS"/>
              </a:rPr>
              <a:t>Line A in the plot implies that the </a:t>
            </a:r>
            <a:r>
              <a:rPr lang="en-IN" sz="1800" b="0" i="0" u="none" strike="noStrike" cap="none" dirty="0" err="1">
                <a:solidFill>
                  <a:schemeClr val="dk1"/>
                </a:solidFill>
                <a:latin typeface="Trebuchet MS"/>
                <a:ea typeface="Trebuchet MS"/>
                <a:cs typeface="Trebuchet MS"/>
                <a:sym typeface="Trebuchet MS"/>
              </a:rPr>
              <a:t>reser</a:t>
            </a:r>
            <a:r>
              <a:rPr lang="en-IN" sz="1800" b="0" i="0" u="none" strike="noStrike" cap="none" dirty="0">
                <a:solidFill>
                  <a:schemeClr val="dk1"/>
                </a:solidFill>
                <a:latin typeface="Trebuchet MS"/>
                <a:ea typeface="Trebuchet MS"/>
                <a:cs typeface="Trebuchet MS"/>
                <a:sym typeface="Trebuchet MS"/>
              </a:rPr>
              <a:t> </a:t>
            </a:r>
            <a:r>
              <a:rPr lang="en-IN" sz="1800" b="0" i="0" u="none" strike="noStrike" cap="none" dirty="0" err="1">
                <a:solidFill>
                  <a:schemeClr val="dk1"/>
                </a:solidFill>
                <a:latin typeface="Trebuchet MS"/>
                <a:ea typeface="Trebuchet MS"/>
                <a:cs typeface="Trebuchet MS"/>
                <a:sym typeface="Trebuchet MS"/>
              </a:rPr>
              <a:t>voir</a:t>
            </a:r>
            <a:r>
              <a:rPr lang="en-IN" sz="1800" b="0" i="0" u="none" strike="noStrike" cap="none" dirty="0">
                <a:solidFill>
                  <a:schemeClr val="dk1"/>
                </a:solidFill>
                <a:latin typeface="Trebuchet MS"/>
                <a:ea typeface="Trebuchet MS"/>
                <a:cs typeface="Trebuchet MS"/>
                <a:sym typeface="Trebuchet MS"/>
              </a:rPr>
              <a:t> can be classified as a volumetric reservoir.</a:t>
            </a:r>
            <a:endParaRPr sz="1800" b="0" i="0" u="none" strike="noStrike" cap="none" dirty="0">
              <a:solidFill>
                <a:schemeClr val="dk1"/>
              </a:solidFill>
              <a:latin typeface="Trebuchet MS"/>
              <a:ea typeface="Trebuchet MS"/>
              <a:cs typeface="Trebuchet MS"/>
              <a:sym typeface="Trebuchet MS"/>
            </a:endParaRPr>
          </a:p>
          <a:p>
            <a:pPr marL="285750" marR="0" lvl="0" indent="-285750" algn="l" rtl="0">
              <a:lnSpc>
                <a:spcPct val="100000"/>
              </a:lnSpc>
              <a:spcBef>
                <a:spcPts val="0"/>
              </a:spcBef>
              <a:spcAft>
                <a:spcPts val="0"/>
              </a:spcAft>
              <a:buClr>
                <a:schemeClr val="dk1"/>
              </a:buClr>
              <a:buSzPts val="1800"/>
              <a:buFont typeface="Arial"/>
              <a:buChar char="•"/>
            </a:pPr>
            <a:r>
              <a:rPr lang="en-IN" sz="1800" b="0" i="0" u="none" strike="noStrike" cap="none" dirty="0">
                <a:solidFill>
                  <a:schemeClr val="dk1"/>
                </a:solidFill>
                <a:latin typeface="Trebuchet MS"/>
                <a:ea typeface="Trebuchet MS"/>
                <a:cs typeface="Trebuchet MS"/>
                <a:sym typeface="Trebuchet MS"/>
              </a:rPr>
              <a:t>Curve C strong water-drive</a:t>
            </a:r>
            <a:endParaRPr sz="1400" b="0" i="0" u="none" strike="noStrike" cap="none" dirty="0">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800"/>
              <a:buFont typeface="Arial"/>
              <a:buChar char="•"/>
            </a:pPr>
            <a:r>
              <a:rPr lang="en-IN" sz="1800" b="0" i="0" u="none" strike="noStrike" cap="none" dirty="0">
                <a:solidFill>
                  <a:schemeClr val="dk1"/>
                </a:solidFill>
                <a:latin typeface="Trebuchet MS"/>
                <a:ea typeface="Trebuchet MS"/>
                <a:cs typeface="Trebuchet MS"/>
                <a:sym typeface="Trebuchet MS"/>
              </a:rPr>
              <a:t>curves B is weak water drive</a:t>
            </a:r>
            <a:endParaRPr sz="1800" b="0" i="0" u="none" strike="noStrike" cap="none" dirty="0">
              <a:solidFill>
                <a:schemeClr val="dk1"/>
              </a:solidFill>
              <a:latin typeface="Trebuchet MS"/>
              <a:ea typeface="Trebuchet MS"/>
              <a:cs typeface="Trebuchet MS"/>
              <a:sym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a:spLocks noGrp="1"/>
          </p:cNvSpPr>
          <p:nvPr>
            <p:ph type="subTitle" idx="1"/>
          </p:nvPr>
        </p:nvSpPr>
        <p:spPr>
          <a:xfrm>
            <a:off x="1034101" y="377468"/>
            <a:ext cx="7766936" cy="600756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600"/>
              <a:buNone/>
            </a:pPr>
            <a:r>
              <a:rPr lang="en-IN" sz="2000" dirty="0">
                <a:solidFill>
                  <a:schemeClr val="dk1"/>
                </a:solidFill>
                <a:latin typeface="Times New Roman"/>
                <a:ea typeface="Times New Roman"/>
                <a:cs typeface="Times New Roman"/>
                <a:sym typeface="Times New Roman"/>
              </a:rPr>
              <a:t>Case 2. Volumetric Saturated-Oil Reservoirs</a:t>
            </a:r>
            <a:endParaRPr sz="2000" dirty="0">
              <a:solidFill>
                <a:schemeClr val="dk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1600"/>
              <a:buFont typeface="Arial"/>
              <a:buChar char="•"/>
            </a:pPr>
            <a:r>
              <a:rPr lang="en-IN" sz="2000" dirty="0">
                <a:solidFill>
                  <a:schemeClr val="dk1"/>
                </a:solidFill>
                <a:latin typeface="Times New Roman"/>
                <a:ea typeface="Times New Roman"/>
                <a:cs typeface="Times New Roman"/>
                <a:sym typeface="Times New Roman"/>
              </a:rPr>
              <a:t>An oil reservoir that originally exists at bubble-point pressure is referred to as a saturated oil reservoir.</a:t>
            </a:r>
            <a:endParaRPr sz="2000" dirty="0">
              <a:solidFill>
                <a:schemeClr val="dk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1600"/>
              <a:buFont typeface="Arial"/>
              <a:buChar char="•"/>
            </a:pPr>
            <a:r>
              <a:rPr lang="en-IN" sz="2000" dirty="0">
                <a:solidFill>
                  <a:schemeClr val="dk1"/>
                </a:solidFill>
                <a:latin typeface="Times New Roman"/>
                <a:ea typeface="Times New Roman"/>
                <a:cs typeface="Times New Roman"/>
                <a:sym typeface="Times New Roman"/>
              </a:rPr>
              <a:t>Assuming that water and rock expansion term </a:t>
            </a:r>
            <a:r>
              <a:rPr lang="en-IN" sz="2000" dirty="0" err="1">
                <a:solidFill>
                  <a:schemeClr val="dk1"/>
                </a:solidFill>
                <a:latin typeface="Times New Roman"/>
                <a:ea typeface="Times New Roman"/>
                <a:cs typeface="Times New Roman"/>
                <a:sym typeface="Times New Roman"/>
              </a:rPr>
              <a:t>Ef,w</a:t>
            </a:r>
            <a:r>
              <a:rPr lang="en-IN" sz="2000" dirty="0">
                <a:solidFill>
                  <a:schemeClr val="dk1"/>
                </a:solidFill>
                <a:latin typeface="Times New Roman"/>
                <a:ea typeface="Times New Roman"/>
                <a:cs typeface="Times New Roman"/>
                <a:sym typeface="Times New Roman"/>
              </a:rPr>
              <a:t> is negligible in comparison with the expansion of solution gas</a:t>
            </a:r>
            <a:endParaRPr dirty="0"/>
          </a:p>
          <a:p>
            <a:pPr marL="342900" lvl="0" indent="-342900" algn="l" rtl="0">
              <a:lnSpc>
                <a:spcPct val="100000"/>
              </a:lnSpc>
              <a:spcBef>
                <a:spcPts val="1000"/>
              </a:spcBef>
              <a:spcAft>
                <a:spcPts val="0"/>
              </a:spcAft>
              <a:buSzPts val="1600"/>
              <a:buFont typeface="Arial"/>
              <a:buChar char="•"/>
            </a:pPr>
            <a:r>
              <a:rPr lang="en-IN" sz="2000" dirty="0">
                <a:solidFill>
                  <a:schemeClr val="dk1"/>
                </a:solidFill>
                <a:latin typeface="Times New Roman"/>
                <a:ea typeface="Times New Roman"/>
                <a:cs typeface="Times New Roman"/>
                <a:sym typeface="Times New Roman"/>
              </a:rPr>
              <a:t>No initial gas cap, so m=0</a:t>
            </a:r>
            <a:endParaRPr dirty="0"/>
          </a:p>
          <a:p>
            <a:pPr marL="342900" lvl="0" indent="-342900" algn="l" rtl="0">
              <a:lnSpc>
                <a:spcPct val="100000"/>
              </a:lnSpc>
              <a:spcBef>
                <a:spcPts val="1000"/>
              </a:spcBef>
              <a:spcAft>
                <a:spcPts val="0"/>
              </a:spcAft>
              <a:buSzPts val="1440"/>
              <a:buFont typeface="Arial"/>
              <a:buChar char="•"/>
            </a:pPr>
            <a:r>
              <a:rPr lang="en-IN" dirty="0">
                <a:solidFill>
                  <a:schemeClr val="dk1"/>
                </a:solidFill>
                <a:latin typeface="Trebuchet MS"/>
                <a:ea typeface="Trebuchet MS"/>
                <a:cs typeface="Trebuchet MS"/>
                <a:sym typeface="Trebuchet MS"/>
              </a:rPr>
              <a:t>F = N [</a:t>
            </a:r>
            <a:r>
              <a:rPr lang="en-IN" dirty="0" err="1">
                <a:solidFill>
                  <a:schemeClr val="dk1"/>
                </a:solidFill>
                <a:latin typeface="Trebuchet MS"/>
                <a:ea typeface="Trebuchet MS"/>
                <a:cs typeface="Trebuchet MS"/>
                <a:sym typeface="Trebuchet MS"/>
              </a:rPr>
              <a:t>Eo</a:t>
            </a:r>
            <a:r>
              <a:rPr lang="en-IN" dirty="0">
                <a:solidFill>
                  <a:schemeClr val="dk1"/>
                </a:solidFill>
                <a:latin typeface="Trebuchet MS"/>
                <a:ea typeface="Trebuchet MS"/>
                <a:cs typeface="Trebuchet MS"/>
                <a:sym typeface="Trebuchet MS"/>
              </a:rPr>
              <a:t> + m </a:t>
            </a:r>
            <a:r>
              <a:rPr lang="en-IN" dirty="0" err="1">
                <a:solidFill>
                  <a:schemeClr val="dk1"/>
                </a:solidFill>
                <a:latin typeface="Trebuchet MS"/>
                <a:ea typeface="Trebuchet MS"/>
                <a:cs typeface="Trebuchet MS"/>
                <a:sym typeface="Trebuchet MS"/>
              </a:rPr>
              <a:t>Eg</a:t>
            </a:r>
            <a:r>
              <a:rPr lang="en-IN" dirty="0">
                <a:solidFill>
                  <a:schemeClr val="dk1"/>
                </a:solidFill>
                <a:latin typeface="Trebuchet MS"/>
                <a:ea typeface="Trebuchet MS"/>
                <a:cs typeface="Trebuchet MS"/>
                <a:sym typeface="Trebuchet MS"/>
              </a:rPr>
              <a:t> + </a:t>
            </a:r>
            <a:r>
              <a:rPr lang="en-IN" dirty="0" err="1">
                <a:solidFill>
                  <a:schemeClr val="dk1"/>
                </a:solidFill>
                <a:latin typeface="Trebuchet MS"/>
                <a:ea typeface="Trebuchet MS"/>
                <a:cs typeface="Trebuchet MS"/>
                <a:sym typeface="Trebuchet MS"/>
              </a:rPr>
              <a:t>Ef,w</a:t>
            </a:r>
            <a:r>
              <a:rPr lang="en-IN" dirty="0">
                <a:solidFill>
                  <a:schemeClr val="dk1"/>
                </a:solidFill>
                <a:latin typeface="Trebuchet MS"/>
                <a:ea typeface="Trebuchet MS"/>
                <a:cs typeface="Trebuchet MS"/>
                <a:sym typeface="Trebuchet MS"/>
              </a:rPr>
              <a:t>] + </a:t>
            </a:r>
            <a:r>
              <a:rPr lang="en-IN" dirty="0" err="1">
                <a:solidFill>
                  <a:schemeClr val="dk1"/>
                </a:solidFill>
                <a:latin typeface="Trebuchet MS"/>
                <a:ea typeface="Trebuchet MS"/>
                <a:cs typeface="Trebuchet MS"/>
                <a:sym typeface="Trebuchet MS"/>
              </a:rPr>
              <a:t>WeBw</a:t>
            </a:r>
            <a:endParaRPr sz="2000" dirty="0">
              <a:solidFill>
                <a:schemeClr val="dk1"/>
              </a:solidFill>
              <a:latin typeface="Times New Roman"/>
              <a:ea typeface="Times New Roman"/>
              <a:cs typeface="Times New Roman"/>
              <a:sym typeface="Times New Roman"/>
            </a:endParaRPr>
          </a:p>
          <a:p>
            <a:pPr marL="342900" lvl="0" indent="-342900" algn="l" rtl="0">
              <a:lnSpc>
                <a:spcPct val="100000"/>
              </a:lnSpc>
              <a:spcBef>
                <a:spcPts val="1000"/>
              </a:spcBef>
              <a:spcAft>
                <a:spcPts val="0"/>
              </a:spcAft>
              <a:buSzPts val="1440"/>
              <a:buFont typeface="Arial"/>
              <a:buChar char="•"/>
            </a:pPr>
            <a:r>
              <a:rPr lang="en-IN" dirty="0">
                <a:solidFill>
                  <a:schemeClr val="dk1"/>
                </a:solidFill>
                <a:latin typeface="Trebuchet MS"/>
                <a:ea typeface="Trebuchet MS"/>
                <a:cs typeface="Trebuchet MS"/>
                <a:sym typeface="Trebuchet MS"/>
              </a:rPr>
              <a:t>This will reduced to F=</a:t>
            </a:r>
            <a:r>
              <a:rPr lang="en-IN" dirty="0" err="1">
                <a:solidFill>
                  <a:schemeClr val="dk1"/>
                </a:solidFill>
                <a:latin typeface="Trebuchet MS"/>
                <a:ea typeface="Trebuchet MS"/>
                <a:cs typeface="Trebuchet MS"/>
                <a:sym typeface="Trebuchet MS"/>
              </a:rPr>
              <a:t>NEo</a:t>
            </a:r>
            <a:endParaRPr dirty="0">
              <a:solidFill>
                <a:schemeClr val="dk1"/>
              </a:solidFill>
              <a:latin typeface="Trebuchet MS"/>
              <a:ea typeface="Trebuchet MS"/>
              <a:cs typeface="Trebuchet MS"/>
              <a:sym typeface="Trebuchet MS"/>
            </a:endParaRPr>
          </a:p>
          <a:p>
            <a:pPr marL="342900" lvl="0" indent="-241300" algn="l" rtl="0">
              <a:lnSpc>
                <a:spcPct val="100000"/>
              </a:lnSpc>
              <a:spcBef>
                <a:spcPts val="1000"/>
              </a:spcBef>
              <a:spcAft>
                <a:spcPts val="0"/>
              </a:spcAft>
              <a:buSzPts val="1600"/>
              <a:buFont typeface="Arial"/>
              <a:buNone/>
            </a:pP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subTitle" idx="1"/>
          </p:nvPr>
        </p:nvSpPr>
        <p:spPr>
          <a:xfrm>
            <a:off x="1034101" y="377468"/>
            <a:ext cx="7766936" cy="600756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600"/>
              <a:buNone/>
            </a:pPr>
            <a:r>
              <a:rPr lang="en-IN" sz="2000" dirty="0">
                <a:solidFill>
                  <a:schemeClr val="dk1"/>
                </a:solidFill>
                <a:latin typeface="Times New Roman"/>
                <a:ea typeface="Times New Roman"/>
                <a:cs typeface="Times New Roman"/>
                <a:sym typeface="Times New Roman"/>
              </a:rPr>
              <a:t>Case 3. Gas-Cap-Drive Reservoirs</a:t>
            </a:r>
            <a:endParaRPr dirty="0"/>
          </a:p>
          <a:p>
            <a:pPr marL="342900" lvl="0" indent="-342900" algn="l" rtl="0">
              <a:lnSpc>
                <a:spcPct val="100000"/>
              </a:lnSpc>
              <a:spcBef>
                <a:spcPts val="1000"/>
              </a:spcBef>
              <a:spcAft>
                <a:spcPts val="0"/>
              </a:spcAft>
              <a:buSzPts val="1600"/>
              <a:buFont typeface="Arial"/>
              <a:buChar char="•"/>
            </a:pPr>
            <a:r>
              <a:rPr lang="en-IN" sz="2000" dirty="0" err="1">
                <a:solidFill>
                  <a:schemeClr val="dk1"/>
                </a:solidFill>
                <a:latin typeface="Times New Roman"/>
                <a:ea typeface="Times New Roman"/>
                <a:cs typeface="Times New Roman"/>
                <a:sym typeface="Times New Roman"/>
              </a:rPr>
              <a:t>Assumig</a:t>
            </a:r>
            <a:r>
              <a:rPr lang="en-IN" sz="2000" dirty="0">
                <a:solidFill>
                  <a:schemeClr val="dk1"/>
                </a:solidFill>
                <a:latin typeface="Times New Roman"/>
                <a:ea typeface="Times New Roman"/>
                <a:cs typeface="Times New Roman"/>
                <a:sym typeface="Times New Roman"/>
              </a:rPr>
              <a:t> that the natural water influx is negligible (We=0)</a:t>
            </a:r>
            <a:endParaRPr dirty="0"/>
          </a:p>
          <a:p>
            <a:pPr marL="342900" lvl="0" indent="-342900" algn="l" rtl="0">
              <a:lnSpc>
                <a:spcPct val="100000"/>
              </a:lnSpc>
              <a:spcBef>
                <a:spcPts val="1000"/>
              </a:spcBef>
              <a:spcAft>
                <a:spcPts val="0"/>
              </a:spcAft>
              <a:buSzPts val="1600"/>
              <a:buFont typeface="Arial"/>
              <a:buChar char="•"/>
            </a:pPr>
            <a:r>
              <a:rPr lang="en-IN" sz="2000" dirty="0">
                <a:solidFill>
                  <a:schemeClr val="dk1"/>
                </a:solidFill>
                <a:latin typeface="Times New Roman"/>
                <a:ea typeface="Times New Roman"/>
                <a:cs typeface="Times New Roman"/>
                <a:sym typeface="Times New Roman"/>
              </a:rPr>
              <a:t>The effect of water and pore </a:t>
            </a:r>
            <a:r>
              <a:rPr lang="en-IN" sz="2000" dirty="0" err="1">
                <a:solidFill>
                  <a:schemeClr val="dk1"/>
                </a:solidFill>
                <a:latin typeface="Times New Roman"/>
                <a:ea typeface="Times New Roman"/>
                <a:cs typeface="Times New Roman"/>
                <a:sym typeface="Times New Roman"/>
              </a:rPr>
              <a:t>compressibilities</a:t>
            </a:r>
            <a:r>
              <a:rPr lang="en-IN" sz="2000" dirty="0">
                <a:solidFill>
                  <a:schemeClr val="dk1"/>
                </a:solidFill>
                <a:latin typeface="Times New Roman"/>
                <a:ea typeface="Times New Roman"/>
                <a:cs typeface="Times New Roman"/>
                <a:sym typeface="Times New Roman"/>
              </a:rPr>
              <a:t> can be considered negligible.</a:t>
            </a:r>
            <a:endParaRPr dirty="0"/>
          </a:p>
          <a:p>
            <a:pPr marL="342900" lvl="0" indent="-342900" algn="l" rtl="0">
              <a:lnSpc>
                <a:spcPct val="100000"/>
              </a:lnSpc>
              <a:spcBef>
                <a:spcPts val="1000"/>
              </a:spcBef>
              <a:spcAft>
                <a:spcPts val="0"/>
              </a:spcAft>
              <a:buSzPts val="1440"/>
              <a:buFont typeface="Arial"/>
              <a:buChar char="•"/>
            </a:pPr>
            <a:r>
              <a:rPr lang="en-IN" dirty="0">
                <a:solidFill>
                  <a:schemeClr val="dk1"/>
                </a:solidFill>
                <a:latin typeface="Trebuchet MS"/>
                <a:ea typeface="Trebuchet MS"/>
                <a:cs typeface="Trebuchet MS"/>
                <a:sym typeface="Trebuchet MS"/>
              </a:rPr>
              <a:t>F = N [</a:t>
            </a:r>
            <a:r>
              <a:rPr lang="en-IN" dirty="0" err="1">
                <a:solidFill>
                  <a:schemeClr val="dk1"/>
                </a:solidFill>
                <a:latin typeface="Trebuchet MS"/>
                <a:ea typeface="Trebuchet MS"/>
                <a:cs typeface="Trebuchet MS"/>
                <a:sym typeface="Trebuchet MS"/>
              </a:rPr>
              <a:t>Eo</a:t>
            </a:r>
            <a:r>
              <a:rPr lang="en-IN" dirty="0">
                <a:solidFill>
                  <a:schemeClr val="dk1"/>
                </a:solidFill>
                <a:latin typeface="Trebuchet MS"/>
                <a:ea typeface="Trebuchet MS"/>
                <a:cs typeface="Trebuchet MS"/>
                <a:sym typeface="Trebuchet MS"/>
              </a:rPr>
              <a:t> + m </a:t>
            </a:r>
            <a:r>
              <a:rPr lang="en-IN" dirty="0" err="1">
                <a:solidFill>
                  <a:schemeClr val="dk1"/>
                </a:solidFill>
                <a:latin typeface="Trebuchet MS"/>
                <a:ea typeface="Trebuchet MS"/>
                <a:cs typeface="Trebuchet MS"/>
                <a:sym typeface="Trebuchet MS"/>
              </a:rPr>
              <a:t>Eg</a:t>
            </a:r>
            <a:r>
              <a:rPr lang="en-IN" dirty="0">
                <a:solidFill>
                  <a:schemeClr val="dk1"/>
                </a:solidFill>
                <a:latin typeface="Trebuchet MS"/>
                <a:ea typeface="Trebuchet MS"/>
                <a:cs typeface="Trebuchet MS"/>
                <a:sym typeface="Trebuchet MS"/>
              </a:rPr>
              <a:t> + </a:t>
            </a:r>
            <a:r>
              <a:rPr lang="en-IN" dirty="0" err="1">
                <a:solidFill>
                  <a:schemeClr val="dk1"/>
                </a:solidFill>
                <a:latin typeface="Trebuchet MS"/>
                <a:ea typeface="Trebuchet MS"/>
                <a:cs typeface="Trebuchet MS"/>
                <a:sym typeface="Trebuchet MS"/>
              </a:rPr>
              <a:t>Ef,w</a:t>
            </a:r>
            <a:r>
              <a:rPr lang="en-IN" dirty="0">
                <a:solidFill>
                  <a:schemeClr val="dk1"/>
                </a:solidFill>
                <a:latin typeface="Trebuchet MS"/>
                <a:ea typeface="Trebuchet MS"/>
                <a:cs typeface="Trebuchet MS"/>
                <a:sym typeface="Trebuchet MS"/>
              </a:rPr>
              <a:t>] + </a:t>
            </a:r>
            <a:r>
              <a:rPr lang="en-IN" dirty="0" err="1">
                <a:solidFill>
                  <a:schemeClr val="dk1"/>
                </a:solidFill>
                <a:latin typeface="Trebuchet MS"/>
                <a:ea typeface="Trebuchet MS"/>
                <a:cs typeface="Trebuchet MS"/>
                <a:sym typeface="Trebuchet MS"/>
              </a:rPr>
              <a:t>WeBw</a:t>
            </a:r>
            <a:endParaRPr dirty="0">
              <a:solidFill>
                <a:schemeClr val="dk1"/>
              </a:solidFill>
              <a:latin typeface="Trebuchet MS"/>
              <a:ea typeface="Trebuchet MS"/>
              <a:cs typeface="Trebuchet MS"/>
              <a:sym typeface="Trebuchet MS"/>
            </a:endParaRPr>
          </a:p>
          <a:p>
            <a:pPr marL="342900" lvl="0" indent="-342900" algn="l" rtl="0">
              <a:lnSpc>
                <a:spcPct val="100000"/>
              </a:lnSpc>
              <a:spcBef>
                <a:spcPts val="1000"/>
              </a:spcBef>
              <a:spcAft>
                <a:spcPts val="0"/>
              </a:spcAft>
              <a:buSzPts val="1440"/>
              <a:buFont typeface="Arial"/>
              <a:buChar char="•"/>
            </a:pPr>
            <a:r>
              <a:rPr lang="en-IN" dirty="0">
                <a:solidFill>
                  <a:schemeClr val="dk1"/>
                </a:solidFill>
                <a:latin typeface="Trebuchet MS"/>
                <a:ea typeface="Trebuchet MS"/>
                <a:cs typeface="Trebuchet MS"/>
                <a:sym typeface="Trebuchet MS"/>
              </a:rPr>
              <a:t>This will reduced to : F=N[</a:t>
            </a:r>
            <a:r>
              <a:rPr lang="en-IN" dirty="0" err="1">
                <a:solidFill>
                  <a:schemeClr val="dk1"/>
                </a:solidFill>
                <a:latin typeface="Trebuchet MS"/>
                <a:ea typeface="Trebuchet MS"/>
                <a:cs typeface="Trebuchet MS"/>
                <a:sym typeface="Trebuchet MS"/>
              </a:rPr>
              <a:t>Eo</a:t>
            </a:r>
            <a:r>
              <a:rPr lang="en-IN" dirty="0">
                <a:solidFill>
                  <a:schemeClr val="dk1"/>
                </a:solidFill>
                <a:latin typeface="Trebuchet MS"/>
                <a:ea typeface="Trebuchet MS"/>
                <a:cs typeface="Trebuchet MS"/>
                <a:sym typeface="Trebuchet MS"/>
              </a:rPr>
              <a:t> + </a:t>
            </a:r>
            <a:r>
              <a:rPr lang="en-IN" dirty="0" err="1">
                <a:solidFill>
                  <a:schemeClr val="dk1"/>
                </a:solidFill>
                <a:latin typeface="Trebuchet MS"/>
                <a:ea typeface="Trebuchet MS"/>
                <a:cs typeface="Trebuchet MS"/>
                <a:sym typeface="Trebuchet MS"/>
              </a:rPr>
              <a:t>mEg</a:t>
            </a:r>
            <a:r>
              <a:rPr lang="en-IN" dirty="0">
                <a:solidFill>
                  <a:schemeClr val="dk1"/>
                </a:solidFill>
                <a:latin typeface="Trebuchet MS"/>
                <a:ea typeface="Trebuchet MS"/>
                <a:cs typeface="Trebuchet MS"/>
                <a:sym typeface="Trebuchet MS"/>
              </a:rPr>
              <a:t>]</a:t>
            </a:r>
            <a:endParaRPr dirty="0"/>
          </a:p>
          <a:p>
            <a:pPr marL="0" lvl="0" indent="0" algn="l" rtl="0">
              <a:lnSpc>
                <a:spcPct val="100000"/>
              </a:lnSpc>
              <a:spcBef>
                <a:spcPts val="1000"/>
              </a:spcBef>
              <a:spcAft>
                <a:spcPts val="0"/>
              </a:spcAft>
              <a:buSzPts val="1440"/>
              <a:buNone/>
            </a:pPr>
            <a:endParaRPr dirty="0">
              <a:solidFill>
                <a:schemeClr val="dk1"/>
              </a:solidFill>
              <a:latin typeface="Trebuchet MS"/>
              <a:ea typeface="Trebuchet MS"/>
              <a:cs typeface="Trebuchet MS"/>
              <a:sym typeface="Trebuchet MS"/>
            </a:endParaRPr>
          </a:p>
          <a:p>
            <a:pPr marL="0" lvl="0" indent="0" algn="l" rtl="0">
              <a:lnSpc>
                <a:spcPct val="100000"/>
              </a:lnSpc>
              <a:spcBef>
                <a:spcPts val="1000"/>
              </a:spcBef>
              <a:spcAft>
                <a:spcPts val="0"/>
              </a:spcAft>
              <a:buSzPts val="1440"/>
              <a:buNone/>
            </a:pPr>
            <a:r>
              <a:rPr lang="en-IN" dirty="0">
                <a:solidFill>
                  <a:schemeClr val="dk1"/>
                </a:solidFill>
              </a:rPr>
              <a:t>There are three possible unknowns in above equation:</a:t>
            </a:r>
            <a:endParaRPr dirty="0"/>
          </a:p>
          <a:p>
            <a:pPr marL="342900" lvl="0" indent="-342900" algn="l" rtl="0">
              <a:lnSpc>
                <a:spcPct val="100000"/>
              </a:lnSpc>
              <a:spcBef>
                <a:spcPts val="1000"/>
              </a:spcBef>
              <a:spcAft>
                <a:spcPts val="0"/>
              </a:spcAft>
              <a:buSzPts val="1440"/>
              <a:buFont typeface="Arial"/>
              <a:buChar char="•"/>
            </a:pPr>
            <a:r>
              <a:rPr lang="en-IN" dirty="0">
                <a:solidFill>
                  <a:schemeClr val="dk1"/>
                </a:solidFill>
              </a:rPr>
              <a:t> N is unknown, m is known </a:t>
            </a:r>
            <a:endParaRPr dirty="0"/>
          </a:p>
          <a:p>
            <a:pPr marL="342900" lvl="0" indent="-342900" algn="l" rtl="0">
              <a:lnSpc>
                <a:spcPct val="100000"/>
              </a:lnSpc>
              <a:spcBef>
                <a:spcPts val="1000"/>
              </a:spcBef>
              <a:spcAft>
                <a:spcPts val="0"/>
              </a:spcAft>
              <a:buSzPts val="1440"/>
              <a:buFont typeface="Arial"/>
              <a:buChar char="•"/>
            </a:pPr>
            <a:r>
              <a:rPr lang="en-IN" dirty="0">
                <a:solidFill>
                  <a:schemeClr val="dk1"/>
                </a:solidFill>
              </a:rPr>
              <a:t> m is unknown, N is known </a:t>
            </a:r>
            <a:endParaRPr dirty="0">
              <a:solidFill>
                <a:schemeClr val="dk1"/>
              </a:solidFill>
            </a:endParaRPr>
          </a:p>
          <a:p>
            <a:pPr marL="342900" lvl="0" indent="-342900" algn="l" rtl="0">
              <a:lnSpc>
                <a:spcPct val="100000"/>
              </a:lnSpc>
              <a:spcBef>
                <a:spcPts val="1000"/>
              </a:spcBef>
              <a:spcAft>
                <a:spcPts val="0"/>
              </a:spcAft>
              <a:buSzPts val="1440"/>
              <a:buFont typeface="Arial"/>
              <a:buChar char="•"/>
            </a:pPr>
            <a:r>
              <a:rPr lang="en-IN" dirty="0">
                <a:solidFill>
                  <a:schemeClr val="dk1"/>
                </a:solidFill>
              </a:rPr>
              <a:t> N and m are unknown</a:t>
            </a:r>
            <a:endParaRPr dirty="0">
              <a:solidFill>
                <a:schemeClr val="dk1"/>
              </a:solidFill>
            </a:endParaRPr>
          </a:p>
        </p:txBody>
      </p:sp>
      <p:pic>
        <p:nvPicPr>
          <p:cNvPr id="302" name="Google Shape;302;p43"/>
          <p:cNvPicPr preferRelativeResize="0"/>
          <p:nvPr/>
        </p:nvPicPr>
        <p:blipFill rotWithShape="1">
          <a:blip r:embed="rId3">
            <a:alphaModFix/>
          </a:blip>
          <a:srcRect/>
          <a:stretch/>
        </p:blipFill>
        <p:spPr>
          <a:xfrm>
            <a:off x="6275243" y="3836843"/>
            <a:ext cx="4296640" cy="26202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44"/>
          <p:cNvPicPr preferRelativeResize="0"/>
          <p:nvPr/>
        </p:nvPicPr>
        <p:blipFill rotWithShape="1">
          <a:blip r:embed="rId3">
            <a:alphaModFix/>
          </a:blip>
          <a:srcRect/>
          <a:stretch/>
        </p:blipFill>
        <p:spPr>
          <a:xfrm>
            <a:off x="747620" y="1245759"/>
            <a:ext cx="9302391" cy="50795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5"/>
          <p:cNvSpPr txBox="1">
            <a:spLocks noGrp="1"/>
          </p:cNvSpPr>
          <p:nvPr>
            <p:ph type="subTitle" idx="1"/>
          </p:nvPr>
        </p:nvSpPr>
        <p:spPr>
          <a:xfrm>
            <a:off x="1034101" y="377468"/>
            <a:ext cx="7766936" cy="600756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1600"/>
              <a:buNone/>
            </a:pPr>
            <a:r>
              <a:rPr lang="en-IN" sz="2000" dirty="0">
                <a:solidFill>
                  <a:schemeClr val="dk1"/>
                </a:solidFill>
                <a:latin typeface="Times New Roman"/>
                <a:ea typeface="Times New Roman"/>
                <a:cs typeface="Times New Roman"/>
                <a:sym typeface="Times New Roman"/>
              </a:rPr>
              <a:t>Case 4. Water-Drive Reservoirs</a:t>
            </a:r>
            <a:endParaRPr dirty="0"/>
          </a:p>
          <a:p>
            <a:pPr marL="0" lvl="0" indent="0" algn="l" rtl="0">
              <a:lnSpc>
                <a:spcPct val="100000"/>
              </a:lnSpc>
              <a:spcBef>
                <a:spcPts val="1000"/>
              </a:spcBef>
              <a:spcAft>
                <a:spcPts val="0"/>
              </a:spcAft>
              <a:buSzPts val="1600"/>
              <a:buNone/>
            </a:pPr>
            <a:endParaRPr sz="2000" dirty="0">
              <a:solidFill>
                <a:schemeClr val="dk1"/>
              </a:solidFill>
              <a:latin typeface="Times New Roman"/>
              <a:ea typeface="Times New Roman"/>
              <a:cs typeface="Times New Roman"/>
              <a:sym typeface="Times New Roman"/>
            </a:endParaRPr>
          </a:p>
          <a:p>
            <a:pPr marL="0" lvl="0" indent="0" algn="l" rtl="0">
              <a:lnSpc>
                <a:spcPct val="100000"/>
              </a:lnSpc>
              <a:spcBef>
                <a:spcPts val="1000"/>
              </a:spcBef>
              <a:spcAft>
                <a:spcPts val="0"/>
              </a:spcAft>
              <a:buSzPts val="1440"/>
              <a:buNone/>
            </a:pPr>
            <a:r>
              <a:rPr lang="en-IN" dirty="0">
                <a:solidFill>
                  <a:schemeClr val="dk1"/>
                </a:solidFill>
                <a:latin typeface="Trebuchet MS"/>
                <a:ea typeface="Trebuchet MS"/>
                <a:cs typeface="Trebuchet MS"/>
                <a:sym typeface="Trebuchet MS"/>
              </a:rPr>
              <a:t>F = N [</a:t>
            </a:r>
            <a:r>
              <a:rPr lang="en-IN" dirty="0" err="1">
                <a:solidFill>
                  <a:schemeClr val="dk1"/>
                </a:solidFill>
                <a:latin typeface="Trebuchet MS"/>
                <a:ea typeface="Trebuchet MS"/>
                <a:cs typeface="Trebuchet MS"/>
                <a:sym typeface="Trebuchet MS"/>
              </a:rPr>
              <a:t>Eo</a:t>
            </a:r>
            <a:r>
              <a:rPr lang="en-IN" dirty="0">
                <a:solidFill>
                  <a:schemeClr val="dk1"/>
                </a:solidFill>
                <a:latin typeface="Trebuchet MS"/>
                <a:ea typeface="Trebuchet MS"/>
                <a:cs typeface="Trebuchet MS"/>
                <a:sym typeface="Trebuchet MS"/>
              </a:rPr>
              <a:t> + m </a:t>
            </a:r>
            <a:r>
              <a:rPr lang="en-IN" dirty="0" err="1">
                <a:solidFill>
                  <a:schemeClr val="dk1"/>
                </a:solidFill>
                <a:latin typeface="Trebuchet MS"/>
                <a:ea typeface="Trebuchet MS"/>
                <a:cs typeface="Trebuchet MS"/>
                <a:sym typeface="Trebuchet MS"/>
              </a:rPr>
              <a:t>Eg</a:t>
            </a:r>
            <a:r>
              <a:rPr lang="en-IN" dirty="0">
                <a:solidFill>
                  <a:schemeClr val="dk1"/>
                </a:solidFill>
                <a:latin typeface="Trebuchet MS"/>
                <a:ea typeface="Trebuchet MS"/>
                <a:cs typeface="Trebuchet MS"/>
                <a:sym typeface="Trebuchet MS"/>
              </a:rPr>
              <a:t> + </a:t>
            </a:r>
            <a:r>
              <a:rPr lang="en-IN" dirty="0" err="1">
                <a:solidFill>
                  <a:schemeClr val="dk1"/>
                </a:solidFill>
                <a:latin typeface="Trebuchet MS"/>
                <a:ea typeface="Trebuchet MS"/>
                <a:cs typeface="Trebuchet MS"/>
                <a:sym typeface="Trebuchet MS"/>
              </a:rPr>
              <a:t>Ef,w</a:t>
            </a:r>
            <a:r>
              <a:rPr lang="en-IN" dirty="0">
                <a:solidFill>
                  <a:schemeClr val="dk1"/>
                </a:solidFill>
                <a:latin typeface="Trebuchet MS"/>
                <a:ea typeface="Trebuchet MS"/>
                <a:cs typeface="Trebuchet MS"/>
                <a:sym typeface="Trebuchet MS"/>
              </a:rPr>
              <a:t>] + We</a:t>
            </a:r>
            <a:endParaRPr dirty="0"/>
          </a:p>
          <a:p>
            <a:pPr marL="285750" lvl="0" indent="-285750" algn="l" rtl="0">
              <a:lnSpc>
                <a:spcPct val="100000"/>
              </a:lnSpc>
              <a:spcBef>
                <a:spcPts val="1000"/>
              </a:spcBef>
              <a:spcAft>
                <a:spcPts val="0"/>
              </a:spcAft>
              <a:buSzPts val="1440"/>
              <a:buFont typeface="Arial"/>
              <a:buChar char="•"/>
            </a:pPr>
            <a:r>
              <a:rPr lang="en-IN" dirty="0" err="1">
                <a:solidFill>
                  <a:schemeClr val="dk1"/>
                </a:solidFill>
              </a:rPr>
              <a:t>Ef,w</a:t>
            </a:r>
            <a:r>
              <a:rPr lang="en-IN" dirty="0">
                <a:solidFill>
                  <a:schemeClr val="dk1"/>
                </a:solidFill>
              </a:rPr>
              <a:t> can frequently be neglected in water-drive reservoirs</a:t>
            </a:r>
            <a:endParaRPr dirty="0"/>
          </a:p>
          <a:p>
            <a:pPr marL="285750" lvl="0" indent="-285750" algn="l" rtl="0">
              <a:lnSpc>
                <a:spcPct val="100000"/>
              </a:lnSpc>
              <a:spcBef>
                <a:spcPts val="1000"/>
              </a:spcBef>
              <a:spcAft>
                <a:spcPts val="0"/>
              </a:spcAft>
              <a:buSzPts val="1440"/>
              <a:buFont typeface="Arial"/>
              <a:buChar char="•"/>
            </a:pPr>
            <a:r>
              <a:rPr lang="en-IN" dirty="0">
                <a:solidFill>
                  <a:schemeClr val="dk1"/>
                </a:solidFill>
              </a:rPr>
              <a:t>the reservoir has initial gas cap</a:t>
            </a:r>
            <a:endParaRPr dirty="0"/>
          </a:p>
          <a:p>
            <a:pPr marL="0" lvl="0" indent="0" algn="l" rtl="0">
              <a:lnSpc>
                <a:spcPct val="100000"/>
              </a:lnSpc>
              <a:spcBef>
                <a:spcPts val="1000"/>
              </a:spcBef>
              <a:spcAft>
                <a:spcPts val="0"/>
              </a:spcAft>
              <a:buSzPts val="1440"/>
              <a:buNone/>
            </a:pPr>
            <a:r>
              <a:rPr lang="en-IN" dirty="0">
                <a:solidFill>
                  <a:schemeClr val="dk1"/>
                </a:solidFill>
              </a:rPr>
              <a:t>F = N </a:t>
            </a:r>
            <a:r>
              <a:rPr lang="en-IN" dirty="0" err="1">
                <a:solidFill>
                  <a:schemeClr val="dk1"/>
                </a:solidFill>
              </a:rPr>
              <a:t>Eo</a:t>
            </a:r>
            <a:r>
              <a:rPr lang="en-IN" dirty="0">
                <a:solidFill>
                  <a:schemeClr val="dk1"/>
                </a:solidFill>
              </a:rPr>
              <a:t> + We</a:t>
            </a:r>
            <a:endParaRPr dirty="0"/>
          </a:p>
          <a:p>
            <a:pPr marL="0" lvl="0" indent="0" algn="l" rtl="0">
              <a:lnSpc>
                <a:spcPct val="100000"/>
              </a:lnSpc>
              <a:spcBef>
                <a:spcPts val="1000"/>
              </a:spcBef>
              <a:spcAft>
                <a:spcPts val="0"/>
              </a:spcAft>
              <a:buSzPts val="1440"/>
              <a:buNone/>
            </a:pPr>
            <a:r>
              <a:rPr lang="en-IN" dirty="0">
                <a:solidFill>
                  <a:schemeClr val="dk1"/>
                </a:solidFill>
              </a:rPr>
              <a:t>Several water influx models can be used:</a:t>
            </a:r>
            <a:endParaRPr dirty="0"/>
          </a:p>
          <a:p>
            <a:pPr marL="285750" lvl="0" indent="-285750" algn="l" rtl="0">
              <a:lnSpc>
                <a:spcPct val="100000"/>
              </a:lnSpc>
              <a:spcBef>
                <a:spcPts val="1000"/>
              </a:spcBef>
              <a:spcAft>
                <a:spcPts val="0"/>
              </a:spcAft>
              <a:buSzPts val="1440"/>
              <a:buFont typeface="Arial"/>
              <a:buChar char="•"/>
            </a:pPr>
            <a:r>
              <a:rPr lang="en-IN" dirty="0">
                <a:solidFill>
                  <a:schemeClr val="dk1"/>
                </a:solidFill>
              </a:rPr>
              <a:t> Pot-aquifer model </a:t>
            </a:r>
            <a:endParaRPr dirty="0"/>
          </a:p>
          <a:p>
            <a:pPr marL="285750" lvl="0" indent="-285750" algn="l" rtl="0">
              <a:lnSpc>
                <a:spcPct val="100000"/>
              </a:lnSpc>
              <a:spcBef>
                <a:spcPts val="1000"/>
              </a:spcBef>
              <a:spcAft>
                <a:spcPts val="0"/>
              </a:spcAft>
              <a:buSzPts val="1440"/>
              <a:buFont typeface="Arial"/>
              <a:buChar char="•"/>
            </a:pPr>
            <a:r>
              <a:rPr lang="en-IN" dirty="0">
                <a:solidFill>
                  <a:schemeClr val="dk1"/>
                </a:solidFill>
              </a:rPr>
              <a:t> </a:t>
            </a:r>
            <a:r>
              <a:rPr lang="en-IN" dirty="0" err="1">
                <a:solidFill>
                  <a:schemeClr val="dk1"/>
                </a:solidFill>
              </a:rPr>
              <a:t>Schilthuis</a:t>
            </a:r>
            <a:r>
              <a:rPr lang="en-IN" dirty="0">
                <a:solidFill>
                  <a:schemeClr val="dk1"/>
                </a:solidFill>
              </a:rPr>
              <a:t> steady-state method </a:t>
            </a:r>
            <a:endParaRPr dirty="0">
              <a:solidFill>
                <a:schemeClr val="dk1"/>
              </a:solidFill>
            </a:endParaRPr>
          </a:p>
          <a:p>
            <a:pPr marL="285750" lvl="0" indent="-285750" algn="l" rtl="0">
              <a:lnSpc>
                <a:spcPct val="100000"/>
              </a:lnSpc>
              <a:spcBef>
                <a:spcPts val="1000"/>
              </a:spcBef>
              <a:spcAft>
                <a:spcPts val="0"/>
              </a:spcAft>
              <a:buSzPts val="1440"/>
              <a:buFont typeface="Arial"/>
              <a:buChar char="•"/>
            </a:pPr>
            <a:r>
              <a:rPr lang="en-IN" dirty="0">
                <a:solidFill>
                  <a:schemeClr val="dk1"/>
                </a:solidFill>
              </a:rPr>
              <a:t> Van </a:t>
            </a:r>
            <a:r>
              <a:rPr lang="en-IN" dirty="0" err="1">
                <a:solidFill>
                  <a:schemeClr val="dk1"/>
                </a:solidFill>
              </a:rPr>
              <a:t>Everdingen</a:t>
            </a:r>
            <a:r>
              <a:rPr lang="en-IN" dirty="0">
                <a:solidFill>
                  <a:schemeClr val="dk1"/>
                </a:solidFill>
              </a:rPr>
              <a:t>-Hurst model </a:t>
            </a:r>
            <a:endParaRPr dirty="0">
              <a:solidFill>
                <a:schemeClr val="dk1"/>
              </a:solidFill>
            </a:endParaRPr>
          </a:p>
        </p:txBody>
      </p:sp>
      <p:pic>
        <p:nvPicPr>
          <p:cNvPr id="313" name="Google Shape;313;p45" descr="A graph of a graph&#10;&#10;Description automatically generated"/>
          <p:cNvPicPr preferRelativeResize="0"/>
          <p:nvPr/>
        </p:nvPicPr>
        <p:blipFill rotWithShape="1">
          <a:blip r:embed="rId3">
            <a:alphaModFix/>
          </a:blip>
          <a:srcRect/>
          <a:stretch/>
        </p:blipFill>
        <p:spPr>
          <a:xfrm>
            <a:off x="5866534" y="3197802"/>
            <a:ext cx="4393622" cy="36489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677334" y="357351"/>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IN"/>
              <a:t>1. Rock and Liquid Expansion </a:t>
            </a:r>
            <a:endParaRPr/>
          </a:p>
        </p:txBody>
      </p:sp>
      <p:sp>
        <p:nvSpPr>
          <p:cNvPr id="155" name="Google Shape;155;p20"/>
          <p:cNvSpPr txBox="1">
            <a:spLocks noGrp="1"/>
          </p:cNvSpPr>
          <p:nvPr>
            <p:ph type="body" idx="1"/>
          </p:nvPr>
        </p:nvSpPr>
        <p:spPr>
          <a:xfrm>
            <a:off x="677334" y="1270000"/>
            <a:ext cx="8596668" cy="528845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3F3F3F"/>
              </a:buClr>
              <a:buSzPts val="1440"/>
              <a:buFont typeface="Arial"/>
              <a:buChar char="•"/>
            </a:pPr>
            <a:r>
              <a:rPr lang="en-IN"/>
              <a:t>For a undersaturated oil reservoir  			B.P.P. &lt; P</a:t>
            </a:r>
            <a:r>
              <a:rPr lang="en-IN" baseline="-25000"/>
              <a:t>(reservoir)   </a:t>
            </a:r>
            <a:endParaRPr/>
          </a:p>
          <a:p>
            <a:pPr marL="342900" lvl="0" indent="-342900" algn="l" rtl="0">
              <a:lnSpc>
                <a:spcPct val="100000"/>
              </a:lnSpc>
              <a:spcBef>
                <a:spcPts val="1000"/>
              </a:spcBef>
              <a:spcAft>
                <a:spcPts val="0"/>
              </a:spcAft>
              <a:buClr>
                <a:srgbClr val="3F3F3F"/>
              </a:buClr>
              <a:buSzPts val="1440"/>
              <a:buFont typeface="Arial"/>
              <a:buChar char="•"/>
            </a:pPr>
            <a:r>
              <a:rPr lang="en-IN"/>
              <a:t>As the expansion of the fluids and reduction in the pore volume occur with decreasing reservoir pressure, the crude oil and water will be out of the pore space to the wellbore.</a:t>
            </a:r>
            <a:endParaRPr/>
          </a:p>
          <a:p>
            <a:pPr marL="0" lvl="0" indent="0" algn="l" rtl="0">
              <a:lnSpc>
                <a:spcPct val="100000"/>
              </a:lnSpc>
              <a:spcBef>
                <a:spcPts val="1000"/>
              </a:spcBef>
              <a:spcAft>
                <a:spcPts val="0"/>
              </a:spcAft>
              <a:buClr>
                <a:srgbClr val="3F3F3F"/>
              </a:buClr>
              <a:buSzPts val="1440"/>
              <a:buNone/>
            </a:pPr>
            <a:endParaRPr>
              <a:solidFill>
                <a:srgbClr val="262626"/>
              </a:solidFill>
            </a:endParaRPr>
          </a:p>
          <a:p>
            <a:pPr marL="342900" lvl="0" indent="-180340" algn="l" rtl="0">
              <a:lnSpc>
                <a:spcPct val="100000"/>
              </a:lnSpc>
              <a:spcBef>
                <a:spcPts val="1000"/>
              </a:spcBef>
              <a:spcAft>
                <a:spcPts val="0"/>
              </a:spcAft>
              <a:buClr>
                <a:srgbClr val="3F3F3F"/>
              </a:buClr>
              <a:buSzPts val="2560"/>
              <a:buFont typeface="Arial"/>
              <a:buNone/>
            </a:pPr>
            <a:endParaRPr sz="3200">
              <a:solidFill>
                <a:srgbClr val="262626"/>
              </a:solidFill>
            </a:endParaRPr>
          </a:p>
          <a:p>
            <a:pPr marL="514350" lvl="0" indent="-351790" algn="l" rtl="0">
              <a:lnSpc>
                <a:spcPct val="100000"/>
              </a:lnSpc>
              <a:spcBef>
                <a:spcPts val="1000"/>
              </a:spcBef>
              <a:spcAft>
                <a:spcPts val="0"/>
              </a:spcAft>
              <a:buSzPts val="2560"/>
              <a:buNone/>
            </a:pPr>
            <a:endParaRPr sz="3200">
              <a:solidFill>
                <a:srgbClr val="262626"/>
              </a:solidFill>
            </a:endParaRPr>
          </a:p>
          <a:p>
            <a:pPr marL="0" lvl="0" indent="0" algn="l" rtl="0">
              <a:lnSpc>
                <a:spcPct val="100000"/>
              </a:lnSpc>
              <a:spcBef>
                <a:spcPts val="1000"/>
              </a:spcBef>
              <a:spcAft>
                <a:spcPts val="0"/>
              </a:spcAft>
              <a:buSzPts val="2560"/>
              <a:buNone/>
            </a:pPr>
            <a:endParaRPr sz="3200">
              <a:solidFill>
                <a:srgbClr val="262626"/>
              </a:solidFill>
            </a:endParaRPr>
          </a:p>
        </p:txBody>
      </p:sp>
      <p:sp>
        <p:nvSpPr>
          <p:cNvPr id="156" name="Google Shape;156;p20"/>
          <p:cNvSpPr txBox="1"/>
          <p:nvPr/>
        </p:nvSpPr>
        <p:spPr>
          <a:xfrm>
            <a:off x="677334" y="3184711"/>
            <a:ext cx="8596668" cy="1320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3600"/>
              <a:buFont typeface="Trebuchet MS"/>
              <a:buNone/>
            </a:pPr>
            <a:r>
              <a:rPr lang="en-IN" sz="3600" b="0" i="0" u="none" strike="noStrike" cap="none">
                <a:solidFill>
                  <a:schemeClr val="accent1"/>
                </a:solidFill>
                <a:latin typeface="Trebuchet MS"/>
                <a:ea typeface="Trebuchet MS"/>
                <a:cs typeface="Trebuchet MS"/>
                <a:sym typeface="Trebuchet MS"/>
              </a:rPr>
              <a:t>2. Depletion Drive Mechanism </a:t>
            </a:r>
            <a:endParaRPr sz="3600" b="0" i="0" u="none" strike="noStrike" cap="none">
              <a:solidFill>
                <a:schemeClr val="accent1"/>
              </a:solidFill>
              <a:latin typeface="Trebuchet MS"/>
              <a:ea typeface="Trebuchet MS"/>
              <a:cs typeface="Trebuchet MS"/>
              <a:sym typeface="Trebuchet MS"/>
            </a:endParaRPr>
          </a:p>
        </p:txBody>
      </p:sp>
      <p:sp>
        <p:nvSpPr>
          <p:cNvPr id="157" name="Google Shape;157;p20"/>
          <p:cNvSpPr txBox="1"/>
          <p:nvPr/>
        </p:nvSpPr>
        <p:spPr>
          <a:xfrm>
            <a:off x="677334" y="4097360"/>
            <a:ext cx="8596668" cy="528845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F3F3F"/>
              </a:buClr>
              <a:buSzPts val="1440"/>
              <a:buFont typeface="Arial"/>
              <a:buChar char="•"/>
            </a:pPr>
            <a:r>
              <a:rPr lang="en-IN" sz="1800" b="0" i="0" u="none" strike="noStrike" cap="none">
                <a:solidFill>
                  <a:srgbClr val="3F3F3F"/>
                </a:solidFill>
                <a:latin typeface="Trebuchet MS"/>
                <a:ea typeface="Trebuchet MS"/>
                <a:cs typeface="Trebuchet MS"/>
                <a:sym typeface="Trebuchet MS"/>
              </a:rPr>
              <a:t>The principal source of energy is a result of gas liberation </a:t>
            </a:r>
            <a:br>
              <a:rPr lang="en-IN" sz="1800" b="0" i="0" u="none" strike="noStrike" cap="none">
                <a:solidFill>
                  <a:srgbClr val="3F3F3F"/>
                </a:solidFill>
                <a:latin typeface="Trebuchet MS"/>
                <a:ea typeface="Trebuchet MS"/>
                <a:cs typeface="Trebuchet MS"/>
                <a:sym typeface="Trebuchet MS"/>
              </a:rPr>
            </a:br>
            <a:r>
              <a:rPr lang="en-IN" sz="1800" b="0" i="0" u="none" strike="noStrike" cap="none">
                <a:solidFill>
                  <a:srgbClr val="3F3F3F"/>
                </a:solidFill>
                <a:latin typeface="Trebuchet MS"/>
                <a:ea typeface="Trebuchet MS"/>
                <a:cs typeface="Trebuchet MS"/>
                <a:sym typeface="Trebuchet MS"/>
              </a:rPr>
              <a:t>from the crude oil.</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1000"/>
              </a:spcBef>
              <a:spcAft>
                <a:spcPts val="0"/>
              </a:spcAft>
              <a:buClr>
                <a:srgbClr val="3F3F3F"/>
              </a:buClr>
              <a:buSzPts val="1440"/>
              <a:buFont typeface="Arial"/>
              <a:buChar char="•"/>
            </a:pPr>
            <a:r>
              <a:rPr lang="en-IN" sz="1800" b="0" i="0" u="none" strike="noStrike" cap="none">
                <a:solidFill>
                  <a:srgbClr val="3F3F3F"/>
                </a:solidFill>
                <a:latin typeface="Trebuchet MS"/>
                <a:ea typeface="Trebuchet MS"/>
                <a:cs typeface="Trebuchet MS"/>
                <a:sym typeface="Trebuchet MS"/>
              </a:rPr>
              <a:t>As pressure falls below the bubble-point pressure, </a:t>
            </a:r>
            <a:br>
              <a:rPr lang="en-IN" sz="1800" b="0" i="0" u="none" strike="noStrike" cap="none">
                <a:solidFill>
                  <a:srgbClr val="3F3F3F"/>
                </a:solidFill>
                <a:latin typeface="Trebuchet MS"/>
                <a:ea typeface="Trebuchet MS"/>
                <a:cs typeface="Trebuchet MS"/>
                <a:sym typeface="Trebuchet MS"/>
              </a:rPr>
            </a:br>
            <a:r>
              <a:rPr lang="en-IN" sz="1800" b="0" i="0" u="none" strike="noStrike" cap="none">
                <a:solidFill>
                  <a:srgbClr val="3F3F3F"/>
                </a:solidFill>
                <a:latin typeface="Trebuchet MS"/>
                <a:ea typeface="Trebuchet MS"/>
                <a:cs typeface="Trebuchet MS"/>
                <a:sym typeface="Trebuchet MS"/>
              </a:rPr>
              <a:t>gas bubbles are liberated within the microscopic pore spaces.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1000"/>
              </a:spcBef>
              <a:spcAft>
                <a:spcPts val="0"/>
              </a:spcAft>
              <a:buClr>
                <a:srgbClr val="3F3F3F"/>
              </a:buClr>
              <a:buSzPts val="1440"/>
              <a:buFont typeface="Arial"/>
              <a:buChar char="•"/>
            </a:pPr>
            <a:r>
              <a:rPr lang="en-IN" sz="1800" b="0" i="0" u="none" strike="noStrike" cap="none">
                <a:solidFill>
                  <a:srgbClr val="3F3F3F"/>
                </a:solidFill>
                <a:latin typeface="Trebuchet MS"/>
                <a:ea typeface="Trebuchet MS"/>
                <a:cs typeface="Trebuchet MS"/>
                <a:sym typeface="Trebuchet MS"/>
              </a:rPr>
              <a:t>These bubbles expand and force the crude oil out of the </a:t>
            </a:r>
            <a:br>
              <a:rPr lang="en-IN" sz="1800" b="0" i="0" u="none" strike="noStrike" cap="none">
                <a:solidFill>
                  <a:srgbClr val="3F3F3F"/>
                </a:solidFill>
                <a:latin typeface="Trebuchet MS"/>
                <a:ea typeface="Trebuchet MS"/>
                <a:cs typeface="Trebuchet MS"/>
                <a:sym typeface="Trebuchet MS"/>
              </a:rPr>
            </a:br>
            <a:r>
              <a:rPr lang="en-IN" sz="1800" b="0" i="0" u="none" strike="noStrike" cap="none">
                <a:solidFill>
                  <a:srgbClr val="3F3F3F"/>
                </a:solidFill>
                <a:latin typeface="Trebuchet MS"/>
                <a:ea typeface="Trebuchet MS"/>
                <a:cs typeface="Trebuchet MS"/>
                <a:sym typeface="Trebuchet MS"/>
              </a:rPr>
              <a:t>pore space as shown conceptually in Figure.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1000"/>
              </a:spcBef>
              <a:spcAft>
                <a:spcPts val="0"/>
              </a:spcAft>
              <a:buClr>
                <a:schemeClr val="accent1"/>
              </a:buClr>
              <a:buSzPts val="2560"/>
              <a:buFont typeface="Noto Sans Symbols"/>
              <a:buNone/>
            </a:pPr>
            <a:endParaRPr sz="3200" b="0" i="0" u="none" strike="noStrike" cap="none">
              <a:solidFill>
                <a:srgbClr val="262626"/>
              </a:solidFill>
              <a:latin typeface="Trebuchet MS"/>
              <a:ea typeface="Trebuchet MS"/>
              <a:cs typeface="Trebuchet MS"/>
              <a:sym typeface="Trebuchet MS"/>
            </a:endParaRPr>
          </a:p>
          <a:p>
            <a:pPr marL="0" marR="0" lvl="0" indent="0" algn="l" rtl="0">
              <a:lnSpc>
                <a:spcPct val="100000"/>
              </a:lnSpc>
              <a:spcBef>
                <a:spcPts val="1000"/>
              </a:spcBef>
              <a:spcAft>
                <a:spcPts val="0"/>
              </a:spcAft>
              <a:buClr>
                <a:schemeClr val="accent1"/>
              </a:buClr>
              <a:buSzPts val="2560"/>
              <a:buFont typeface="Noto Sans Symbols"/>
              <a:buNone/>
            </a:pPr>
            <a:endParaRPr sz="3200" b="0" i="0" u="none" strike="noStrike" cap="none">
              <a:solidFill>
                <a:srgbClr val="262626"/>
              </a:solidFill>
              <a:latin typeface="Trebuchet MS"/>
              <a:ea typeface="Trebuchet MS"/>
              <a:cs typeface="Trebuchet MS"/>
              <a:sym typeface="Trebuchet MS"/>
            </a:endParaRPr>
          </a:p>
        </p:txBody>
      </p:sp>
      <p:pic>
        <p:nvPicPr>
          <p:cNvPr id="158" name="Google Shape;158;p20"/>
          <p:cNvPicPr preferRelativeResize="0"/>
          <p:nvPr/>
        </p:nvPicPr>
        <p:blipFill rotWithShape="1">
          <a:blip r:embed="rId3">
            <a:alphaModFix/>
          </a:blip>
          <a:srcRect/>
          <a:stretch/>
        </p:blipFill>
        <p:spPr>
          <a:xfrm>
            <a:off x="8380369" y="2614659"/>
            <a:ext cx="3387025" cy="3943796"/>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8"/>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262626"/>
              </a:buClr>
              <a:buSzPts val="5800"/>
              <a:buFont typeface="Open Sans"/>
              <a:buNone/>
            </a:pPr>
            <a:r>
              <a:rPr lang="en-IN" sz="5800" b="1" dirty="0">
                <a:solidFill>
                  <a:srgbClr val="262626"/>
                </a:solidFill>
                <a:latin typeface="Rockwell Condensed" panose="02060603050405020104" pitchFamily="18" charset="0"/>
                <a:ea typeface="Open Sans"/>
                <a:cs typeface="Open Sans"/>
                <a:sym typeface="Open Sans"/>
              </a:rPr>
              <a:t>Decline Curve Analysis</a:t>
            </a:r>
            <a:endParaRPr sz="5800" dirty="0">
              <a:latin typeface="Rockwell Condensed" panose="020606030504050201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9"/>
          <p:cNvSpPr txBox="1">
            <a:spLocks noGrp="1"/>
          </p:cNvSpPr>
          <p:nvPr>
            <p:ph type="title"/>
          </p:nvPr>
        </p:nvSpPr>
        <p:spPr>
          <a:xfrm>
            <a:off x="677334" y="357351"/>
            <a:ext cx="8596668" cy="912649"/>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IN"/>
              <a:t>Introduction</a:t>
            </a:r>
            <a:endParaRPr/>
          </a:p>
        </p:txBody>
      </p:sp>
      <p:sp>
        <p:nvSpPr>
          <p:cNvPr id="334" name="Google Shape;334;p49"/>
          <p:cNvSpPr txBox="1">
            <a:spLocks noGrp="1"/>
          </p:cNvSpPr>
          <p:nvPr>
            <p:ph type="body" idx="1"/>
          </p:nvPr>
        </p:nvSpPr>
        <p:spPr>
          <a:xfrm>
            <a:off x="677334" y="1270000"/>
            <a:ext cx="8596668" cy="528845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62626"/>
              </a:buClr>
              <a:buSzPts val="1440"/>
              <a:buFont typeface="Arial"/>
              <a:buChar char="•"/>
            </a:pPr>
            <a:r>
              <a:rPr lang="en-IN">
                <a:solidFill>
                  <a:srgbClr val="262626"/>
                </a:solidFill>
              </a:rPr>
              <a:t>Decline Curve Analysis (DCA) is a graphical representation of the production data.</a:t>
            </a:r>
            <a:endParaRPr/>
          </a:p>
          <a:p>
            <a:pPr marL="342900" lvl="0" indent="-342900" algn="l" rtl="0">
              <a:lnSpc>
                <a:spcPct val="100000"/>
              </a:lnSpc>
              <a:spcBef>
                <a:spcPts val="1000"/>
              </a:spcBef>
              <a:spcAft>
                <a:spcPts val="0"/>
              </a:spcAft>
              <a:buClr>
                <a:srgbClr val="262626"/>
              </a:buClr>
              <a:buSzPts val="1440"/>
              <a:buFont typeface="Arial"/>
              <a:buChar char="•"/>
            </a:pPr>
            <a:r>
              <a:rPr lang="en-IN">
                <a:solidFill>
                  <a:srgbClr val="262626"/>
                </a:solidFill>
              </a:rPr>
              <a:t>DCA is used for</a:t>
            </a:r>
            <a:endParaRPr/>
          </a:p>
          <a:p>
            <a:pPr marL="1200150" lvl="2" indent="-400050" algn="l" rtl="0">
              <a:lnSpc>
                <a:spcPct val="100000"/>
              </a:lnSpc>
              <a:spcBef>
                <a:spcPts val="1000"/>
              </a:spcBef>
              <a:spcAft>
                <a:spcPts val="0"/>
              </a:spcAft>
              <a:buClr>
                <a:srgbClr val="262626"/>
              </a:buClr>
              <a:buSzPts val="1440"/>
              <a:buAutoNum type="romanLcParenBoth"/>
            </a:pPr>
            <a:r>
              <a:rPr lang="en-IN" sz="1800">
                <a:solidFill>
                  <a:srgbClr val="262626"/>
                </a:solidFill>
              </a:rPr>
              <a:t>Analysing declining production rate</a:t>
            </a:r>
            <a:endParaRPr/>
          </a:p>
          <a:p>
            <a:pPr marL="1200150" lvl="2" indent="-400050" algn="l" rtl="0">
              <a:lnSpc>
                <a:spcPct val="100000"/>
              </a:lnSpc>
              <a:spcBef>
                <a:spcPts val="1000"/>
              </a:spcBef>
              <a:spcAft>
                <a:spcPts val="0"/>
              </a:spcAft>
              <a:buClr>
                <a:srgbClr val="262626"/>
              </a:buClr>
              <a:buSzPts val="1440"/>
              <a:buAutoNum type="romanLcParenBoth"/>
            </a:pPr>
            <a:r>
              <a:rPr lang="en-IN" sz="1800">
                <a:solidFill>
                  <a:srgbClr val="262626"/>
                </a:solidFill>
              </a:rPr>
              <a:t>Forecasting future performance of oil and gas wells</a:t>
            </a:r>
            <a:endParaRPr/>
          </a:p>
          <a:p>
            <a:pPr marL="1200150" lvl="2" indent="-400050" algn="l" rtl="0">
              <a:lnSpc>
                <a:spcPct val="100000"/>
              </a:lnSpc>
              <a:spcBef>
                <a:spcPts val="1000"/>
              </a:spcBef>
              <a:spcAft>
                <a:spcPts val="0"/>
              </a:spcAft>
              <a:buClr>
                <a:srgbClr val="262626"/>
              </a:buClr>
              <a:buSzPts val="1440"/>
              <a:buAutoNum type="romanLcParenBoth"/>
            </a:pPr>
            <a:r>
              <a:rPr lang="en-IN" sz="1800">
                <a:solidFill>
                  <a:srgbClr val="262626"/>
                </a:solidFill>
              </a:rPr>
              <a:t>Estimated Ultimate Recovery </a:t>
            </a:r>
            <a:endParaRPr/>
          </a:p>
          <a:p>
            <a:pPr marL="342900" lvl="0" indent="-342900" algn="l" rtl="0">
              <a:lnSpc>
                <a:spcPct val="100000"/>
              </a:lnSpc>
              <a:spcBef>
                <a:spcPts val="1000"/>
              </a:spcBef>
              <a:spcAft>
                <a:spcPts val="0"/>
              </a:spcAft>
              <a:buClr>
                <a:srgbClr val="262626"/>
              </a:buClr>
              <a:buSzPts val="1440"/>
              <a:buFont typeface="Arial"/>
              <a:buChar char="•"/>
            </a:pPr>
            <a:r>
              <a:rPr lang="en-IN">
                <a:solidFill>
                  <a:srgbClr val="262626"/>
                </a:solidFill>
              </a:rPr>
              <a:t>NOTE : Fitting a line through production data and assuming that </a:t>
            </a:r>
            <a:br>
              <a:rPr lang="en-IN">
                <a:solidFill>
                  <a:srgbClr val="262626"/>
                </a:solidFill>
              </a:rPr>
            </a:br>
            <a:r>
              <a:rPr lang="en-IN">
                <a:solidFill>
                  <a:srgbClr val="262626"/>
                </a:solidFill>
              </a:rPr>
              <a:t>the trend will continue in the future remains the basis for DCA.</a:t>
            </a:r>
            <a:endParaRPr/>
          </a:p>
          <a:p>
            <a:pPr marL="514350" lvl="0" indent="-351790" algn="l" rtl="0">
              <a:lnSpc>
                <a:spcPct val="100000"/>
              </a:lnSpc>
              <a:spcBef>
                <a:spcPts val="1000"/>
              </a:spcBef>
              <a:spcAft>
                <a:spcPts val="0"/>
              </a:spcAft>
              <a:buSzPts val="2560"/>
              <a:buNone/>
            </a:pPr>
            <a:endParaRPr sz="3200">
              <a:solidFill>
                <a:srgbClr val="262626"/>
              </a:solidFill>
            </a:endParaRPr>
          </a:p>
          <a:p>
            <a:pPr marL="0" lvl="0" indent="0" algn="l" rtl="0">
              <a:lnSpc>
                <a:spcPct val="100000"/>
              </a:lnSpc>
              <a:spcBef>
                <a:spcPts val="1000"/>
              </a:spcBef>
              <a:spcAft>
                <a:spcPts val="0"/>
              </a:spcAft>
              <a:buSzPts val="2560"/>
              <a:buNone/>
            </a:pPr>
            <a:endParaRPr sz="3200">
              <a:solidFill>
                <a:srgbClr val="26262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0"/>
          <p:cNvSpPr txBox="1">
            <a:spLocks noGrp="1"/>
          </p:cNvSpPr>
          <p:nvPr>
            <p:ph type="title"/>
          </p:nvPr>
        </p:nvSpPr>
        <p:spPr>
          <a:xfrm>
            <a:off x="677334" y="357351"/>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IN"/>
              <a:t>Assumptions</a:t>
            </a:r>
            <a:endParaRPr/>
          </a:p>
        </p:txBody>
      </p:sp>
      <p:sp>
        <p:nvSpPr>
          <p:cNvPr id="340" name="Google Shape;340;p50"/>
          <p:cNvSpPr txBox="1">
            <a:spLocks noGrp="1"/>
          </p:cNvSpPr>
          <p:nvPr>
            <p:ph type="body" idx="1"/>
          </p:nvPr>
        </p:nvSpPr>
        <p:spPr>
          <a:xfrm>
            <a:off x="677334" y="1270000"/>
            <a:ext cx="8596668" cy="5288455"/>
          </a:xfrm>
          <a:prstGeom prst="rect">
            <a:avLst/>
          </a:prstGeom>
          <a:noFill/>
          <a:ln>
            <a:noFill/>
          </a:ln>
        </p:spPr>
        <p:txBody>
          <a:bodyPr spcFirstLastPara="1" wrap="square" lIns="91425" tIns="45700" rIns="91425" bIns="45700" anchor="t" anchorCtr="0">
            <a:noAutofit/>
          </a:bodyPr>
          <a:lstStyle/>
          <a:p>
            <a:pPr marL="800100" lvl="1" indent="-400050" algn="l" rtl="0">
              <a:lnSpc>
                <a:spcPct val="100000"/>
              </a:lnSpc>
              <a:spcBef>
                <a:spcPts val="0"/>
              </a:spcBef>
              <a:spcAft>
                <a:spcPts val="0"/>
              </a:spcAft>
              <a:buClr>
                <a:srgbClr val="262626"/>
              </a:buClr>
              <a:buSzPts val="1440"/>
              <a:buAutoNum type="romanLcParenBoth"/>
            </a:pPr>
            <a:r>
              <a:rPr lang="en-IN" sz="1800">
                <a:solidFill>
                  <a:srgbClr val="262626"/>
                </a:solidFill>
              </a:rPr>
              <a:t>   Drainage area is constant</a:t>
            </a:r>
            <a:endParaRPr/>
          </a:p>
          <a:p>
            <a:pPr marL="971550" lvl="1" indent="-571500" algn="l" rtl="0">
              <a:lnSpc>
                <a:spcPct val="100000"/>
              </a:lnSpc>
              <a:spcBef>
                <a:spcPts val="1000"/>
              </a:spcBef>
              <a:spcAft>
                <a:spcPts val="0"/>
              </a:spcAft>
              <a:buClr>
                <a:srgbClr val="262626"/>
              </a:buClr>
              <a:buSzPts val="1440"/>
              <a:buAutoNum type="romanLcParenBoth"/>
            </a:pPr>
            <a:r>
              <a:rPr lang="en-IN" sz="1800">
                <a:solidFill>
                  <a:srgbClr val="262626"/>
                </a:solidFill>
              </a:rPr>
              <a:t>Well produce at a constant Flowing bottom hole pressure</a:t>
            </a:r>
            <a:endParaRPr/>
          </a:p>
          <a:p>
            <a:pPr marL="971550" lvl="1" indent="-571500" algn="l" rtl="0">
              <a:lnSpc>
                <a:spcPct val="100000"/>
              </a:lnSpc>
              <a:spcBef>
                <a:spcPts val="1000"/>
              </a:spcBef>
              <a:spcAft>
                <a:spcPts val="0"/>
              </a:spcAft>
              <a:buClr>
                <a:srgbClr val="262626"/>
              </a:buClr>
              <a:buSzPts val="1440"/>
              <a:buAutoNum type="romanLcParenBoth"/>
            </a:pPr>
            <a:r>
              <a:rPr lang="en-IN" sz="1800">
                <a:solidFill>
                  <a:srgbClr val="262626"/>
                </a:solidFill>
              </a:rPr>
              <a:t>Skin factor is not changing with time</a:t>
            </a:r>
            <a:endParaRPr/>
          </a:p>
          <a:p>
            <a:pPr marL="514350" lvl="0" indent="-351790" algn="l" rtl="0">
              <a:lnSpc>
                <a:spcPct val="100000"/>
              </a:lnSpc>
              <a:spcBef>
                <a:spcPts val="1000"/>
              </a:spcBef>
              <a:spcAft>
                <a:spcPts val="0"/>
              </a:spcAft>
              <a:buSzPts val="2560"/>
              <a:buNone/>
            </a:pPr>
            <a:endParaRPr sz="3200">
              <a:solidFill>
                <a:srgbClr val="262626"/>
              </a:solidFill>
            </a:endParaRPr>
          </a:p>
          <a:p>
            <a:pPr marL="0" lvl="0" indent="0" algn="l" rtl="0">
              <a:lnSpc>
                <a:spcPct val="100000"/>
              </a:lnSpc>
              <a:spcBef>
                <a:spcPts val="1000"/>
              </a:spcBef>
              <a:spcAft>
                <a:spcPts val="0"/>
              </a:spcAft>
              <a:buSzPts val="2560"/>
              <a:buNone/>
            </a:pPr>
            <a:endParaRPr sz="3200">
              <a:solidFill>
                <a:srgbClr val="262626"/>
              </a:solidFill>
            </a:endParaRPr>
          </a:p>
        </p:txBody>
      </p:sp>
      <p:sp>
        <p:nvSpPr>
          <p:cNvPr id="341" name="Google Shape;341;p50"/>
          <p:cNvSpPr txBox="1"/>
          <p:nvPr/>
        </p:nvSpPr>
        <p:spPr>
          <a:xfrm>
            <a:off x="677334" y="3184711"/>
            <a:ext cx="8596668" cy="1320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accent1"/>
              </a:buClr>
              <a:buSzPts val="3600"/>
              <a:buFont typeface="Trebuchet MS"/>
              <a:buNone/>
            </a:pPr>
            <a:r>
              <a:rPr lang="en-IN" sz="3600" b="0" i="0" u="none" strike="noStrike" cap="none">
                <a:solidFill>
                  <a:schemeClr val="accent1"/>
                </a:solidFill>
                <a:latin typeface="Trebuchet MS"/>
                <a:ea typeface="Trebuchet MS"/>
                <a:cs typeface="Trebuchet MS"/>
                <a:sym typeface="Trebuchet MS"/>
              </a:rPr>
              <a:t>Limitation</a:t>
            </a:r>
            <a:endParaRPr sz="1400" b="0" i="0" u="none" strike="noStrike" cap="none">
              <a:solidFill>
                <a:srgbClr val="000000"/>
              </a:solidFill>
              <a:latin typeface="Arial"/>
              <a:ea typeface="Arial"/>
              <a:cs typeface="Arial"/>
              <a:sym typeface="Arial"/>
            </a:endParaRPr>
          </a:p>
        </p:txBody>
      </p:sp>
      <p:sp>
        <p:nvSpPr>
          <p:cNvPr id="342" name="Google Shape;342;p50"/>
          <p:cNvSpPr txBox="1"/>
          <p:nvPr/>
        </p:nvSpPr>
        <p:spPr>
          <a:xfrm>
            <a:off x="677334" y="4097360"/>
            <a:ext cx="8596668" cy="528845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3F3F3F"/>
              </a:buClr>
              <a:buSzPts val="1440"/>
              <a:buFont typeface="Arial"/>
              <a:buChar char="•"/>
            </a:pPr>
            <a:r>
              <a:rPr lang="en-IN" sz="1800" b="0" i="0" u="none" strike="noStrike" cap="none">
                <a:solidFill>
                  <a:srgbClr val="3F3F3F"/>
                </a:solidFill>
                <a:latin typeface="Trebuchet MS"/>
                <a:ea typeface="Trebuchet MS"/>
                <a:cs typeface="Trebuchet MS"/>
                <a:sym typeface="Trebuchet MS"/>
              </a:rPr>
              <a:t>Any past activities like change in the choke or Work-over jobs (W/O) will affect the future trend.</a:t>
            </a:r>
            <a:endParaRPr sz="3200" b="0" i="0" u="none" strike="noStrike" cap="none">
              <a:solidFill>
                <a:srgbClr val="262626"/>
              </a:solidFill>
              <a:latin typeface="Trebuchet MS"/>
              <a:ea typeface="Trebuchet MS"/>
              <a:cs typeface="Trebuchet MS"/>
              <a:sym typeface="Trebuchet MS"/>
            </a:endParaRPr>
          </a:p>
          <a:p>
            <a:pPr marL="0" marR="0" lvl="0" indent="0" algn="l" rtl="0">
              <a:lnSpc>
                <a:spcPct val="100000"/>
              </a:lnSpc>
              <a:spcBef>
                <a:spcPts val="1000"/>
              </a:spcBef>
              <a:spcAft>
                <a:spcPts val="0"/>
              </a:spcAft>
              <a:buClr>
                <a:schemeClr val="accent1"/>
              </a:buClr>
              <a:buSzPts val="2560"/>
              <a:buFont typeface="Noto Sans Symbols"/>
              <a:buNone/>
            </a:pPr>
            <a:endParaRPr sz="3200" b="0" i="0" u="none" strike="noStrike" cap="none">
              <a:solidFill>
                <a:srgbClr val="262626"/>
              </a:solidFill>
              <a:latin typeface="Trebuchet MS"/>
              <a:ea typeface="Trebuchet MS"/>
              <a:cs typeface="Trebuchet MS"/>
              <a:sym typeface="Trebuchet M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IN"/>
              <a:t>Types of Decline Curves</a:t>
            </a:r>
            <a:endParaRPr/>
          </a:p>
        </p:txBody>
      </p:sp>
      <p:sp>
        <p:nvSpPr>
          <p:cNvPr id="348" name="Google Shape;348;p51"/>
          <p:cNvSpPr/>
          <p:nvPr/>
        </p:nvSpPr>
        <p:spPr>
          <a:xfrm>
            <a:off x="504497" y="1512917"/>
            <a:ext cx="3563006" cy="1655952"/>
          </a:xfrm>
          <a:prstGeom prst="roundRect">
            <a:avLst>
              <a:gd name="adj" fmla="val 16667"/>
            </a:avLst>
          </a:prstGeom>
          <a:solidFill>
            <a:schemeClr val="accent1"/>
          </a:solidFill>
          <a:ln w="19050" cap="rnd" cmpd="sng">
            <a:solidFill>
              <a:srgbClr val="4594AE"/>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rebuchet MS"/>
              <a:ea typeface="Trebuchet MS"/>
              <a:cs typeface="Trebuchet MS"/>
              <a:sym typeface="Trebuchet MS"/>
            </a:endParaRPr>
          </a:p>
        </p:txBody>
      </p:sp>
      <p:sp>
        <p:nvSpPr>
          <p:cNvPr id="349" name="Google Shape;349;p51"/>
          <p:cNvSpPr txBox="1">
            <a:spLocks noGrp="1"/>
          </p:cNvSpPr>
          <p:nvPr>
            <p:ph type="body" idx="1"/>
          </p:nvPr>
        </p:nvSpPr>
        <p:spPr>
          <a:xfrm>
            <a:off x="677334" y="1512917"/>
            <a:ext cx="8596668" cy="4528446"/>
          </a:xfrm>
          <a:prstGeom prst="rect">
            <a:avLst/>
          </a:prstGeom>
          <a:blipFill rotWithShape="1">
            <a:blip r:embed="rId3">
              <a:alphaModFix/>
            </a:blip>
            <a:stretch>
              <a:fillRect l="-565"/>
            </a:stretch>
          </a:blip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440"/>
              <a:buChar char="►"/>
            </a:pPr>
            <a:r>
              <a:rPr lang="en-IN"/>
              <a:t> </a:t>
            </a:r>
            <a:endParaRPr/>
          </a:p>
        </p:txBody>
      </p:sp>
      <p:pic>
        <p:nvPicPr>
          <p:cNvPr id="350" name="Google Shape;350;p51"/>
          <p:cNvPicPr preferRelativeResize="0"/>
          <p:nvPr/>
        </p:nvPicPr>
        <p:blipFill rotWithShape="1">
          <a:blip r:embed="rId4">
            <a:alphaModFix/>
          </a:blip>
          <a:srcRect/>
          <a:stretch/>
        </p:blipFill>
        <p:spPr>
          <a:xfrm>
            <a:off x="5975998" y="1512925"/>
            <a:ext cx="5670849" cy="4224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2"/>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IN" dirty="0"/>
              <a:t>Derivation for exponential decline</a:t>
            </a:r>
            <a:br>
              <a:rPr lang="en-IN" dirty="0"/>
            </a:br>
            <a:r>
              <a:rPr lang="en-IN" sz="2400" dirty="0"/>
              <a:t>(b=0)</a:t>
            </a:r>
            <a:endParaRPr dirty="0"/>
          </a:p>
        </p:txBody>
      </p:sp>
      <p:sp>
        <p:nvSpPr>
          <p:cNvPr id="356" name="Google Shape;356;p52"/>
          <p:cNvSpPr txBox="1">
            <a:spLocks noGrp="1"/>
          </p:cNvSpPr>
          <p:nvPr>
            <p:ph type="body" idx="1"/>
          </p:nvPr>
        </p:nvSpPr>
        <p:spPr>
          <a:xfrm>
            <a:off x="677334" y="2160589"/>
            <a:ext cx="8596668" cy="4522844"/>
          </a:xfrm>
          <a:prstGeom prst="rect">
            <a:avLst/>
          </a:prstGeom>
          <a:blipFill rotWithShape="1">
            <a:blip r:embed="rId3">
              <a:alphaModFix/>
            </a:blip>
            <a:stretch>
              <a:fillRect/>
            </a:stretch>
          </a:blip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40"/>
              <a:buNone/>
            </a:pPr>
            <a:r>
              <a:rPr lang="en-IN" dirty="0"/>
              <a:t> </a:t>
            </a:r>
            <a:endParaRPr dirty="0"/>
          </a:p>
        </p:txBody>
      </p:sp>
      <p:sp>
        <p:nvSpPr>
          <p:cNvPr id="357" name="Google Shape;357;p52"/>
          <p:cNvSpPr txBox="1"/>
          <p:nvPr/>
        </p:nvSpPr>
        <p:spPr>
          <a:xfrm>
            <a:off x="5852161" y="1930400"/>
            <a:ext cx="4713317" cy="3288977"/>
          </a:xfrm>
          <a:prstGeom prst="rect">
            <a:avLst/>
          </a:prstGeom>
          <a:blipFill rotWithShape="1">
            <a:blip r:embed="rId4">
              <a:alphaModFix/>
            </a:blip>
            <a:stretch>
              <a:fillRect l="-1033" t="-1297"/>
            </a:stretch>
          </a:blip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IN" sz="1800" b="0" i="0" u="none" strike="noStrike" cap="none">
                <a:solidFill>
                  <a:srgbClr val="000000"/>
                </a:solidFill>
                <a:latin typeface="Trebuchet MS"/>
                <a:ea typeface="Trebuchet MS"/>
                <a:cs typeface="Trebuchet MS"/>
                <a:sym typeface="Trebuchet MS"/>
              </a:rPr>
              <a:t>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IN"/>
              <a:t>Estimate Ultimate Recovery</a:t>
            </a:r>
            <a:endParaRPr/>
          </a:p>
        </p:txBody>
      </p:sp>
      <p:sp>
        <p:nvSpPr>
          <p:cNvPr id="363" name="Google Shape;363;p53"/>
          <p:cNvSpPr txBox="1"/>
          <p:nvPr/>
        </p:nvSpPr>
        <p:spPr>
          <a:xfrm>
            <a:off x="677325" y="1666975"/>
            <a:ext cx="7852500" cy="40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rgbClr val="3F3F3F"/>
                </a:solidFill>
                <a:latin typeface="Trebuchet MS"/>
                <a:ea typeface="Trebuchet MS"/>
                <a:cs typeface="Trebuchet MS"/>
                <a:sym typeface="Trebuchet MS"/>
              </a:rPr>
              <a:t>EUR = Q + Remaining reserve as per the trend obtained</a:t>
            </a:r>
            <a:endParaRPr sz="1800">
              <a:solidFill>
                <a:srgbClr val="3F3F3F"/>
              </a:solidFill>
              <a:latin typeface="Trebuchet MS"/>
              <a:ea typeface="Trebuchet MS"/>
              <a:cs typeface="Trebuchet MS"/>
              <a:sym typeface="Trebuchet MS"/>
            </a:endParaRPr>
          </a:p>
          <a:p>
            <a:pPr marL="0" lvl="0" indent="0" algn="l" rtl="0">
              <a:spcBef>
                <a:spcPts val="0"/>
              </a:spcBef>
              <a:spcAft>
                <a:spcPts val="0"/>
              </a:spcAft>
              <a:buNone/>
            </a:pPr>
            <a:endParaRPr sz="1800">
              <a:solidFill>
                <a:srgbClr val="3F3F3F"/>
              </a:solidFill>
              <a:latin typeface="Trebuchet MS"/>
              <a:ea typeface="Trebuchet MS"/>
              <a:cs typeface="Trebuchet MS"/>
              <a:sym typeface="Trebuchet MS"/>
            </a:endParaRPr>
          </a:p>
          <a:p>
            <a:pPr marL="0" lvl="0" indent="0" algn="l" rtl="0">
              <a:spcBef>
                <a:spcPts val="0"/>
              </a:spcBef>
              <a:spcAft>
                <a:spcPts val="0"/>
              </a:spcAft>
              <a:buNone/>
            </a:pPr>
            <a:endParaRPr sz="1800">
              <a:solidFill>
                <a:srgbClr val="3F3F3F"/>
              </a:solidFill>
              <a:latin typeface="Trebuchet MS"/>
              <a:ea typeface="Trebuchet MS"/>
              <a:cs typeface="Trebuchet MS"/>
              <a:sym typeface="Trebuchet MS"/>
            </a:endParaRPr>
          </a:p>
          <a:p>
            <a:pPr marL="0" lvl="0" indent="0" algn="l" rtl="0">
              <a:spcBef>
                <a:spcPts val="0"/>
              </a:spcBef>
              <a:spcAft>
                <a:spcPts val="0"/>
              </a:spcAft>
              <a:buNone/>
            </a:pPr>
            <a:r>
              <a:rPr lang="en-IN" sz="1800">
                <a:solidFill>
                  <a:srgbClr val="3F3F3F"/>
                </a:solidFill>
                <a:latin typeface="Trebuchet MS"/>
                <a:ea typeface="Trebuchet MS"/>
                <a:cs typeface="Trebuchet MS"/>
                <a:sym typeface="Trebuchet MS"/>
              </a:rPr>
              <a:t>Recovery Factor (RF) = EUR/OOIP </a:t>
            </a:r>
            <a:endParaRPr sz="1800">
              <a:solidFill>
                <a:srgbClr val="3F3F3F"/>
              </a:solidFill>
              <a:latin typeface="Trebuchet MS"/>
              <a:ea typeface="Trebuchet MS"/>
              <a:cs typeface="Trebuchet MS"/>
              <a:sym typeface="Trebuchet M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8020" y="2497958"/>
            <a:ext cx="4662444" cy="392025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54"/>
          <p:cNvPicPr preferRelativeResize="0"/>
          <p:nvPr/>
        </p:nvPicPr>
        <p:blipFill rotWithShape="1">
          <a:blip r:embed="rId3">
            <a:alphaModFix/>
          </a:blip>
          <a:srcRect/>
          <a:stretch/>
        </p:blipFill>
        <p:spPr>
          <a:xfrm>
            <a:off x="152400" y="152400"/>
            <a:ext cx="11790600" cy="65532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5"/>
          <p:cNvSpPr txBox="1">
            <a:spLocks noGrp="1"/>
          </p:cNvSpPr>
          <p:nvPr>
            <p:ph type="title"/>
          </p:nvPr>
        </p:nvSpPr>
        <p:spPr>
          <a:xfrm>
            <a:off x="677334" y="609600"/>
            <a:ext cx="8596800" cy="1320900"/>
          </a:xfrm>
          <a:prstGeom prst="rect">
            <a:avLst/>
          </a:prstGeom>
        </p:spPr>
        <p:txBody>
          <a:bodyPr spcFirstLastPara="1" wrap="square" lIns="91425" tIns="45700" rIns="91425" bIns="45700" anchor="t" anchorCtr="0">
            <a:normAutofit/>
          </a:bodyPr>
          <a:lstStyle/>
          <a:p>
            <a:pPr marL="0" lvl="0" indent="0" algn="l" rtl="0">
              <a:spcBef>
                <a:spcPts val="0"/>
              </a:spcBef>
              <a:spcAft>
                <a:spcPts val="0"/>
              </a:spcAft>
              <a:buNone/>
            </a:pPr>
            <a:r>
              <a:rPr lang="en-IN"/>
              <a:t>Identification of Decline Curve</a:t>
            </a:r>
            <a:endParaRPr/>
          </a:p>
        </p:txBody>
      </p:sp>
      <p:sp>
        <p:nvSpPr>
          <p:cNvPr id="374" name="Google Shape;374;p55"/>
          <p:cNvSpPr txBox="1">
            <a:spLocks noGrp="1"/>
          </p:cNvSpPr>
          <p:nvPr>
            <p:ph type="body" idx="1"/>
          </p:nvPr>
        </p:nvSpPr>
        <p:spPr>
          <a:xfrm>
            <a:off x="677325" y="1773227"/>
            <a:ext cx="8596800" cy="47253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u="sng" dirty="0"/>
              <a:t>Exponential decline : </a:t>
            </a:r>
            <a:endParaRPr u="sng" dirty="0"/>
          </a:p>
          <a:p>
            <a:pPr marL="0" lvl="0" indent="0" algn="l" rtl="0">
              <a:spcBef>
                <a:spcPts val="1000"/>
              </a:spcBef>
              <a:spcAft>
                <a:spcPts val="0"/>
              </a:spcAft>
              <a:buNone/>
            </a:pPr>
            <a:r>
              <a:rPr lang="en-IN" dirty="0"/>
              <a:t>Straight line will be observed for flow rate vs time in semi-log scale and on rate vs cumulative production on Cartesian scale.</a:t>
            </a:r>
            <a:endParaRPr dirty="0"/>
          </a:p>
          <a:p>
            <a:pPr marL="0" lvl="0" indent="0" algn="l" rtl="0">
              <a:spcBef>
                <a:spcPts val="1000"/>
              </a:spcBef>
              <a:spcAft>
                <a:spcPts val="0"/>
              </a:spcAft>
              <a:buNone/>
            </a:pPr>
            <a:endParaRPr u="sng" dirty="0"/>
          </a:p>
          <a:p>
            <a:pPr marL="0" lvl="0" indent="0" algn="l" rtl="0">
              <a:spcBef>
                <a:spcPts val="1000"/>
              </a:spcBef>
              <a:spcAft>
                <a:spcPts val="0"/>
              </a:spcAft>
              <a:buNone/>
            </a:pPr>
            <a:r>
              <a:rPr lang="en-IN" u="sng" dirty="0"/>
              <a:t>Harmonic decline : </a:t>
            </a:r>
            <a:endParaRPr u="sng" dirty="0"/>
          </a:p>
          <a:p>
            <a:pPr marL="0" lvl="0" indent="0" algn="l" rtl="0">
              <a:spcBef>
                <a:spcPts val="1000"/>
              </a:spcBef>
              <a:spcAft>
                <a:spcPts val="0"/>
              </a:spcAft>
              <a:buNone/>
            </a:pPr>
            <a:r>
              <a:rPr lang="en-IN" dirty="0"/>
              <a:t>Straight line will be observed for flow rate vs cumulative production in semi-log scale.</a:t>
            </a:r>
            <a:endParaRPr dirty="0"/>
          </a:p>
          <a:p>
            <a:pPr marL="0" lvl="0" indent="0" algn="l" rtl="0">
              <a:spcBef>
                <a:spcPts val="1000"/>
              </a:spcBef>
              <a:spcAft>
                <a:spcPts val="0"/>
              </a:spcAft>
              <a:buNone/>
            </a:pPr>
            <a:endParaRPr u="sng" dirty="0"/>
          </a:p>
          <a:p>
            <a:pPr marL="0" lvl="0" indent="0" algn="l" rtl="0">
              <a:spcBef>
                <a:spcPts val="1000"/>
              </a:spcBef>
              <a:spcAft>
                <a:spcPts val="0"/>
              </a:spcAft>
              <a:buNone/>
            </a:pPr>
            <a:r>
              <a:rPr lang="en-IN" u="sng" dirty="0"/>
              <a:t>Hyperbolic decline :</a:t>
            </a:r>
            <a:endParaRPr u="sng" dirty="0"/>
          </a:p>
          <a:p>
            <a:pPr marL="0" lvl="0" indent="0" algn="l" rtl="0">
              <a:spcBef>
                <a:spcPts val="1000"/>
              </a:spcBef>
              <a:spcAft>
                <a:spcPts val="0"/>
              </a:spcAft>
              <a:buNone/>
            </a:pPr>
            <a:r>
              <a:rPr lang="en-IN" dirty="0"/>
              <a:t>Straight line is not obtained for any type of curve.</a:t>
            </a:r>
            <a:endParaRPr dirty="0"/>
          </a:p>
          <a:p>
            <a:pPr marL="0" lvl="0" indent="0" algn="l" rtl="0">
              <a:spcBef>
                <a:spcPts val="1000"/>
              </a:spcBef>
              <a:spcAft>
                <a:spcPts val="0"/>
              </a:spcAft>
              <a:buNone/>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56"/>
          <p:cNvPicPr preferRelativeResize="0"/>
          <p:nvPr/>
        </p:nvPicPr>
        <p:blipFill>
          <a:blip r:embed="rId3">
            <a:alphaModFix/>
          </a:blip>
          <a:stretch>
            <a:fillRect/>
          </a:stretch>
        </p:blipFill>
        <p:spPr>
          <a:xfrm>
            <a:off x="152400" y="573350"/>
            <a:ext cx="11887201" cy="577527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p57"/>
          <p:cNvPicPr preferRelativeResize="0"/>
          <p:nvPr/>
        </p:nvPicPr>
        <p:blipFill>
          <a:blip r:embed="rId3">
            <a:alphaModFix/>
          </a:blip>
          <a:stretch>
            <a:fillRect/>
          </a:stretch>
        </p:blipFill>
        <p:spPr>
          <a:xfrm>
            <a:off x="722575" y="1340160"/>
            <a:ext cx="8617925" cy="4177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677334" y="357351"/>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IN"/>
              <a:t>3. Gas Cap Drive Mechanism </a:t>
            </a:r>
            <a:endParaRPr/>
          </a:p>
        </p:txBody>
      </p:sp>
      <p:sp>
        <p:nvSpPr>
          <p:cNvPr id="164" name="Google Shape;164;p21"/>
          <p:cNvSpPr txBox="1">
            <a:spLocks noGrp="1"/>
          </p:cNvSpPr>
          <p:nvPr>
            <p:ph type="body" idx="1"/>
          </p:nvPr>
        </p:nvSpPr>
        <p:spPr>
          <a:xfrm>
            <a:off x="677334" y="1270000"/>
            <a:ext cx="8596668" cy="528845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3F3F3F"/>
              </a:buClr>
              <a:buSzPts val="1440"/>
              <a:buFont typeface="Arial"/>
              <a:buChar char="•"/>
            </a:pPr>
            <a:r>
              <a:rPr lang="en-IN"/>
              <a:t>Identified by the presence of a gas cap with little or no </a:t>
            </a:r>
            <a:br>
              <a:rPr lang="en-IN"/>
            </a:br>
            <a:r>
              <a:rPr lang="en-IN"/>
              <a:t>water.</a:t>
            </a:r>
            <a:endParaRPr/>
          </a:p>
          <a:p>
            <a:pPr marL="342900" lvl="0" indent="-342900" algn="l" rtl="0">
              <a:lnSpc>
                <a:spcPct val="100000"/>
              </a:lnSpc>
              <a:spcBef>
                <a:spcPts val="1000"/>
              </a:spcBef>
              <a:spcAft>
                <a:spcPts val="0"/>
              </a:spcAft>
              <a:buClr>
                <a:srgbClr val="3F3F3F"/>
              </a:buClr>
              <a:buSzPts val="1440"/>
              <a:buFont typeface="Arial"/>
              <a:buChar char="•"/>
            </a:pPr>
            <a:r>
              <a:rPr lang="en-IN"/>
              <a:t>The natural energy available to produce the crude oil comes</a:t>
            </a:r>
            <a:br>
              <a:rPr lang="en-IN"/>
            </a:br>
            <a:r>
              <a:rPr lang="en-IN"/>
              <a:t>from the following two sources :</a:t>
            </a:r>
            <a:endParaRPr/>
          </a:p>
          <a:p>
            <a:pPr marL="0" lvl="0" indent="0" algn="l" rtl="0">
              <a:lnSpc>
                <a:spcPct val="100000"/>
              </a:lnSpc>
              <a:spcBef>
                <a:spcPts val="1000"/>
              </a:spcBef>
              <a:spcAft>
                <a:spcPts val="0"/>
              </a:spcAft>
              <a:buClr>
                <a:srgbClr val="3F3F3F"/>
              </a:buClr>
              <a:buSzPts val="1440"/>
              <a:buNone/>
            </a:pPr>
            <a:r>
              <a:rPr lang="en-IN"/>
              <a:t>		1. Expansion of the gas-cap gas</a:t>
            </a:r>
            <a:endParaRPr/>
          </a:p>
          <a:p>
            <a:pPr marL="0" lvl="0" indent="0" algn="l" rtl="0">
              <a:lnSpc>
                <a:spcPct val="100000"/>
              </a:lnSpc>
              <a:spcBef>
                <a:spcPts val="1000"/>
              </a:spcBef>
              <a:spcAft>
                <a:spcPts val="0"/>
              </a:spcAft>
              <a:buClr>
                <a:srgbClr val="3F3F3F"/>
              </a:buClr>
              <a:buSzPts val="1440"/>
              <a:buNone/>
            </a:pPr>
            <a:r>
              <a:rPr lang="en-IN"/>
              <a:t>		2. Expansion of the solution gas as it is liberated.</a:t>
            </a:r>
            <a:endParaRPr/>
          </a:p>
          <a:p>
            <a:pPr marL="0" lvl="0" indent="0" algn="l" rtl="0">
              <a:lnSpc>
                <a:spcPct val="100000"/>
              </a:lnSpc>
              <a:spcBef>
                <a:spcPts val="1000"/>
              </a:spcBef>
              <a:spcAft>
                <a:spcPts val="0"/>
              </a:spcAft>
              <a:buClr>
                <a:srgbClr val="3F3F3F"/>
              </a:buClr>
              <a:buSzPts val="1440"/>
              <a:buNone/>
            </a:pPr>
            <a:r>
              <a:rPr lang="en-IN"/>
              <a:t>		</a:t>
            </a:r>
            <a:endParaRPr/>
          </a:p>
          <a:p>
            <a:pPr marL="0" lvl="0" indent="0" algn="l" rtl="0">
              <a:lnSpc>
                <a:spcPct val="100000"/>
              </a:lnSpc>
              <a:spcBef>
                <a:spcPts val="1000"/>
              </a:spcBef>
              <a:spcAft>
                <a:spcPts val="0"/>
              </a:spcAft>
              <a:buSzPts val="2560"/>
              <a:buNone/>
            </a:pPr>
            <a:endParaRPr sz="3200">
              <a:solidFill>
                <a:srgbClr val="262626"/>
              </a:solidFill>
            </a:endParaRPr>
          </a:p>
          <a:p>
            <a:pPr marL="0" lvl="0" indent="0" algn="l" rtl="0">
              <a:lnSpc>
                <a:spcPct val="100000"/>
              </a:lnSpc>
              <a:spcBef>
                <a:spcPts val="1000"/>
              </a:spcBef>
              <a:spcAft>
                <a:spcPts val="0"/>
              </a:spcAft>
              <a:buSzPts val="2560"/>
              <a:buNone/>
            </a:pPr>
            <a:endParaRPr sz="3200">
              <a:solidFill>
                <a:srgbClr val="262626"/>
              </a:solidFill>
            </a:endParaRPr>
          </a:p>
        </p:txBody>
      </p:sp>
      <p:pic>
        <p:nvPicPr>
          <p:cNvPr id="165" name="Google Shape;165;p21"/>
          <p:cNvPicPr preferRelativeResize="0"/>
          <p:nvPr/>
        </p:nvPicPr>
        <p:blipFill rotWithShape="1">
          <a:blip r:embed="rId3">
            <a:alphaModFix/>
          </a:blip>
          <a:srcRect/>
          <a:stretch/>
        </p:blipFill>
        <p:spPr>
          <a:xfrm>
            <a:off x="7594538" y="1270000"/>
            <a:ext cx="4199235" cy="4569491"/>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677334" y="357351"/>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IN"/>
              <a:t>4. Water Drive Mechanism </a:t>
            </a:r>
            <a:endParaRPr/>
          </a:p>
        </p:txBody>
      </p:sp>
      <p:sp>
        <p:nvSpPr>
          <p:cNvPr id="171" name="Google Shape;171;p22"/>
          <p:cNvSpPr txBox="1">
            <a:spLocks noGrp="1"/>
          </p:cNvSpPr>
          <p:nvPr>
            <p:ph type="body" idx="1"/>
          </p:nvPr>
        </p:nvSpPr>
        <p:spPr>
          <a:xfrm>
            <a:off x="677334" y="1270000"/>
            <a:ext cx="8596668" cy="528845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3F3F3F"/>
              </a:buClr>
              <a:buSzPts val="1440"/>
              <a:buFont typeface="Arial"/>
              <a:buChar char="•"/>
            </a:pPr>
            <a:r>
              <a:rPr lang="en-IN"/>
              <a:t>Many reservoirs are bounded on a portion or all of their peripheries by water bearing rocks called aquifers.</a:t>
            </a:r>
            <a:endParaRPr/>
          </a:p>
          <a:p>
            <a:pPr marL="342900" lvl="0" indent="-342900" algn="l" rtl="0">
              <a:lnSpc>
                <a:spcPct val="100000"/>
              </a:lnSpc>
              <a:spcBef>
                <a:spcPts val="1000"/>
              </a:spcBef>
              <a:spcAft>
                <a:spcPts val="0"/>
              </a:spcAft>
              <a:buClr>
                <a:srgbClr val="3F3F3F"/>
              </a:buClr>
              <a:buSzPts val="1440"/>
              <a:buFont typeface="Arial"/>
              <a:buChar char="•"/>
            </a:pPr>
            <a:r>
              <a:rPr lang="en-IN"/>
              <a:t>The water drive is the result of water moving into the pore spaces originally occupied by oil, replacing the oil and displacing it to the producing wells</a:t>
            </a:r>
            <a:endParaRPr/>
          </a:p>
          <a:p>
            <a:pPr marL="342900" lvl="0" indent="-251459" algn="l" rtl="0">
              <a:lnSpc>
                <a:spcPct val="100000"/>
              </a:lnSpc>
              <a:spcBef>
                <a:spcPts val="1000"/>
              </a:spcBef>
              <a:spcAft>
                <a:spcPts val="0"/>
              </a:spcAft>
              <a:buClr>
                <a:srgbClr val="3F3F3F"/>
              </a:buClr>
              <a:buSzPts val="1440"/>
              <a:buFont typeface="Arial"/>
              <a:buNone/>
            </a:pPr>
            <a:endParaRPr>
              <a:solidFill>
                <a:srgbClr val="262626"/>
              </a:solidFill>
            </a:endParaRPr>
          </a:p>
          <a:p>
            <a:pPr marL="342900" lvl="0" indent="-180340" algn="l" rtl="0">
              <a:lnSpc>
                <a:spcPct val="100000"/>
              </a:lnSpc>
              <a:spcBef>
                <a:spcPts val="1000"/>
              </a:spcBef>
              <a:spcAft>
                <a:spcPts val="0"/>
              </a:spcAft>
              <a:buClr>
                <a:srgbClr val="3F3F3F"/>
              </a:buClr>
              <a:buSzPts val="2560"/>
              <a:buFont typeface="Arial"/>
              <a:buNone/>
            </a:pPr>
            <a:endParaRPr sz="3200">
              <a:solidFill>
                <a:srgbClr val="262626"/>
              </a:solidFill>
            </a:endParaRPr>
          </a:p>
          <a:p>
            <a:pPr marL="514350" lvl="0" indent="-351790" algn="l" rtl="0">
              <a:lnSpc>
                <a:spcPct val="100000"/>
              </a:lnSpc>
              <a:spcBef>
                <a:spcPts val="1000"/>
              </a:spcBef>
              <a:spcAft>
                <a:spcPts val="0"/>
              </a:spcAft>
              <a:buSzPts val="2560"/>
              <a:buNone/>
            </a:pPr>
            <a:endParaRPr sz="3200">
              <a:solidFill>
                <a:srgbClr val="262626"/>
              </a:solidFill>
            </a:endParaRPr>
          </a:p>
          <a:p>
            <a:pPr marL="0" lvl="0" indent="0" algn="l" rtl="0">
              <a:lnSpc>
                <a:spcPct val="100000"/>
              </a:lnSpc>
              <a:spcBef>
                <a:spcPts val="1000"/>
              </a:spcBef>
              <a:spcAft>
                <a:spcPts val="0"/>
              </a:spcAft>
              <a:buSzPts val="2560"/>
              <a:buNone/>
            </a:pPr>
            <a:endParaRPr sz="3200">
              <a:solidFill>
                <a:srgbClr val="262626"/>
              </a:solidFill>
            </a:endParaRPr>
          </a:p>
        </p:txBody>
      </p:sp>
      <p:pic>
        <p:nvPicPr>
          <p:cNvPr id="172" name="Google Shape;172;p22"/>
          <p:cNvPicPr preferRelativeResize="0"/>
          <p:nvPr/>
        </p:nvPicPr>
        <p:blipFill rotWithShape="1">
          <a:blip r:embed="rId3">
            <a:alphaModFix/>
          </a:blip>
          <a:srcRect/>
          <a:stretch/>
        </p:blipFill>
        <p:spPr>
          <a:xfrm>
            <a:off x="1185968" y="3099737"/>
            <a:ext cx="8119566" cy="282238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677334" y="357351"/>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IN"/>
              <a:t>5. Gravity-Drainage-Drive Mechanism </a:t>
            </a:r>
            <a:endParaRPr/>
          </a:p>
        </p:txBody>
      </p:sp>
      <p:sp>
        <p:nvSpPr>
          <p:cNvPr id="178" name="Google Shape;178;p23"/>
          <p:cNvSpPr txBox="1">
            <a:spLocks noGrp="1"/>
          </p:cNvSpPr>
          <p:nvPr>
            <p:ph type="body" idx="1"/>
          </p:nvPr>
        </p:nvSpPr>
        <p:spPr>
          <a:xfrm>
            <a:off x="677334" y="1270000"/>
            <a:ext cx="8596668" cy="528845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3F3F3F"/>
              </a:buClr>
              <a:buSzPts val="1440"/>
              <a:buFont typeface="Arial"/>
              <a:buChar char="•"/>
            </a:pPr>
            <a:r>
              <a:rPr lang="en-IN"/>
              <a:t>The mechanism of gravity drainage occurs in petroleum reservoirs as a result of differences in densities of the reservoir fluids.</a:t>
            </a:r>
            <a:endParaRPr/>
          </a:p>
          <a:p>
            <a:pPr marL="342900" lvl="0" indent="-342900" algn="l" rtl="0">
              <a:lnSpc>
                <a:spcPct val="100000"/>
              </a:lnSpc>
              <a:spcBef>
                <a:spcPts val="1000"/>
              </a:spcBef>
              <a:spcAft>
                <a:spcPts val="0"/>
              </a:spcAft>
              <a:buClr>
                <a:srgbClr val="3F3F3F"/>
              </a:buClr>
              <a:buSzPts val="1440"/>
              <a:buFont typeface="Arial"/>
              <a:buChar char="•"/>
            </a:pPr>
            <a:r>
              <a:rPr lang="en-IN"/>
              <a:t>If the reservoir fluids are in equilibrium, then the gas-oil and oil-water contacts should be essentially horizontal.</a:t>
            </a:r>
            <a:endParaRPr/>
          </a:p>
          <a:p>
            <a:pPr marL="342900" lvl="0" indent="-342900" algn="l" rtl="0">
              <a:lnSpc>
                <a:spcPct val="100000"/>
              </a:lnSpc>
              <a:spcBef>
                <a:spcPts val="1000"/>
              </a:spcBef>
              <a:spcAft>
                <a:spcPts val="0"/>
              </a:spcAft>
              <a:buClr>
                <a:srgbClr val="3F3F3F"/>
              </a:buClr>
              <a:buSzPts val="1440"/>
              <a:buFont typeface="Arial"/>
              <a:buChar char="•"/>
            </a:pPr>
            <a:r>
              <a:rPr lang="en-IN"/>
              <a:t>In order to take maximum advantage of the gravity-drainage-producing mechanism, wells should be located as structurally low as possible. This will result in maximum conservation of the reservoir gas.</a:t>
            </a:r>
            <a:endParaRPr>
              <a:solidFill>
                <a:srgbClr val="262626"/>
              </a:solidFill>
            </a:endParaRPr>
          </a:p>
          <a:p>
            <a:pPr marL="342900" lvl="0" indent="-180340" algn="l" rtl="0">
              <a:lnSpc>
                <a:spcPct val="100000"/>
              </a:lnSpc>
              <a:spcBef>
                <a:spcPts val="1000"/>
              </a:spcBef>
              <a:spcAft>
                <a:spcPts val="0"/>
              </a:spcAft>
              <a:buClr>
                <a:srgbClr val="3F3F3F"/>
              </a:buClr>
              <a:buSzPts val="2560"/>
              <a:buFont typeface="Arial"/>
              <a:buNone/>
            </a:pPr>
            <a:endParaRPr sz="3200">
              <a:solidFill>
                <a:srgbClr val="262626"/>
              </a:solidFill>
            </a:endParaRPr>
          </a:p>
          <a:p>
            <a:pPr marL="514350" lvl="0" indent="-351790" algn="l" rtl="0">
              <a:lnSpc>
                <a:spcPct val="100000"/>
              </a:lnSpc>
              <a:spcBef>
                <a:spcPts val="1000"/>
              </a:spcBef>
              <a:spcAft>
                <a:spcPts val="0"/>
              </a:spcAft>
              <a:buSzPts val="2560"/>
              <a:buNone/>
            </a:pPr>
            <a:endParaRPr sz="3200">
              <a:solidFill>
                <a:srgbClr val="262626"/>
              </a:solidFill>
            </a:endParaRPr>
          </a:p>
          <a:p>
            <a:pPr marL="0" lvl="0" indent="0" algn="l" rtl="0">
              <a:lnSpc>
                <a:spcPct val="100000"/>
              </a:lnSpc>
              <a:spcBef>
                <a:spcPts val="1000"/>
              </a:spcBef>
              <a:spcAft>
                <a:spcPts val="0"/>
              </a:spcAft>
              <a:buSzPts val="2560"/>
              <a:buNone/>
            </a:pPr>
            <a:endParaRPr sz="3200">
              <a:solidFill>
                <a:srgbClr val="262626"/>
              </a:solidFill>
            </a:endParaRPr>
          </a:p>
        </p:txBody>
      </p:sp>
      <p:pic>
        <p:nvPicPr>
          <p:cNvPr id="179" name="Google Shape;179;p23"/>
          <p:cNvPicPr preferRelativeResize="0"/>
          <p:nvPr/>
        </p:nvPicPr>
        <p:blipFill rotWithShape="1">
          <a:blip r:embed="rId3">
            <a:alphaModFix/>
          </a:blip>
          <a:srcRect/>
          <a:stretch/>
        </p:blipFill>
        <p:spPr>
          <a:xfrm>
            <a:off x="2574942" y="3603050"/>
            <a:ext cx="6001588" cy="296268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677334" y="357351"/>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IN"/>
              <a:t>6. Combination Drive Mechanism </a:t>
            </a:r>
            <a:endParaRPr/>
          </a:p>
        </p:txBody>
      </p:sp>
      <p:sp>
        <p:nvSpPr>
          <p:cNvPr id="185" name="Google Shape;185;p24"/>
          <p:cNvSpPr txBox="1">
            <a:spLocks noGrp="1"/>
          </p:cNvSpPr>
          <p:nvPr>
            <p:ph type="body" idx="1"/>
          </p:nvPr>
        </p:nvSpPr>
        <p:spPr>
          <a:xfrm>
            <a:off x="677334" y="1270000"/>
            <a:ext cx="8596668" cy="528845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3F3F3F"/>
              </a:buClr>
              <a:buSzPts val="1440"/>
              <a:buFont typeface="Arial"/>
              <a:buChar char="•"/>
            </a:pPr>
            <a:r>
              <a:rPr lang="en-IN" dirty="0"/>
              <a:t>The driving mechanism most commonly encountered is one in </a:t>
            </a:r>
            <a:br>
              <a:rPr lang="en-IN" dirty="0"/>
            </a:br>
            <a:r>
              <a:rPr lang="en-IN" dirty="0"/>
              <a:t>which both water and free gas are available in some degree to </a:t>
            </a:r>
            <a:br>
              <a:rPr lang="en-IN" dirty="0"/>
            </a:br>
            <a:r>
              <a:rPr lang="en-IN" dirty="0"/>
              <a:t>displace the oil toward the producing wells.</a:t>
            </a:r>
            <a:endParaRPr dirty="0"/>
          </a:p>
          <a:p>
            <a:pPr marL="342900" lvl="0" indent="-342900" algn="l" rtl="0">
              <a:lnSpc>
                <a:spcPct val="100000"/>
              </a:lnSpc>
              <a:spcBef>
                <a:spcPts val="1000"/>
              </a:spcBef>
              <a:spcAft>
                <a:spcPts val="0"/>
              </a:spcAft>
              <a:buClr>
                <a:srgbClr val="3F3F3F"/>
              </a:buClr>
              <a:buSzPts val="1440"/>
              <a:buFont typeface="Arial"/>
              <a:buChar char="•"/>
            </a:pPr>
            <a:r>
              <a:rPr lang="en-IN" dirty="0"/>
              <a:t>Two combinations of driving forces can be present in </a:t>
            </a:r>
            <a:br>
              <a:rPr lang="en-IN" dirty="0"/>
            </a:br>
            <a:r>
              <a:rPr lang="en-IN" dirty="0"/>
              <a:t>combination drive reservoirs. </a:t>
            </a:r>
            <a:br>
              <a:rPr lang="en-IN" dirty="0"/>
            </a:br>
            <a:r>
              <a:rPr lang="en-IN" dirty="0"/>
              <a:t>These are </a:t>
            </a:r>
            <a:br>
              <a:rPr lang="en-IN" dirty="0"/>
            </a:br>
            <a:r>
              <a:rPr lang="en-IN" dirty="0"/>
              <a:t>   1. depletion drive and a weak water drive and </a:t>
            </a:r>
            <a:br>
              <a:rPr lang="en-IN" dirty="0"/>
            </a:br>
            <a:r>
              <a:rPr lang="en-IN" dirty="0"/>
              <a:t>   2. depletion drive with a small gas cap and a weak </a:t>
            </a:r>
            <a:br>
              <a:rPr lang="en-IN" dirty="0"/>
            </a:br>
            <a:r>
              <a:rPr lang="en-IN" dirty="0"/>
              <a:t>    water drive.</a:t>
            </a:r>
            <a:endParaRPr dirty="0">
              <a:solidFill>
                <a:srgbClr val="262626"/>
              </a:solidFill>
            </a:endParaRPr>
          </a:p>
          <a:p>
            <a:pPr marL="514350" lvl="0" indent="-351790" algn="l" rtl="0">
              <a:lnSpc>
                <a:spcPct val="100000"/>
              </a:lnSpc>
              <a:spcBef>
                <a:spcPts val="1000"/>
              </a:spcBef>
              <a:spcAft>
                <a:spcPts val="0"/>
              </a:spcAft>
              <a:buSzPts val="2560"/>
              <a:buNone/>
            </a:pPr>
            <a:endParaRPr sz="3200" dirty="0">
              <a:solidFill>
                <a:srgbClr val="262626"/>
              </a:solidFill>
            </a:endParaRPr>
          </a:p>
          <a:p>
            <a:pPr marL="0" lvl="0" indent="0" algn="l" rtl="0">
              <a:lnSpc>
                <a:spcPct val="100000"/>
              </a:lnSpc>
              <a:spcBef>
                <a:spcPts val="1000"/>
              </a:spcBef>
              <a:spcAft>
                <a:spcPts val="0"/>
              </a:spcAft>
              <a:buSzPts val="2560"/>
              <a:buNone/>
            </a:pPr>
            <a:endParaRPr sz="3200" dirty="0">
              <a:solidFill>
                <a:srgbClr val="262626"/>
              </a:solidFill>
            </a:endParaRPr>
          </a:p>
        </p:txBody>
      </p:sp>
      <p:pic>
        <p:nvPicPr>
          <p:cNvPr id="186" name="Google Shape;186;p24"/>
          <p:cNvPicPr preferRelativeResize="0"/>
          <p:nvPr/>
        </p:nvPicPr>
        <p:blipFill rotWithShape="1">
          <a:blip r:embed="rId3">
            <a:alphaModFix/>
          </a:blip>
          <a:srcRect/>
          <a:stretch/>
        </p:blipFill>
        <p:spPr>
          <a:xfrm>
            <a:off x="7733402" y="1270000"/>
            <a:ext cx="4157246" cy="5299439"/>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5"/>
          <p:cNvSpPr txBox="1">
            <a:spLocks noGrp="1"/>
          </p:cNvSpPr>
          <p:nvPr>
            <p:ph type="title"/>
          </p:nvPr>
        </p:nvSpPr>
        <p:spPr>
          <a:xfrm>
            <a:off x="614856" y="609600"/>
            <a:ext cx="11035862" cy="13208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164161"/>
              </a:buClr>
              <a:buSzPts val="2800"/>
              <a:buFont typeface="Trebuchet MS"/>
              <a:buNone/>
            </a:pPr>
            <a:r>
              <a:rPr lang="en-IN" sz="2800">
                <a:solidFill>
                  <a:srgbClr val="164161"/>
                </a:solidFill>
              </a:rPr>
              <a:t>Characteristics of different Driving Mechanisms</a:t>
            </a:r>
            <a:endParaRPr/>
          </a:p>
        </p:txBody>
      </p:sp>
      <p:graphicFrame>
        <p:nvGraphicFramePr>
          <p:cNvPr id="192" name="Google Shape;192;p25"/>
          <p:cNvGraphicFramePr/>
          <p:nvPr>
            <p:extLst>
              <p:ext uri="{D42A27DB-BD31-4B8C-83A1-F6EECF244321}">
                <p14:modId xmlns:p14="http://schemas.microsoft.com/office/powerpoint/2010/main" val="2874554161"/>
              </p:ext>
            </p:extLst>
          </p:nvPr>
        </p:nvGraphicFramePr>
        <p:xfrm>
          <a:off x="720053" y="1479793"/>
          <a:ext cx="11076725" cy="4833000"/>
        </p:xfrm>
        <a:graphic>
          <a:graphicData uri="http://schemas.openxmlformats.org/drawingml/2006/table">
            <a:tbl>
              <a:tblPr firstRow="1" bandRow="1">
                <a:noFill/>
                <a:tableStyleId>{62BD24C4-2152-46BD-9C5A-835956AF7F02}</a:tableStyleId>
              </a:tblPr>
              <a:tblGrid>
                <a:gridCol w="2423741">
                  <a:extLst>
                    <a:ext uri="{9D8B030D-6E8A-4147-A177-3AD203B41FA5}">
                      <a16:colId xmlns:a16="http://schemas.microsoft.com/office/drawing/2014/main" val="20000"/>
                    </a:ext>
                  </a:extLst>
                </a:gridCol>
                <a:gridCol w="1384663">
                  <a:extLst>
                    <a:ext uri="{9D8B030D-6E8A-4147-A177-3AD203B41FA5}">
                      <a16:colId xmlns:a16="http://schemas.microsoft.com/office/drawing/2014/main" val="20001"/>
                    </a:ext>
                  </a:extLst>
                </a:gridCol>
                <a:gridCol w="1297577">
                  <a:extLst>
                    <a:ext uri="{9D8B030D-6E8A-4147-A177-3AD203B41FA5}">
                      <a16:colId xmlns:a16="http://schemas.microsoft.com/office/drawing/2014/main" val="20002"/>
                    </a:ext>
                  </a:extLst>
                </a:gridCol>
                <a:gridCol w="1494969">
                  <a:extLst>
                    <a:ext uri="{9D8B030D-6E8A-4147-A177-3AD203B41FA5}">
                      <a16:colId xmlns:a16="http://schemas.microsoft.com/office/drawing/2014/main" val="20003"/>
                    </a:ext>
                  </a:extLst>
                </a:gridCol>
                <a:gridCol w="1399025">
                  <a:extLst>
                    <a:ext uri="{9D8B030D-6E8A-4147-A177-3AD203B41FA5}">
                      <a16:colId xmlns:a16="http://schemas.microsoft.com/office/drawing/2014/main" val="20004"/>
                    </a:ext>
                  </a:extLst>
                </a:gridCol>
                <a:gridCol w="1484725">
                  <a:extLst>
                    <a:ext uri="{9D8B030D-6E8A-4147-A177-3AD203B41FA5}">
                      <a16:colId xmlns:a16="http://schemas.microsoft.com/office/drawing/2014/main" val="20005"/>
                    </a:ext>
                  </a:extLst>
                </a:gridCol>
                <a:gridCol w="1592025">
                  <a:extLst>
                    <a:ext uri="{9D8B030D-6E8A-4147-A177-3AD203B41FA5}">
                      <a16:colId xmlns:a16="http://schemas.microsoft.com/office/drawing/2014/main" val="20006"/>
                    </a:ext>
                  </a:extLst>
                </a:gridCol>
              </a:tblGrid>
              <a:tr h="1185775">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rPr>
                        <a:t>Characteristics</a:t>
                      </a:r>
                      <a:endParaRPr sz="1400" u="none" strike="noStrike" cap="none"/>
                    </a:p>
                  </a:txBody>
                  <a:tcPr marL="91450" marR="91450" marT="45725" marB="45725">
                    <a:solidFill>
                      <a:schemeClr val="accen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rPr>
                        <a:t>Rock and Liquid expansion</a:t>
                      </a:r>
                      <a:endParaRPr sz="1400" u="none" strike="noStrike" cap="none"/>
                    </a:p>
                  </a:txBody>
                  <a:tcPr marL="91450" marR="91450" marT="45725" marB="45725">
                    <a:solidFill>
                      <a:schemeClr val="accen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rPr>
                        <a:t>Depletion drive</a:t>
                      </a:r>
                      <a:endParaRPr sz="1400" u="none" strike="noStrike" cap="none"/>
                    </a:p>
                  </a:txBody>
                  <a:tcPr marL="91450" marR="91450" marT="45725" marB="45725">
                    <a:solidFill>
                      <a:schemeClr val="accen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rPr>
                        <a:t>Gas-cap drive</a:t>
                      </a:r>
                      <a:endParaRPr sz="1400" u="none" strike="noStrike" cap="none"/>
                    </a:p>
                  </a:txBody>
                  <a:tcPr marL="91450" marR="91450" marT="45725" marB="45725">
                    <a:solidFill>
                      <a:schemeClr val="accen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rPr>
                        <a:t>Water drive</a:t>
                      </a:r>
                      <a:endParaRPr sz="1400" u="none" strike="noStrike" cap="none"/>
                    </a:p>
                  </a:txBody>
                  <a:tcPr marL="91450" marR="91450" marT="45725" marB="45725">
                    <a:solidFill>
                      <a:schemeClr val="accen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rPr>
                        <a:t>Gravity drainage</a:t>
                      </a:r>
                      <a:endParaRPr sz="1400" u="none" strike="noStrike" cap="none"/>
                    </a:p>
                  </a:txBody>
                  <a:tcPr marL="91450" marR="91450" marT="45725" marB="45725">
                    <a:solidFill>
                      <a:schemeClr val="accent1"/>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a:solidFill>
                            <a:schemeClr val="lt1"/>
                          </a:solidFill>
                        </a:rPr>
                        <a:t>Combination drive</a:t>
                      </a:r>
                      <a:endParaRPr sz="1400" u="none" strike="noStrike" cap="none"/>
                    </a:p>
                  </a:txBody>
                  <a:tcPr marL="91450" marR="91450" marT="45725" marB="45725">
                    <a:solidFill>
                      <a:schemeClr val="accent1"/>
                    </a:solidFill>
                  </a:tcPr>
                </a:tc>
                <a:extLst>
                  <a:ext uri="{0D108BD9-81ED-4DB2-BD59-A6C34878D82A}">
                    <a16:rowId xmlns:a16="http://schemas.microsoft.com/office/drawing/2014/main" val="10000"/>
                  </a:ext>
                </a:extLst>
              </a:tr>
              <a:tr h="10200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Reservoir pressure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rapid decline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rebuchet MS"/>
                        <a:buNone/>
                      </a:pPr>
                      <a:r>
                        <a:rPr lang="en-IN" sz="1800" u="none" strike="noStrike" cap="none"/>
                        <a:t>rapid decline</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t>declines slowly</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gradual decline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rapid decline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Trebuchet MS"/>
                        <a:buNone/>
                      </a:pPr>
                      <a:r>
                        <a:rPr lang="en-IN" sz="1800" u="none" strike="noStrike" cap="none"/>
                        <a:t>rapid decline</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tc>
                <a:extLst>
                  <a:ext uri="{0D108BD9-81ED-4DB2-BD59-A6C34878D82A}">
                    <a16:rowId xmlns:a16="http://schemas.microsoft.com/office/drawing/2014/main" val="10001"/>
                  </a:ext>
                </a:extLst>
              </a:tr>
              <a:tr h="10200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GOR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constant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rapidly increasing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rise continuously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slight change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low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increases</a:t>
                      </a:r>
                      <a:endParaRPr sz="1400" u="none" strike="noStrike" cap="none"/>
                    </a:p>
                  </a:txBody>
                  <a:tcPr marL="91450" marR="91450" marT="45725" marB="45725"/>
                </a:tc>
                <a:extLst>
                  <a:ext uri="{0D108BD9-81ED-4DB2-BD59-A6C34878D82A}">
                    <a16:rowId xmlns:a16="http://schemas.microsoft.com/office/drawing/2014/main" val="10002"/>
                  </a:ext>
                </a:extLst>
              </a:tr>
              <a:tr h="1020025">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Water production</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br>
                        <a:rPr lang="en-IN" sz="1800" u="none" strike="noStrike" cap="none"/>
                      </a:br>
                      <a:r>
                        <a:rPr lang="en-IN" sz="1800" u="none" strike="noStrike" cap="none"/>
                        <a: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no</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negligible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increases appreciably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little or no</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slowly increasing</a:t>
                      </a:r>
                      <a:endParaRPr sz="1400" u="none" strike="noStrike" cap="none"/>
                    </a:p>
                  </a:txBody>
                  <a:tcPr marL="91450" marR="91450" marT="45725" marB="45725"/>
                </a:tc>
                <a:extLst>
                  <a:ext uri="{0D108BD9-81ED-4DB2-BD59-A6C34878D82A}">
                    <a16:rowId xmlns:a16="http://schemas.microsoft.com/office/drawing/2014/main" val="10003"/>
                  </a:ext>
                </a:extLst>
              </a:tr>
              <a:tr h="587150">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Ultimate oil recovery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small %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(5-30)%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(20-40)%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(35-75)%</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a:t>&gt;80%</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IN" sz="1800" u="none" strike="noStrike" cap="none" dirty="0"/>
                        <a:t>(30-70)%</a:t>
                      </a:r>
                      <a:endParaRPr sz="1400" u="none" strike="noStrike" cap="none"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6"/>
          <p:cNvSpPr txBox="1">
            <a:spLocks noGrp="1"/>
          </p:cNvSpPr>
          <p:nvPr>
            <p:ph type="title"/>
          </p:nvPr>
        </p:nvSpPr>
        <p:spPr>
          <a:xfrm>
            <a:off x="677334" y="373117"/>
            <a:ext cx="8596668" cy="1320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IN"/>
              <a:t>Material Balance Equation</a:t>
            </a:r>
            <a:endParaRPr/>
          </a:p>
        </p:txBody>
      </p:sp>
      <p:sp>
        <p:nvSpPr>
          <p:cNvPr id="198" name="Google Shape;198;p26"/>
          <p:cNvSpPr txBox="1">
            <a:spLocks noGrp="1"/>
          </p:cNvSpPr>
          <p:nvPr>
            <p:ph type="body" idx="1"/>
          </p:nvPr>
        </p:nvSpPr>
        <p:spPr>
          <a:xfrm>
            <a:off x="677334" y="1434663"/>
            <a:ext cx="8596668" cy="494872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1440"/>
              <a:buFont typeface="Arial"/>
              <a:buChar char="•"/>
            </a:pPr>
            <a:r>
              <a:rPr lang="en-IN" dirty="0"/>
              <a:t>The material balance equation (MBE) has long been recognized as one of the basic tools of reservoir engineers for interpreting and predicting reservoir performance.</a:t>
            </a:r>
            <a:endParaRPr dirty="0"/>
          </a:p>
          <a:p>
            <a:pPr marL="342900" lvl="0" indent="-342900" algn="l" rtl="0">
              <a:lnSpc>
                <a:spcPct val="100000"/>
              </a:lnSpc>
              <a:spcBef>
                <a:spcPts val="1000"/>
              </a:spcBef>
              <a:spcAft>
                <a:spcPts val="0"/>
              </a:spcAft>
              <a:buClr>
                <a:srgbClr val="3F3F3F"/>
              </a:buClr>
              <a:buSzPts val="1440"/>
              <a:buFont typeface="Arial"/>
              <a:buChar char="•"/>
            </a:pPr>
            <a:r>
              <a:rPr lang="en-IN" dirty="0"/>
              <a:t>The MBE, when properly applied, can be used to: </a:t>
            </a:r>
            <a:endParaRPr dirty="0"/>
          </a:p>
          <a:p>
            <a:pPr marL="0" lvl="0" indent="0" algn="l" rtl="0">
              <a:lnSpc>
                <a:spcPct val="100000"/>
              </a:lnSpc>
              <a:spcBef>
                <a:spcPts val="1000"/>
              </a:spcBef>
              <a:spcAft>
                <a:spcPts val="0"/>
              </a:spcAft>
              <a:buSzPts val="1440"/>
              <a:buNone/>
            </a:pPr>
            <a:r>
              <a:rPr lang="en-IN" dirty="0"/>
              <a:t>	1.Estimate initial hydrocarbon volumes in place</a:t>
            </a:r>
            <a:endParaRPr dirty="0"/>
          </a:p>
          <a:p>
            <a:pPr marL="0" lvl="0" indent="0" algn="l" rtl="0">
              <a:lnSpc>
                <a:spcPct val="100000"/>
              </a:lnSpc>
              <a:spcBef>
                <a:spcPts val="1000"/>
              </a:spcBef>
              <a:spcAft>
                <a:spcPts val="0"/>
              </a:spcAft>
              <a:buSzPts val="1440"/>
              <a:buNone/>
            </a:pPr>
            <a:r>
              <a:rPr lang="en-IN" dirty="0"/>
              <a:t>	2.Predict future reservoir performance </a:t>
            </a:r>
            <a:endParaRPr dirty="0"/>
          </a:p>
          <a:p>
            <a:pPr marL="0" lvl="0" indent="0" algn="l" rtl="0">
              <a:lnSpc>
                <a:spcPct val="100000"/>
              </a:lnSpc>
              <a:spcBef>
                <a:spcPts val="1000"/>
              </a:spcBef>
              <a:spcAft>
                <a:spcPts val="0"/>
              </a:spcAft>
              <a:buSzPts val="1440"/>
              <a:buNone/>
            </a:pPr>
            <a:r>
              <a:rPr lang="en-IN" dirty="0"/>
              <a:t>	3.Predict ultimate hydrocarbon recovery under 				    various types of primary driving mechanism</a:t>
            </a:r>
            <a:endParaRPr dirty="0"/>
          </a:p>
          <a:p>
            <a:pPr marL="0" lvl="0" indent="0" algn="l" rtl="0">
              <a:lnSpc>
                <a:spcPct val="100000"/>
              </a:lnSpc>
              <a:spcBef>
                <a:spcPts val="1000"/>
              </a:spcBef>
              <a:spcAft>
                <a:spcPts val="0"/>
              </a:spcAft>
              <a:buSzPts val="1440"/>
              <a:buNone/>
            </a:pPr>
            <a:endParaRPr dirty="0"/>
          </a:p>
          <a:p>
            <a:pPr marL="342900" lvl="0" indent="-342900" algn="l" rtl="0">
              <a:lnSpc>
                <a:spcPct val="100000"/>
              </a:lnSpc>
              <a:spcBef>
                <a:spcPts val="1000"/>
              </a:spcBef>
              <a:spcAft>
                <a:spcPts val="0"/>
              </a:spcAft>
              <a:buSzPts val="1440"/>
              <a:buFont typeface="Arial"/>
              <a:buChar char="•"/>
            </a:pPr>
            <a:r>
              <a:rPr lang="en-IN" dirty="0"/>
              <a:t>The equation is structured to simply keep inventory of all materials entering, leaving and accumulating in the reservoir.</a:t>
            </a:r>
            <a:endParaRPr dirty="0"/>
          </a:p>
          <a:p>
            <a:pPr marL="342900" lvl="0" indent="-342900" algn="l" rtl="0">
              <a:lnSpc>
                <a:spcPct val="100000"/>
              </a:lnSpc>
              <a:spcBef>
                <a:spcPts val="1000"/>
              </a:spcBef>
              <a:spcAft>
                <a:spcPts val="0"/>
              </a:spcAft>
              <a:buSzPts val="1440"/>
              <a:buFont typeface="Arial"/>
              <a:buChar char="•"/>
            </a:pPr>
            <a:endParaRPr lang="en-IN" b="1" dirty="0"/>
          </a:p>
          <a:p>
            <a:pPr marL="0" lvl="0" indent="0" algn="ctr" rtl="0">
              <a:lnSpc>
                <a:spcPct val="100000"/>
              </a:lnSpc>
              <a:spcBef>
                <a:spcPts val="1000"/>
              </a:spcBef>
              <a:spcAft>
                <a:spcPts val="0"/>
              </a:spcAft>
              <a:buSzPts val="1440"/>
              <a:buNone/>
            </a:pPr>
            <a:r>
              <a:rPr lang="en-IN" sz="2200" b="1" dirty="0"/>
              <a:t>Initial volume = volume remaining + volume removed</a:t>
            </a:r>
            <a:endParaRPr sz="2200" b="1" dirty="0"/>
          </a:p>
          <a:p>
            <a:pPr marL="342900" lvl="0" indent="-251459" algn="l" rtl="0">
              <a:lnSpc>
                <a:spcPct val="100000"/>
              </a:lnSpc>
              <a:spcBef>
                <a:spcPts val="1000"/>
              </a:spcBef>
              <a:spcAft>
                <a:spcPts val="0"/>
              </a:spcAft>
              <a:buSzPts val="1440"/>
              <a:buFont typeface="Arial"/>
              <a:buNone/>
            </a:pPr>
            <a:endParaRPr dirty="0"/>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21789</TotalTime>
  <Words>1856</Words>
  <Application>Microsoft Office PowerPoint</Application>
  <PresentationFormat>Widescreen</PresentationFormat>
  <Paragraphs>219</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Times New Roman</vt:lpstr>
      <vt:lpstr>Noto Sans Symbols</vt:lpstr>
      <vt:lpstr>Trebuchet MS</vt:lpstr>
      <vt:lpstr>Arial</vt:lpstr>
      <vt:lpstr>Rockwell Condensed</vt:lpstr>
      <vt:lpstr>Open Sans</vt:lpstr>
      <vt:lpstr>Facet</vt:lpstr>
      <vt:lpstr>Oil Recovery Mechanisms &amp; Material Balance Equation </vt:lpstr>
      <vt:lpstr>Oil Recovery Mechanisms</vt:lpstr>
      <vt:lpstr>1. Rock and Liquid Expansion </vt:lpstr>
      <vt:lpstr>3. Gas Cap Drive Mechanism </vt:lpstr>
      <vt:lpstr>4. Water Drive Mechanism </vt:lpstr>
      <vt:lpstr>5. Gravity-Drainage-Drive Mechanism </vt:lpstr>
      <vt:lpstr>6. Combination Drive Mechanism </vt:lpstr>
      <vt:lpstr>Characteristics of different Driving Mechanisms</vt:lpstr>
      <vt:lpstr>Material Balance 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Decline Curve Analysis</vt:lpstr>
      <vt:lpstr>Introduction</vt:lpstr>
      <vt:lpstr>Assumptions</vt:lpstr>
      <vt:lpstr>Types of Decline Curves</vt:lpstr>
      <vt:lpstr>Derivation for exponential decline (b=0)</vt:lpstr>
      <vt:lpstr>Estimate Ultimate Recovery</vt:lpstr>
      <vt:lpstr>PowerPoint Presentation</vt:lpstr>
      <vt:lpstr>Identification of Decline Curve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Oil Recovery Mechanisms &amp; Material Balance Equation</dc:title>
  <dc:creator>Amrit Anshu</dc:creator>
  <cp:lastModifiedBy>Amritanshu Kumar</cp:lastModifiedBy>
  <cp:revision>13</cp:revision>
  <dcterms:modified xsi:type="dcterms:W3CDTF">2024-06-22T03:30:49Z</dcterms:modified>
</cp:coreProperties>
</file>