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81"/>
    <p:restoredTop sz="94787"/>
  </p:normalViewPr>
  <p:slideViewPr>
    <p:cSldViewPr>
      <p:cViewPr>
        <p:scale>
          <a:sx n="114" d="100"/>
          <a:sy n="114" d="100"/>
        </p:scale>
        <p:origin x="144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0085-49E8-4FC6-97C1-E818B471102F}" type="datetimeFigureOut">
              <a:rPr lang="en-US" smtClean="0"/>
              <a:pPr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4DC4-8EBF-44A7-80CB-29071A0EC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0085-49E8-4FC6-97C1-E818B471102F}" type="datetimeFigureOut">
              <a:rPr lang="en-US" smtClean="0"/>
              <a:pPr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4DC4-8EBF-44A7-80CB-29071A0EC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0085-49E8-4FC6-97C1-E818B471102F}" type="datetimeFigureOut">
              <a:rPr lang="en-US" smtClean="0"/>
              <a:pPr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4DC4-8EBF-44A7-80CB-29071A0EC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0085-49E8-4FC6-97C1-E818B471102F}" type="datetimeFigureOut">
              <a:rPr lang="en-US" smtClean="0"/>
              <a:pPr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4DC4-8EBF-44A7-80CB-29071A0EC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0085-49E8-4FC6-97C1-E818B471102F}" type="datetimeFigureOut">
              <a:rPr lang="en-US" smtClean="0"/>
              <a:pPr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4DC4-8EBF-44A7-80CB-29071A0EC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0085-49E8-4FC6-97C1-E818B471102F}" type="datetimeFigureOut">
              <a:rPr lang="en-US" smtClean="0"/>
              <a:pPr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4DC4-8EBF-44A7-80CB-29071A0EC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0085-49E8-4FC6-97C1-E818B471102F}" type="datetimeFigureOut">
              <a:rPr lang="en-US" smtClean="0"/>
              <a:pPr/>
              <a:t>3/18/20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4DC4-8EBF-44A7-80CB-29071A0EC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0085-49E8-4FC6-97C1-E818B471102F}" type="datetimeFigureOut">
              <a:rPr lang="en-US" smtClean="0"/>
              <a:pPr/>
              <a:t>3/18/20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4DC4-8EBF-44A7-80CB-29071A0EC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0085-49E8-4FC6-97C1-E818B471102F}" type="datetimeFigureOut">
              <a:rPr lang="en-US" smtClean="0"/>
              <a:pPr/>
              <a:t>3/18/20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4DC4-8EBF-44A7-80CB-29071A0EC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0085-49E8-4FC6-97C1-E818B471102F}" type="datetimeFigureOut">
              <a:rPr lang="en-US" smtClean="0"/>
              <a:pPr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4DC4-8EBF-44A7-80CB-29071A0EC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0085-49E8-4FC6-97C1-E818B471102F}" type="datetimeFigureOut">
              <a:rPr lang="en-US" smtClean="0"/>
              <a:pPr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4DC4-8EBF-44A7-80CB-29071A0EC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60085-49E8-4FC6-97C1-E818B471102F}" type="datetimeFigureOut">
              <a:rPr lang="en-US" smtClean="0"/>
              <a:pPr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74DC4-8EBF-44A7-80CB-29071A0EC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JAVASCRIPT</a:t>
            </a:r>
          </a:p>
        </p:txBody>
      </p:sp>
    </p:spTree>
  </p:cSld>
  <p:clrMapOvr>
    <a:masterClrMapping/>
  </p:clrMapOvr>
  <p:transition advTm="5469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09600"/>
            <a:ext cx="85344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JavaScript in the Head Section</a:t>
            </a:r>
          </a:p>
          <a:p>
            <a:endParaRPr lang="en-US" b="1" dirty="0"/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abc</a:t>
            </a:r>
            <a:r>
              <a:rPr lang="en-US" dirty="0"/>
              <a:t>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document.getElementById</a:t>
            </a:r>
            <a:r>
              <a:rPr lang="en-US" dirty="0"/>
              <a:t>("ab").</a:t>
            </a:r>
            <a:r>
              <a:rPr lang="en-US" dirty="0" err="1"/>
              <a:t>innerHTML</a:t>
            </a:r>
            <a:r>
              <a:rPr lang="en-US" dirty="0"/>
              <a:t> = "LPU expects some better placements      out of you";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 id="</a:t>
            </a:r>
            <a:r>
              <a:rPr lang="en-US" dirty="0" err="1"/>
              <a:t>ab</a:t>
            </a:r>
            <a:r>
              <a:rPr lang="en-US" dirty="0"/>
              <a:t>"&gt;Welcome to LPU&lt;/p&gt;</a:t>
            </a:r>
          </a:p>
          <a:p>
            <a:r>
              <a:rPr lang="en-US" dirty="0"/>
              <a:t>&lt;input type="submit"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abc</a:t>
            </a:r>
            <a:r>
              <a:rPr lang="en-US" dirty="0"/>
              <a:t>()"&gt;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09600"/>
            <a:ext cx="85344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JavaScript in Body Section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 id="</a:t>
            </a:r>
            <a:r>
              <a:rPr lang="en-US" dirty="0" err="1"/>
              <a:t>abc</a:t>
            </a:r>
            <a:r>
              <a:rPr lang="en-US" dirty="0"/>
              <a:t>"&gt;Welcome to LPU&lt;/p&gt;</a:t>
            </a:r>
          </a:p>
          <a:p>
            <a:r>
              <a:rPr lang="en-US" dirty="0"/>
              <a:t>&lt;input type="submit"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abc</a:t>
            </a:r>
            <a:r>
              <a:rPr lang="en-US" dirty="0"/>
              <a:t>()"&gt;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abc</a:t>
            </a:r>
            <a:r>
              <a:rPr lang="en-US" dirty="0"/>
              <a:t>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abc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 = "LPU expects some better placements      out of you";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r>
              <a:rPr lang="en-US" dirty="0"/>
              <a:t>NB: It is a good idea to place scripts at the bottom of the &lt;body&gt; element.</a:t>
            </a:r>
            <a:br>
              <a:rPr lang="en-US" dirty="0"/>
            </a:br>
            <a:r>
              <a:rPr lang="en-US" dirty="0"/>
              <a:t>        This can improve page load, because script compilation can slow down the display.</a:t>
            </a:r>
          </a:p>
          <a:p>
            <a:endParaRPr lang="en-US" dirty="0"/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5344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External JavaScript  (b.js)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>function </a:t>
            </a:r>
            <a:r>
              <a:rPr lang="en-US" dirty="0" err="1"/>
              <a:t>abc</a:t>
            </a:r>
            <a:r>
              <a:rPr lang="en-US" dirty="0"/>
              <a:t>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abc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 = "LPU expects some better placements      out of you";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a.html</a:t>
            </a:r>
          </a:p>
          <a:p>
            <a:endParaRPr lang="en-US" dirty="0"/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=“b.js"&gt;&lt;/script&gt;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 id="</a:t>
            </a:r>
            <a:r>
              <a:rPr lang="en-US" dirty="0" err="1"/>
              <a:t>abc</a:t>
            </a:r>
            <a:r>
              <a:rPr lang="en-US" dirty="0"/>
              <a:t>"&gt;Welcome to LPU&lt;/p&gt;</a:t>
            </a:r>
          </a:p>
          <a:p>
            <a:r>
              <a:rPr lang="en-US" dirty="0"/>
              <a:t>&lt;input type="submit"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abc</a:t>
            </a:r>
            <a:r>
              <a:rPr lang="en-US" dirty="0"/>
              <a:t>()"&gt;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1164134"/>
            <a:ext cx="7239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&lt;!DOCTYPE html&gt;</a:t>
            </a:r>
          </a:p>
          <a:p>
            <a:r>
              <a:rPr lang="en-US" sz="2800" dirty="0"/>
              <a:t>&lt;html&gt;</a:t>
            </a:r>
          </a:p>
          <a:p>
            <a:r>
              <a:rPr lang="en-US" sz="2800" dirty="0"/>
              <a:t>&lt;body&gt;</a:t>
            </a:r>
          </a:p>
          <a:p>
            <a:r>
              <a:rPr lang="en-US" sz="2800" dirty="0"/>
              <a:t>&lt;p&gt;Creating a JavaScript Object.&lt;/p&gt;</a:t>
            </a:r>
          </a:p>
          <a:p>
            <a:r>
              <a:rPr lang="en-US" sz="2800" dirty="0"/>
              <a:t>&lt;p id="demo"&gt;&lt;/p&gt;</a:t>
            </a:r>
          </a:p>
          <a:p>
            <a:r>
              <a:rPr lang="en-US" sz="2800" dirty="0"/>
              <a:t>&lt;script&gt;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 car = {type:"Fiat", model:"500", color:"white"};</a:t>
            </a:r>
          </a:p>
          <a:p>
            <a:r>
              <a:rPr lang="en-US" sz="2800" dirty="0" err="1"/>
              <a:t>document.getElementById</a:t>
            </a:r>
            <a:r>
              <a:rPr lang="en-US" sz="2800" dirty="0"/>
              <a:t>("demo").</a:t>
            </a:r>
            <a:r>
              <a:rPr lang="en-US" sz="2800" dirty="0" err="1"/>
              <a:t>innerHTML</a:t>
            </a:r>
            <a:r>
              <a:rPr lang="en-US" sz="2800" dirty="0"/>
              <a:t> = </a:t>
            </a:r>
            <a:r>
              <a:rPr lang="en-US" sz="2800" dirty="0" err="1"/>
              <a:t>car.type</a:t>
            </a:r>
            <a:r>
              <a:rPr lang="en-US" sz="2800" dirty="0"/>
              <a:t>+" "+</a:t>
            </a:r>
            <a:r>
              <a:rPr lang="en-US" sz="2800" dirty="0" err="1"/>
              <a:t>car.model</a:t>
            </a:r>
            <a:r>
              <a:rPr lang="en-US" sz="2800" dirty="0"/>
              <a:t>+" "+</a:t>
            </a:r>
            <a:r>
              <a:rPr lang="en-US" sz="2800" dirty="0" err="1"/>
              <a:t>car.color</a:t>
            </a:r>
            <a:r>
              <a:rPr lang="en-US" sz="2800" dirty="0"/>
              <a:t>;</a:t>
            </a:r>
          </a:p>
          <a:p>
            <a:r>
              <a:rPr lang="en-US" sz="2800" dirty="0"/>
              <a:t>&lt;/script&gt;</a:t>
            </a:r>
          </a:p>
          <a:p>
            <a:r>
              <a:rPr lang="en-US" sz="2800" dirty="0"/>
              <a:t>&lt;/body&gt;</a:t>
            </a:r>
          </a:p>
          <a:p>
            <a:r>
              <a:rPr lang="en-US" sz="2800" dirty="0"/>
              <a:t>&lt;/html&gt;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4572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Objects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4572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JavaScript Dialog Boxes</a:t>
            </a:r>
          </a:p>
          <a:p>
            <a:endParaRPr lang="en-US" dirty="0"/>
          </a:p>
          <a:p>
            <a:r>
              <a:rPr lang="en-US" dirty="0"/>
              <a:t>JavaScript supports three important types of dialog boxes. These dialog boxes can be used to raise and alert, or to get confirmation on any input or to have a kind of input from the users. </a:t>
            </a:r>
          </a:p>
          <a:p>
            <a:endParaRPr lang="en-US" dirty="0"/>
          </a:p>
          <a:p>
            <a:r>
              <a:rPr lang="en-US" b="1" dirty="0"/>
              <a:t>Alert Dialog Box</a:t>
            </a:r>
          </a:p>
          <a:p>
            <a:endParaRPr lang="en-US" dirty="0"/>
          </a:p>
          <a:p>
            <a:r>
              <a:rPr lang="en-US" dirty="0"/>
              <a:t>An alert dialog box is mostly used to give a warning message to the users. For example, if one input field requires to enter some text but the user does not provide any input, then as a part of validation, you can use an alert box to give a warning message.</a:t>
            </a:r>
          </a:p>
          <a:p>
            <a:endParaRPr lang="en-US" dirty="0"/>
          </a:p>
          <a:p>
            <a:r>
              <a:rPr lang="en-US" dirty="0"/>
              <a:t>Nonetheless, an alert box can still be used for friendlier messages. Alert box gives only one button "OK" to select and proceed.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62000"/>
            <a:ext cx="86106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Example</a:t>
            </a:r>
          </a:p>
          <a:p>
            <a:endParaRPr lang="en-US" sz="1600" dirty="0"/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&lt;h2&gt;JavaScript Alert&lt;/h2&gt;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&lt;button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myFunction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()"&gt;Try it&lt;/button&gt;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myFunction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alert("I am an alert box!");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&lt;/html&gt;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5095" t="15625" r="7467" b="15625"/>
          <a:stretch>
            <a:fillRect/>
          </a:stretch>
        </p:blipFill>
        <p:spPr bwMode="auto">
          <a:xfrm>
            <a:off x="1752600" y="1295400"/>
            <a:ext cx="6172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Confirmation Dialog Box</a:t>
            </a:r>
          </a:p>
          <a:p>
            <a:endParaRPr lang="en-US" dirty="0"/>
          </a:p>
          <a:p>
            <a:r>
              <a:rPr lang="en-US" dirty="0"/>
              <a:t>A confirmation dialog box is mostly used to take user's consent on any option. It displays a dialog box with two buttons: </a:t>
            </a:r>
            <a:r>
              <a:rPr lang="en-US" b="1" dirty="0"/>
              <a:t>OK</a:t>
            </a:r>
            <a:r>
              <a:rPr lang="en-US" dirty="0"/>
              <a:t> and </a:t>
            </a:r>
            <a:r>
              <a:rPr lang="en-US" b="1" dirty="0"/>
              <a:t>Cancel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user clicks on the OK button, the window method </a:t>
            </a:r>
            <a:r>
              <a:rPr lang="en-US" b="1" dirty="0"/>
              <a:t>confirm()</a:t>
            </a:r>
            <a:r>
              <a:rPr lang="en-US" dirty="0"/>
              <a:t> will return true. If the user clicks on the Cancel button, then </a:t>
            </a:r>
            <a:r>
              <a:rPr lang="en-US" b="1" dirty="0"/>
              <a:t>confirm()</a:t>
            </a:r>
            <a:r>
              <a:rPr lang="en-US" dirty="0"/>
              <a:t> returns false.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838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2600" y="117693"/>
            <a:ext cx="5867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&lt;!DOCTYPE html&gt;</a:t>
            </a:r>
          </a:p>
          <a:p>
            <a:r>
              <a:rPr lang="en-US" sz="2400" dirty="0"/>
              <a:t>&lt;html&gt;</a:t>
            </a:r>
          </a:p>
          <a:p>
            <a:r>
              <a:rPr lang="en-US" sz="2400" dirty="0"/>
              <a:t>&lt;head&gt;</a:t>
            </a:r>
          </a:p>
          <a:p>
            <a:r>
              <a:rPr lang="en-US" sz="2400" dirty="0"/>
              <a:t>&lt;title&gt;</a:t>
            </a:r>
            <a:r>
              <a:rPr lang="en-US" sz="2400" dirty="0" err="1"/>
              <a:t>confirmbox</a:t>
            </a:r>
            <a:r>
              <a:rPr lang="en-US" sz="2400" dirty="0"/>
              <a:t>&lt;/title&gt;</a:t>
            </a:r>
          </a:p>
          <a:p>
            <a:r>
              <a:rPr lang="en-US" sz="2400" dirty="0"/>
              <a:t>&lt;/head&gt;</a:t>
            </a:r>
          </a:p>
          <a:p>
            <a:r>
              <a:rPr lang="en-US" sz="2400" dirty="0"/>
              <a:t>&lt;body&gt;</a:t>
            </a:r>
          </a:p>
          <a:p>
            <a:r>
              <a:rPr lang="en-US" sz="2400" dirty="0"/>
              <a:t>&lt;script&gt;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 query=confirm ("you want to delete this file?");</a:t>
            </a:r>
          </a:p>
          <a:p>
            <a:r>
              <a:rPr lang="en-US" sz="2400" dirty="0"/>
              <a:t>if(query)</a:t>
            </a:r>
          </a:p>
          <a:p>
            <a:r>
              <a:rPr lang="en-US" sz="2400" dirty="0" err="1"/>
              <a:t>document.write</a:t>
            </a:r>
            <a:r>
              <a:rPr lang="en-US" sz="2400" dirty="0"/>
              <a:t>("welcome to </a:t>
            </a:r>
            <a:r>
              <a:rPr lang="en-US" sz="2400" dirty="0" err="1"/>
              <a:t>javascript</a:t>
            </a:r>
            <a:r>
              <a:rPr lang="en-US" sz="2400" dirty="0"/>
              <a:t>.&lt;</a:t>
            </a:r>
            <a:r>
              <a:rPr lang="en-US" sz="2400" dirty="0" err="1"/>
              <a:t>br</a:t>
            </a:r>
            <a:r>
              <a:rPr lang="en-US" sz="2400" dirty="0"/>
              <a:t>/&gt; file Deleted!");</a:t>
            </a:r>
          </a:p>
          <a:p>
            <a:r>
              <a:rPr lang="en-US" sz="2400" dirty="0"/>
              <a:t>else </a:t>
            </a:r>
          </a:p>
          <a:p>
            <a:r>
              <a:rPr lang="en-US" sz="2400" dirty="0" err="1"/>
              <a:t>document.write</a:t>
            </a:r>
            <a:r>
              <a:rPr lang="en-US" sz="2400" dirty="0"/>
              <a:t>("welcome to </a:t>
            </a:r>
            <a:r>
              <a:rPr lang="en-US" sz="2400" dirty="0" err="1"/>
              <a:t>javascript</a:t>
            </a:r>
            <a:r>
              <a:rPr lang="en-US" sz="2400" dirty="0"/>
              <a:t>.&lt;</a:t>
            </a:r>
            <a:r>
              <a:rPr lang="en-US" sz="2400" dirty="0" err="1"/>
              <a:t>br</a:t>
            </a:r>
            <a:r>
              <a:rPr lang="en-US" sz="2400" dirty="0"/>
              <a:t>/&gt; file Not Deleted!");</a:t>
            </a:r>
          </a:p>
          <a:p>
            <a:r>
              <a:rPr lang="en-US" sz="2400" dirty="0"/>
              <a:t>&lt;/script&gt;</a:t>
            </a:r>
          </a:p>
          <a:p>
            <a:r>
              <a:rPr lang="en-US" sz="2400" dirty="0"/>
              <a:t>&lt;/body&gt;</a:t>
            </a:r>
          </a:p>
          <a:p>
            <a:r>
              <a:rPr lang="en-US" sz="2400" dirty="0"/>
              <a:t>&lt;/html&gt;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43924" t="25000" r="8638" b="20833"/>
          <a:stretch>
            <a:fillRect/>
          </a:stretch>
        </p:blipFill>
        <p:spPr bwMode="auto">
          <a:xfrm>
            <a:off x="685800" y="533400"/>
            <a:ext cx="6172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38873" t="20834" r="33016" b="64583"/>
          <a:stretch>
            <a:fillRect/>
          </a:stretch>
        </p:blipFill>
        <p:spPr bwMode="auto">
          <a:xfrm>
            <a:off x="1066800" y="5105400"/>
            <a:ext cx="3657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609600"/>
            <a:ext cx="86106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JavaScript Syntax</a:t>
            </a:r>
          </a:p>
          <a:p>
            <a:r>
              <a:rPr lang="en-US" dirty="0"/>
              <a:t>JavaScript can be implemented using JavaScript statements that are placed within the </a:t>
            </a:r>
            <a:r>
              <a:rPr lang="en-US" b="1" dirty="0"/>
              <a:t>&lt;script&gt;... &lt;/script&gt;</a:t>
            </a:r>
            <a:r>
              <a:rPr lang="en-US" dirty="0"/>
              <a:t> HTML tags in a web page.</a:t>
            </a:r>
          </a:p>
          <a:p>
            <a:endParaRPr lang="en-US" dirty="0"/>
          </a:p>
          <a:p>
            <a:r>
              <a:rPr lang="en-US" dirty="0"/>
              <a:t>&lt;script ...&gt; </a:t>
            </a:r>
          </a:p>
          <a:p>
            <a:r>
              <a:rPr lang="en-US" dirty="0"/>
              <a:t>JavaScript code 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  <a:p>
            <a:r>
              <a:rPr lang="en-US" b="1" dirty="0"/>
              <a:t>JavaScript with type attribute:</a:t>
            </a:r>
          </a:p>
          <a:p>
            <a:endParaRPr lang="en-US" dirty="0"/>
          </a:p>
          <a:p>
            <a:r>
              <a:rPr lang="fr-FR" dirty="0"/>
              <a:t>&lt;script type="</a:t>
            </a:r>
            <a:r>
              <a:rPr lang="fr-FR" dirty="0" err="1"/>
              <a:t>text</a:t>
            </a:r>
            <a:r>
              <a:rPr lang="fr-FR" dirty="0"/>
              <a:t>/</a:t>
            </a:r>
            <a:r>
              <a:rPr lang="fr-FR" dirty="0" err="1"/>
              <a:t>javascript</a:t>
            </a:r>
            <a:r>
              <a:rPr lang="fr-FR" dirty="0"/>
              <a:t>"&gt;</a:t>
            </a:r>
          </a:p>
          <a:p>
            <a:r>
              <a:rPr lang="fr-FR" dirty="0"/>
              <a:t> JavaScript code</a:t>
            </a:r>
          </a:p>
          <a:p>
            <a:r>
              <a:rPr lang="fr-FR" dirty="0"/>
              <a:t> &lt;/script&gt;</a:t>
            </a:r>
          </a:p>
          <a:p>
            <a:endParaRPr lang="fr-FR" dirty="0"/>
          </a:p>
          <a:p>
            <a:r>
              <a:rPr lang="fr-FR" b="1" dirty="0" err="1"/>
              <a:t>Where</a:t>
            </a:r>
            <a:r>
              <a:rPr lang="fr-FR" b="1" dirty="0"/>
              <a:t> to place JavaScript?</a:t>
            </a:r>
          </a:p>
          <a:p>
            <a:endParaRPr lang="fr-FR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  JavaScript can be placed in the  &lt;head&gt; section of an HTML page.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  JavaScript can be placed in the  &lt;body&gt; section of an HTML page.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  JavaScript can also be placed in external files and then linked to HTML Page.</a:t>
            </a:r>
          </a:p>
          <a:p>
            <a:endParaRPr lang="en-US" dirty="0"/>
          </a:p>
          <a:p>
            <a:endParaRPr lang="en-US" dirty="0"/>
          </a:p>
          <a:p>
            <a:endParaRPr lang="fr-FR" dirty="0"/>
          </a:p>
          <a:p>
            <a:endParaRPr lang="fr-F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229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Prompt Dialog Box</a:t>
            </a:r>
          </a:p>
          <a:p>
            <a:endParaRPr lang="en-US" dirty="0"/>
          </a:p>
          <a:p>
            <a:r>
              <a:rPr lang="en-US" dirty="0"/>
              <a:t>The prompt dialog box is very useful when you want to pop-up a text box to get user input. Thus, it enables you to interact with the user. The user needs to fill in the field and then click OK.</a:t>
            </a:r>
          </a:p>
          <a:p>
            <a:endParaRPr lang="en-US" dirty="0"/>
          </a:p>
          <a:p>
            <a:r>
              <a:rPr lang="en-US" dirty="0"/>
              <a:t>This dialog box is displayed using a method called </a:t>
            </a:r>
            <a:r>
              <a:rPr lang="en-US" b="1" dirty="0"/>
              <a:t>prompt()</a:t>
            </a:r>
            <a:r>
              <a:rPr lang="en-US" dirty="0"/>
              <a:t> which takes two parameters: </a:t>
            </a:r>
          </a:p>
          <a:p>
            <a:pPr marL="400050" indent="-400050">
              <a:buAutoNum type="romanLcParenBoth"/>
            </a:pPr>
            <a:r>
              <a:rPr lang="en-US" dirty="0"/>
              <a:t> a label which you want to display in the text box and</a:t>
            </a:r>
          </a:p>
          <a:p>
            <a:pPr marL="400050" indent="-400050">
              <a:buAutoNum type="romanLcParenBoth"/>
            </a:pPr>
            <a:r>
              <a:rPr lang="en-US" dirty="0"/>
              <a:t> a default string to display in the text box.</a:t>
            </a:r>
          </a:p>
          <a:p>
            <a:endParaRPr lang="en-US" dirty="0"/>
          </a:p>
          <a:p>
            <a:r>
              <a:rPr lang="en-US" dirty="0"/>
              <a:t>This dialog box has two buttons: </a:t>
            </a:r>
            <a:r>
              <a:rPr lang="en-US" b="1" dirty="0"/>
              <a:t>OK</a:t>
            </a:r>
            <a:r>
              <a:rPr lang="en-US" dirty="0"/>
              <a:t> and </a:t>
            </a:r>
            <a:r>
              <a:rPr lang="en-US" b="1" dirty="0"/>
              <a:t>Cancel</a:t>
            </a:r>
            <a:r>
              <a:rPr lang="en-US" dirty="0"/>
              <a:t>. If the user clicks the OK button, the window method </a:t>
            </a:r>
            <a:r>
              <a:rPr lang="en-US" b="1" dirty="0"/>
              <a:t>prompt()</a:t>
            </a:r>
            <a:r>
              <a:rPr lang="en-US" dirty="0"/>
              <a:t> will return the entered value from the text box. If the user clicks the Cancel button, the window method </a:t>
            </a:r>
            <a:r>
              <a:rPr lang="en-US" b="1" dirty="0"/>
              <a:t>prompt()</a:t>
            </a:r>
            <a:r>
              <a:rPr lang="en-US" dirty="0"/>
              <a:t>returns </a:t>
            </a:r>
            <a:r>
              <a:rPr lang="en-US" b="1" dirty="0"/>
              <a:t>null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8610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</a:p>
          <a:p>
            <a:endParaRPr lang="en-US" dirty="0"/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&lt;h2&gt;JavaScript Prompt&lt;/h2&gt;</a:t>
            </a:r>
          </a:p>
          <a:p>
            <a:r>
              <a:rPr lang="en-US" dirty="0"/>
              <a:t>&lt;p id="demo"&gt;&lt;/p&gt;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txt;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person = prompt("Please enter your name:", "Enter Name");</a:t>
            </a:r>
          </a:p>
          <a:p>
            <a:r>
              <a:rPr lang="en-US" dirty="0"/>
              <a:t>  if (person == null || person == "") {</a:t>
            </a:r>
          </a:p>
          <a:p>
            <a:r>
              <a:rPr lang="en-US" dirty="0"/>
              <a:t>    txt = "User cancelled the prompt.";</a:t>
            </a:r>
          </a:p>
          <a:p>
            <a:r>
              <a:rPr lang="en-US" dirty="0"/>
              <a:t>  } else {</a:t>
            </a:r>
          </a:p>
          <a:p>
            <a:r>
              <a:rPr lang="en-US" dirty="0"/>
              <a:t>    txt = "Hello " + person + "! How are you today?";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txt;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48609" t="32292" r="10981" b="19792"/>
          <a:stretch>
            <a:fillRect/>
          </a:stretch>
        </p:blipFill>
        <p:spPr bwMode="auto">
          <a:xfrm>
            <a:off x="685800" y="762000"/>
            <a:ext cx="5257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39458" t="21875" r="27160" b="55208"/>
          <a:stretch>
            <a:fillRect/>
          </a:stretch>
        </p:blipFill>
        <p:spPr bwMode="auto">
          <a:xfrm>
            <a:off x="4572000" y="5181600"/>
            <a:ext cx="4343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57200" y="750089"/>
            <a:ext cx="8458200" cy="4673018"/>
          </a:xfrm>
          <a:prstGeom prst="rect">
            <a:avLst/>
          </a:prstGeom>
          <a:solidFill>
            <a:srgbClr val="F1F1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Conditional Statements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Very often when you write code, you want to perform different actions for different decisions.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You can use conditional statements in your code to do this.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In JavaScript we have the following conditional statements: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Use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if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to specify a block of code to be executed, if a specified condition is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Use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else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to specify a block of code to be executed, if the same condition is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Use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else if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to specify a new condition to test, if the first condition is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Use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switch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to specify many alternative blocks of code to be executed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228600" y="641867"/>
            <a:ext cx="8273204" cy="5257793"/>
          </a:xfrm>
          <a:prstGeom prst="rect">
            <a:avLst/>
          </a:prstGeom>
          <a:solidFill>
            <a:srgbClr val="F1F1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Different Kinds of Loops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JavaScript supports different kinds of loops: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for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- loops through a block of code a number of times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while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- loops through a block of code while a specified condition is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do/while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- also loops through a block of code while a specified condition is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295400"/>
            <a:ext cx="8229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&lt;h1&gt;JavaScript Loops&lt;/h1&gt;</a:t>
            </a:r>
          </a:p>
          <a:p>
            <a:endParaRPr lang="en-US" dirty="0"/>
          </a:p>
          <a:p>
            <a:r>
              <a:rPr lang="en-US" dirty="0"/>
              <a:t>&lt;p id="demo"&gt;&lt;/p&gt;</a:t>
            </a:r>
          </a:p>
          <a:p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 err="1"/>
              <a:t>var</a:t>
            </a:r>
            <a:r>
              <a:rPr lang="en-US" dirty="0"/>
              <a:t> text = "";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text += "The number is " + </a:t>
            </a:r>
            <a:r>
              <a:rPr lang="en-US" dirty="0" err="1"/>
              <a:t>i</a:t>
            </a:r>
            <a:r>
              <a:rPr lang="en-US" dirty="0"/>
              <a:t> +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text;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33800" y="533400"/>
            <a:ext cx="1315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For-Loop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676400"/>
            <a:ext cx="8534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&lt;h2&gt;JavaScript in Body&lt;/h2&gt;</a:t>
            </a:r>
          </a:p>
          <a:p>
            <a:r>
              <a:rPr lang="en-US" dirty="0"/>
              <a:t>&lt;h1 id="demo"&gt;&lt;/h1&gt;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"My First JavaScript";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0800" y="1066800"/>
            <a:ext cx="3617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syntax of JavaScript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1066800"/>
            <a:ext cx="3617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syntax of JavaScript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1981200"/>
            <a:ext cx="6096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&lt;h1&gt;My First Web Page&lt;/h1&gt;</a:t>
            </a:r>
          </a:p>
          <a:p>
            <a:r>
              <a:rPr lang="en-US" dirty="0"/>
              <a:t>&lt;p&gt;My first paragraph.&lt;/p&gt;</a:t>
            </a:r>
          </a:p>
          <a:p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 err="1"/>
              <a:t>document.write</a:t>
            </a:r>
            <a:r>
              <a:rPr lang="en-US" dirty="0"/>
              <a:t>(5 + 6);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600200"/>
            <a:ext cx="5715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 id="demo"&gt;&lt;/p&gt;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 err="1"/>
              <a:t>var</a:t>
            </a:r>
            <a:r>
              <a:rPr lang="en-US" dirty="0"/>
              <a:t> pi = 3.14;</a:t>
            </a:r>
          </a:p>
          <a:p>
            <a:r>
              <a:rPr lang="en-US" dirty="0" err="1"/>
              <a:t>var</a:t>
            </a:r>
            <a:r>
              <a:rPr lang="en-US" dirty="0"/>
              <a:t> person = "John Doe";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</a:t>
            </a:r>
          </a:p>
          <a:p>
            <a:r>
              <a:rPr lang="en-US" dirty="0"/>
              <a:t>pi + "&lt;</a:t>
            </a:r>
            <a:r>
              <a:rPr lang="en-US" dirty="0" err="1"/>
              <a:t>br</a:t>
            </a:r>
            <a:r>
              <a:rPr lang="en-US" dirty="0"/>
              <a:t>&gt;" + person 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7620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Variables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028343"/>
            <a:ext cx="6019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&lt;h2&gt;JavaScript Arrays&lt;/h2&gt;</a:t>
            </a:r>
          </a:p>
          <a:p>
            <a:endParaRPr lang="en-US" dirty="0"/>
          </a:p>
          <a:p>
            <a:r>
              <a:rPr lang="en-US" dirty="0"/>
              <a:t>&lt;p id="demo"&gt;&lt;/p&gt;</a:t>
            </a:r>
          </a:p>
          <a:p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 err="1"/>
              <a:t>var</a:t>
            </a:r>
            <a:r>
              <a:rPr lang="en-US" dirty="0"/>
              <a:t> cars = ["</a:t>
            </a:r>
            <a:r>
              <a:rPr lang="en-US" dirty="0" err="1"/>
              <a:t>Saab","Volvo","BMW</a:t>
            </a:r>
            <a:r>
              <a:rPr lang="en-US" dirty="0"/>
              <a:t>"];</a:t>
            </a:r>
          </a:p>
          <a:p>
            <a:endParaRPr lang="en-US" dirty="0"/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cars[0];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3810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Arrays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762000"/>
            <a:ext cx="76200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What is an operator? </a:t>
            </a:r>
          </a:p>
          <a:p>
            <a:r>
              <a:rPr lang="en-US" sz="2800" dirty="0"/>
              <a:t> Let us take a simple expression 4 + 5 is equal to 9. Here 4 and 5 are called operands and ‘+’ is called the operator. </a:t>
            </a:r>
          </a:p>
          <a:p>
            <a:r>
              <a:rPr lang="en-US" sz="2800" dirty="0"/>
              <a:t>JavaScript supports the following types of operators. </a:t>
            </a:r>
          </a:p>
          <a:p>
            <a:r>
              <a:rPr lang="en-US" sz="2800" dirty="0"/>
              <a:t> Assignment operators</a:t>
            </a:r>
          </a:p>
          <a:p>
            <a:r>
              <a:rPr lang="en-US" sz="2800" dirty="0"/>
              <a:t>  Comparison operators</a:t>
            </a:r>
          </a:p>
          <a:p>
            <a:r>
              <a:rPr lang="en-US" sz="2800" dirty="0"/>
              <a:t>  Arithmetic operators</a:t>
            </a:r>
          </a:p>
          <a:p>
            <a:r>
              <a:rPr lang="en-US" sz="2800" dirty="0"/>
              <a:t>  Bitwise operators</a:t>
            </a:r>
          </a:p>
          <a:p>
            <a:r>
              <a:rPr lang="en-US" sz="2800" dirty="0"/>
              <a:t>  Bitwise shift operators </a:t>
            </a:r>
          </a:p>
          <a:p>
            <a:r>
              <a:rPr lang="en-US" sz="2800" dirty="0"/>
              <a:t> Logical operators</a:t>
            </a:r>
          </a:p>
          <a:p>
            <a:r>
              <a:rPr lang="en-US" sz="2800" dirty="0"/>
              <a:t>  Conditional (ternary) operator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85800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&lt;h2&gt;JavaScript Booleans&lt;/h2&gt;</a:t>
            </a:r>
          </a:p>
          <a:p>
            <a:r>
              <a:rPr lang="en-US" dirty="0"/>
              <a:t>&lt;p id="demo"&gt;&lt;/p&gt;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 err="1"/>
              <a:t>var</a:t>
            </a:r>
            <a:r>
              <a:rPr lang="en-US" dirty="0"/>
              <a:t> x = 5;</a:t>
            </a:r>
          </a:p>
          <a:p>
            <a:r>
              <a:rPr lang="en-US" dirty="0" err="1"/>
              <a:t>var</a:t>
            </a:r>
            <a:r>
              <a:rPr lang="en-US" dirty="0"/>
              <a:t> y = 5;</a:t>
            </a:r>
          </a:p>
          <a:p>
            <a:r>
              <a:rPr lang="en-US" dirty="0" err="1"/>
              <a:t>var</a:t>
            </a:r>
            <a:r>
              <a:rPr lang="en-US" dirty="0"/>
              <a:t> z = 6;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(x == y) + "&lt;</a:t>
            </a:r>
            <a:r>
              <a:rPr lang="en-US" dirty="0" err="1"/>
              <a:t>br</a:t>
            </a:r>
            <a:r>
              <a:rPr lang="en-US" dirty="0"/>
              <a:t>&gt;" + (x == z);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676400"/>
            <a:ext cx="7391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&lt;!DOCTYPE html&gt;</a:t>
            </a:r>
          </a:p>
          <a:p>
            <a:r>
              <a:rPr lang="en-US" sz="2000" dirty="0"/>
              <a:t>&lt;html&gt;</a:t>
            </a:r>
          </a:p>
          <a:p>
            <a:r>
              <a:rPr lang="en-US" sz="2000" dirty="0"/>
              <a:t>&lt;body&gt;</a:t>
            </a:r>
          </a:p>
          <a:p>
            <a:r>
              <a:rPr lang="en-US" sz="2000" dirty="0"/>
              <a:t>&lt;h1&gt;JavaScript Functions&lt;/h1&gt;</a:t>
            </a:r>
          </a:p>
          <a:p>
            <a:r>
              <a:rPr lang="en-US" sz="2000" dirty="0"/>
              <a:t>&lt;p id="demo"&gt;&lt;/p&gt;</a:t>
            </a:r>
          </a:p>
          <a:p>
            <a:r>
              <a:rPr lang="en-US" sz="2000" dirty="0"/>
              <a:t>&lt;script&gt;</a:t>
            </a:r>
          </a:p>
          <a:p>
            <a:r>
              <a:rPr lang="en-US" sz="2000" dirty="0"/>
              <a:t>function </a:t>
            </a:r>
            <a:r>
              <a:rPr lang="en-US" sz="2000" dirty="0" err="1"/>
              <a:t>myFunction</a:t>
            </a:r>
            <a:r>
              <a:rPr lang="en-US" sz="2000" dirty="0"/>
              <a:t>(p1, p2) {</a:t>
            </a:r>
          </a:p>
          <a:p>
            <a:r>
              <a:rPr lang="en-US" sz="2000" dirty="0"/>
              <a:t>    return p1 * p2;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</a:t>
            </a:r>
            <a:r>
              <a:rPr lang="en-US" sz="2000" dirty="0" err="1"/>
              <a:t>myFunction</a:t>
            </a:r>
            <a:r>
              <a:rPr lang="en-US" sz="2000" dirty="0"/>
              <a:t>(4,5);</a:t>
            </a:r>
          </a:p>
          <a:p>
            <a:r>
              <a:rPr lang="en-US" sz="2000" dirty="0"/>
              <a:t>&lt;/script&gt;</a:t>
            </a:r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&lt;/html&gt;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914400"/>
            <a:ext cx="5023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Declarations of functions in JavaScript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</TotalTime>
  <Words>1740</Words>
  <Application>Microsoft Macintosh PowerPoint</Application>
  <PresentationFormat>On-screen Show (4:3)</PresentationFormat>
  <Paragraphs>315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Consolas</vt:lpstr>
      <vt:lpstr>Segoe UI</vt:lpstr>
      <vt:lpstr>Times New Roman</vt:lpstr>
      <vt:lpstr>Verdana</vt:lpstr>
      <vt:lpstr>Wingdings</vt:lpstr>
      <vt:lpstr>Office Theme</vt:lpstr>
      <vt:lpstr>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pc</dc:creator>
  <cp:lastModifiedBy>Amritanshu .</cp:lastModifiedBy>
  <cp:revision>9</cp:revision>
  <dcterms:created xsi:type="dcterms:W3CDTF">2020-03-16T17:58:48Z</dcterms:created>
  <dcterms:modified xsi:type="dcterms:W3CDTF">2020-03-20T13:58:03Z</dcterms:modified>
</cp:coreProperties>
</file>