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56" r:id="rId2"/>
    <p:sldId id="257" r:id="rId3"/>
    <p:sldId id="263" r:id="rId4"/>
    <p:sldId id="264" r:id="rId5"/>
    <p:sldId id="258" r:id="rId6"/>
    <p:sldId id="259" r:id="rId7"/>
    <p:sldId id="260" r:id="rId8"/>
    <p:sldId id="261" r:id="rId9"/>
    <p:sldId id="262"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46C736-4638-4C72-B0EF-C0BE7B7F7BC9}" v="5410" dt="2021-08-03T20:32:54.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1769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5445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68380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3443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1105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67942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848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3171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84911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8/3/2021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81580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8403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8/3/2021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34606775"/>
      </p:ext>
    </p:extLst>
  </p:cSld>
  <p:clrMap bg1="lt1" tx1="dk1" bg2="lt2" tx2="dk2" accent1="accent1" accent2="accent2" accent3="accent3" accent4="accent4" accent5="accent5" accent6="accent6" hlink="hlink" folHlink="folHlink"/>
  <p:sldLayoutIdLst>
    <p:sldLayoutId id="2147483748" r:id="rId1"/>
    <p:sldLayoutId id="2147483747" r:id="rId2"/>
    <p:sldLayoutId id="2147483746" r:id="rId3"/>
    <p:sldLayoutId id="2147483745" r:id="rId4"/>
    <p:sldLayoutId id="2147483744" r:id="rId5"/>
    <p:sldLayoutId id="2147483743" r:id="rId6"/>
    <p:sldLayoutId id="2147483742" r:id="rId7"/>
    <p:sldLayoutId id="2147483741" r:id="rId8"/>
    <p:sldLayoutId id="2147483740" r:id="rId9"/>
    <p:sldLayoutId id="2147483739" r:id="rId10"/>
    <p:sldLayoutId id="2147483738"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descr="Sunset on snowcapped mountains">
            <a:extLst>
              <a:ext uri="{FF2B5EF4-FFF2-40B4-BE49-F238E27FC236}">
                <a16:creationId xmlns:a16="http://schemas.microsoft.com/office/drawing/2014/main" id="{9C658372-4804-4C40-80B3-E0CA1560015F}"/>
              </a:ext>
            </a:extLst>
          </p:cNvPr>
          <p:cNvPicPr>
            <a:picLocks noChangeAspect="1"/>
          </p:cNvPicPr>
          <p:nvPr/>
        </p:nvPicPr>
        <p:blipFill rotWithShape="1">
          <a:blip r:embed="rId3">
            <a:alphaModFix amt="45000"/>
          </a:blip>
          <a:srcRect b="15730"/>
          <a:stretch/>
        </p:blipFill>
        <p:spPr>
          <a:xfrm>
            <a:off x="1525" y="10"/>
            <a:ext cx="12188951" cy="6857990"/>
          </a:xfrm>
          <a:prstGeom prst="rect">
            <a:avLst/>
          </a:prstGeom>
        </p:spPr>
      </p:pic>
      <p:sp>
        <p:nvSpPr>
          <p:cNvPr id="14" name="Rectangle 13">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p:cNvSpPr>
            <a:spLocks noGrp="1"/>
          </p:cNvSpPr>
          <p:nvPr>
            <p:ph type="ctrTitle"/>
          </p:nvPr>
        </p:nvSpPr>
        <p:spPr>
          <a:xfrm>
            <a:off x="1769532" y="2091263"/>
            <a:ext cx="8652938" cy="2461504"/>
          </a:xfrm>
        </p:spPr>
        <p:txBody>
          <a:bodyPr>
            <a:normAutofit/>
          </a:bodyPr>
          <a:lstStyle/>
          <a:p>
            <a:r>
              <a:rPr lang="en-US" sz="6300" b="1">
                <a:latin typeface="Franklin Gothic Medium"/>
                <a:cs typeface="Calibri Light"/>
              </a:rPr>
              <a:t>SUICIDE RATE ANALYSIS – INDIA (2001:2012)</a:t>
            </a:r>
          </a:p>
        </p:txBody>
      </p:sp>
      <p:sp>
        <p:nvSpPr>
          <p:cNvPr id="3" name="Subtitle 2"/>
          <p:cNvSpPr>
            <a:spLocks noGrp="1"/>
          </p:cNvSpPr>
          <p:nvPr>
            <p:ph type="subTitle" idx="1"/>
          </p:nvPr>
        </p:nvSpPr>
        <p:spPr>
          <a:xfrm>
            <a:off x="1769532" y="4623127"/>
            <a:ext cx="8655200" cy="457201"/>
          </a:xfrm>
        </p:spPr>
        <p:txBody>
          <a:bodyPr vert="horz" lIns="91440" tIns="45720" rIns="91440" bIns="45720" rtlCol="0" anchor="t">
            <a:normAutofit/>
          </a:bodyPr>
          <a:lstStyle/>
          <a:p>
            <a:pPr>
              <a:spcAft>
                <a:spcPts val="600"/>
              </a:spcAft>
            </a:pPr>
            <a:r>
              <a:rPr lang="en-US" dirty="0">
                <a:solidFill>
                  <a:schemeClr val="tx1"/>
                </a:solidFill>
                <a:cs typeface="Calibri"/>
              </a:rPr>
              <a:t>DATA SOURCE  :  KAGGLE</a:t>
            </a:r>
            <a:endParaRPr lang="en-US" dirty="0">
              <a:solidFill>
                <a:schemeClr val="tx1"/>
              </a:solidFill>
            </a:endParaRPr>
          </a:p>
        </p:txBody>
      </p:sp>
      <p:sp>
        <p:nvSpPr>
          <p:cNvPr id="16" name="Rectangle 15">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286326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4F153DCD-0689-4B89-9AD4-CB6016E4AA12}"/>
              </a:ext>
            </a:extLst>
          </p:cNvPr>
          <p:cNvPicPr>
            <a:picLocks noChangeAspect="1"/>
          </p:cNvPicPr>
          <p:nvPr/>
        </p:nvPicPr>
        <p:blipFill>
          <a:blip r:embed="rId2"/>
          <a:stretch>
            <a:fillRect/>
          </a:stretch>
        </p:blipFill>
        <p:spPr>
          <a:xfrm>
            <a:off x="978174" y="-75980"/>
            <a:ext cx="5367165" cy="3578109"/>
          </a:xfrm>
          <a:prstGeom prst="rect">
            <a:avLst/>
          </a:prstGeom>
        </p:spPr>
      </p:pic>
      <p:sp>
        <p:nvSpPr>
          <p:cNvPr id="13" name="Rectangle 12">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44B85-EDC6-4D50-A286-E07BF6B35592}"/>
              </a:ext>
            </a:extLst>
          </p:cNvPr>
          <p:cNvSpPr>
            <a:spLocks noGrp="1"/>
          </p:cNvSpPr>
          <p:nvPr>
            <p:ph type="title"/>
          </p:nvPr>
        </p:nvSpPr>
        <p:spPr>
          <a:xfrm>
            <a:off x="7064082" y="642594"/>
            <a:ext cx="4472921" cy="1371600"/>
          </a:xfrm>
        </p:spPr>
        <p:txBody>
          <a:bodyPr>
            <a:normAutofit/>
          </a:bodyPr>
          <a:lstStyle/>
          <a:p>
            <a:pPr algn="ctr"/>
            <a:r>
              <a:rPr lang="en-GB"/>
              <a:t>Gender and suicide rate</a:t>
            </a:r>
            <a:endParaRPr lang="en-US"/>
          </a:p>
        </p:txBody>
      </p:sp>
      <p:pic>
        <p:nvPicPr>
          <p:cNvPr id="6" name="Picture 6" descr="Chart, bar chart&#10;&#10;Description automatically generated">
            <a:extLst>
              <a:ext uri="{FF2B5EF4-FFF2-40B4-BE49-F238E27FC236}">
                <a16:creationId xmlns:a16="http://schemas.microsoft.com/office/drawing/2014/main" id="{29C47FE1-08E9-4607-95CF-E7E8D4F39BA0}"/>
              </a:ext>
            </a:extLst>
          </p:cNvPr>
          <p:cNvPicPr>
            <a:picLocks noGrp="1" noChangeAspect="1"/>
          </p:cNvPicPr>
          <p:nvPr>
            <p:ph idx="1"/>
          </p:nvPr>
        </p:nvPicPr>
        <p:blipFill>
          <a:blip r:embed="rId3"/>
          <a:stretch>
            <a:fillRect/>
          </a:stretch>
        </p:blipFill>
        <p:spPr>
          <a:xfrm>
            <a:off x="1199334" y="3501233"/>
            <a:ext cx="5002060" cy="2899775"/>
          </a:xfrm>
        </p:spPr>
      </p:pic>
      <p:sp>
        <p:nvSpPr>
          <p:cNvPr id="7" name="TextBox 6">
            <a:extLst>
              <a:ext uri="{FF2B5EF4-FFF2-40B4-BE49-F238E27FC236}">
                <a16:creationId xmlns:a16="http://schemas.microsoft.com/office/drawing/2014/main" id="{E1A56475-7605-4D45-AD10-24BF4CD8154E}"/>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
        <p:nvSpPr>
          <p:cNvPr id="9" name="TextBox 8">
            <a:extLst>
              <a:ext uri="{FF2B5EF4-FFF2-40B4-BE49-F238E27FC236}">
                <a16:creationId xmlns:a16="http://schemas.microsoft.com/office/drawing/2014/main" id="{C971DB03-70CB-4AC4-B36D-E0243CB5062D}"/>
              </a:ext>
            </a:extLst>
          </p:cNvPr>
          <p:cNvSpPr txBox="1"/>
          <p:nvPr/>
        </p:nvSpPr>
        <p:spPr>
          <a:xfrm>
            <a:off x="7247221" y="2205494"/>
            <a:ext cx="420456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From both these graph it is clear that male </a:t>
            </a:r>
            <a:r>
              <a:rPr lang="en-GB"/>
              <a:t>suicide rate is greater than that of females.</a:t>
            </a:r>
            <a:endParaRPr lang="en-GB" dirty="0"/>
          </a:p>
        </p:txBody>
      </p:sp>
    </p:spTree>
    <p:extLst>
      <p:ext uri="{BB962C8B-B14F-4D97-AF65-F5344CB8AC3E}">
        <p14:creationId xmlns:p14="http://schemas.microsoft.com/office/powerpoint/2010/main" val="235637740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A4042-3504-422A-BE96-AC2150F44C2B}"/>
              </a:ext>
            </a:extLst>
          </p:cNvPr>
          <p:cNvSpPr>
            <a:spLocks noGrp="1"/>
          </p:cNvSpPr>
          <p:nvPr>
            <p:ph type="title"/>
          </p:nvPr>
        </p:nvSpPr>
        <p:spPr>
          <a:xfrm>
            <a:off x="557720" y="612843"/>
            <a:ext cx="2312480" cy="1499738"/>
          </a:xfrm>
        </p:spPr>
        <p:txBody>
          <a:bodyPr anchor="b">
            <a:normAutofit/>
          </a:bodyPr>
          <a:lstStyle/>
          <a:p>
            <a:pPr algn="ctr"/>
            <a:r>
              <a:rPr lang="en-GB" sz="2800"/>
              <a:t>State wise suicide rate</a:t>
            </a:r>
            <a:endParaRPr lang="en-US"/>
          </a:p>
        </p:txBody>
      </p:sp>
      <p:sp>
        <p:nvSpPr>
          <p:cNvPr id="8" name="Content Placeholder 7">
            <a:extLst>
              <a:ext uri="{FF2B5EF4-FFF2-40B4-BE49-F238E27FC236}">
                <a16:creationId xmlns:a16="http://schemas.microsoft.com/office/drawing/2014/main" id="{D3ABD237-CC7B-49F0-B9E5-5D2B3EFDB7A8}"/>
              </a:ext>
            </a:extLst>
          </p:cNvPr>
          <p:cNvSpPr>
            <a:spLocks noGrp="1"/>
          </p:cNvSpPr>
          <p:nvPr>
            <p:ph idx="1"/>
          </p:nvPr>
        </p:nvSpPr>
        <p:spPr>
          <a:xfrm>
            <a:off x="557720" y="2149813"/>
            <a:ext cx="2312479" cy="3854197"/>
          </a:xfrm>
        </p:spPr>
        <p:txBody>
          <a:bodyPr vert="horz" lIns="91440" tIns="45720" rIns="91440" bIns="45720" rtlCol="0" anchor="t">
            <a:normAutofit/>
          </a:bodyPr>
          <a:lstStyle/>
          <a:p>
            <a:r>
              <a:rPr lang="en-US">
                <a:ea typeface="+mn-lt"/>
                <a:cs typeface="+mn-lt"/>
              </a:rPr>
              <a:t>Maharashtra is having highest suicide count and also Lakshadweep with low suicide count among all Indian States and UTs</a:t>
            </a:r>
            <a:endParaRPr lang="en-US">
              <a:solidFill>
                <a:schemeClr val="tx1">
                  <a:lumMod val="85000"/>
                  <a:lumOff val="15000"/>
                </a:schemeClr>
              </a:solidFill>
            </a:endParaRPr>
          </a:p>
          <a:p>
            <a:pPr>
              <a:buClr>
                <a:srgbClr val="FFFFFF"/>
              </a:buClr>
            </a:pPr>
            <a:r>
              <a:rPr lang="en-US">
                <a:solidFill>
                  <a:schemeClr val="tx1">
                    <a:lumMod val="85000"/>
                    <a:lumOff val="15000"/>
                  </a:schemeClr>
                </a:solidFill>
              </a:rPr>
              <a:t>Top 5 states are,  Maharashtra, West Bengal, Tamil Nadu, Andhra Pradesh and Karnataka</a:t>
            </a:r>
            <a:endParaRPr lang="en-US" dirty="0">
              <a:solidFill>
                <a:schemeClr val="tx1">
                  <a:lumMod val="85000"/>
                  <a:lumOff val="15000"/>
                </a:schemeClr>
              </a:solidFill>
            </a:endParaRPr>
          </a:p>
        </p:txBody>
      </p:sp>
      <p:sp>
        <p:nvSpPr>
          <p:cNvPr id="26" name="Rectangle 2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4" descr="Chart, histogram&#10;&#10;Description automatically generated">
            <a:extLst>
              <a:ext uri="{FF2B5EF4-FFF2-40B4-BE49-F238E27FC236}">
                <a16:creationId xmlns:a16="http://schemas.microsoft.com/office/drawing/2014/main" id="{C68490C9-594A-484E-BC2F-151E30CE919F}"/>
              </a:ext>
            </a:extLst>
          </p:cNvPr>
          <p:cNvPicPr>
            <a:picLocks noChangeAspect="1"/>
          </p:cNvPicPr>
          <p:nvPr/>
        </p:nvPicPr>
        <p:blipFill>
          <a:blip r:embed="rId2"/>
          <a:stretch>
            <a:fillRect/>
          </a:stretch>
        </p:blipFill>
        <p:spPr>
          <a:xfrm>
            <a:off x="3652765" y="788229"/>
            <a:ext cx="8062506" cy="5163814"/>
          </a:xfrm>
          <a:prstGeom prst="rect">
            <a:avLst/>
          </a:prstGeom>
        </p:spPr>
      </p:pic>
    </p:spTree>
    <p:extLst>
      <p:ext uri="{BB962C8B-B14F-4D97-AF65-F5344CB8AC3E}">
        <p14:creationId xmlns:p14="http://schemas.microsoft.com/office/powerpoint/2010/main" val="216199831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2255D-DC31-448E-99B8-DC8C77CCA61E}"/>
              </a:ext>
            </a:extLst>
          </p:cNvPr>
          <p:cNvSpPr>
            <a:spLocks noGrp="1"/>
          </p:cNvSpPr>
          <p:nvPr>
            <p:ph type="title"/>
          </p:nvPr>
        </p:nvSpPr>
        <p:spPr>
          <a:xfrm>
            <a:off x="547282" y="696350"/>
            <a:ext cx="2312480" cy="1499738"/>
          </a:xfrm>
        </p:spPr>
        <p:txBody>
          <a:bodyPr anchor="b">
            <a:normAutofit fontScale="90000"/>
          </a:bodyPr>
          <a:lstStyle/>
          <a:p>
            <a:pPr algn="ctr"/>
            <a:r>
              <a:rPr lang="en-GB" sz="2800"/>
              <a:t>Gender wise suicide rate based on different age groups</a:t>
            </a:r>
          </a:p>
        </p:txBody>
      </p:sp>
      <p:sp>
        <p:nvSpPr>
          <p:cNvPr id="8" name="Content Placeholder 7">
            <a:extLst>
              <a:ext uri="{FF2B5EF4-FFF2-40B4-BE49-F238E27FC236}">
                <a16:creationId xmlns:a16="http://schemas.microsoft.com/office/drawing/2014/main" id="{12E08CDE-93ED-49AB-A0DC-6995F73CD072}"/>
              </a:ext>
            </a:extLst>
          </p:cNvPr>
          <p:cNvSpPr>
            <a:spLocks noGrp="1"/>
          </p:cNvSpPr>
          <p:nvPr>
            <p:ph idx="1"/>
          </p:nvPr>
        </p:nvSpPr>
        <p:spPr>
          <a:xfrm>
            <a:off x="557720" y="2452525"/>
            <a:ext cx="2312479" cy="3854197"/>
          </a:xfrm>
        </p:spPr>
        <p:txBody>
          <a:bodyPr vert="horz" lIns="91440" tIns="45720" rIns="91440" bIns="45720" rtlCol="0" anchor="t">
            <a:normAutofit/>
          </a:bodyPr>
          <a:lstStyle/>
          <a:p>
            <a:r>
              <a:rPr lang="en-US">
                <a:ea typeface="+mn-lt"/>
                <a:cs typeface="+mn-lt"/>
              </a:rPr>
              <a:t>For almost all age groups male are having higher suicide tendecy except the age group 0-14.</a:t>
            </a:r>
            <a:endParaRPr lang="en-US">
              <a:solidFill>
                <a:schemeClr val="tx1">
                  <a:lumMod val="85000"/>
                  <a:lumOff val="15000"/>
                </a:schemeClr>
              </a:solidFill>
            </a:endParaRPr>
          </a:p>
          <a:p>
            <a:pPr>
              <a:buClr>
                <a:srgbClr val="FFFFFF"/>
              </a:buClr>
            </a:pPr>
            <a:r>
              <a:rPr lang="en-US">
                <a:ea typeface="+mn-lt"/>
                <a:cs typeface="+mn-lt"/>
              </a:rPr>
              <a:t>Out of total Female suicides the higher suicide rate belongs to the age group 15-29</a:t>
            </a:r>
            <a:endParaRPr lang="en-US"/>
          </a:p>
          <a:p>
            <a:pPr>
              <a:buClr>
                <a:srgbClr val="FFFFFF"/>
              </a:buClr>
            </a:pPr>
            <a:r>
              <a:rPr lang="en-US">
                <a:ea typeface="+mn-lt"/>
                <a:cs typeface="+mn-lt"/>
              </a:rPr>
              <a:t>Out of total male suicides the higher suicide rate belongs to the age group 30-40</a:t>
            </a:r>
            <a:endParaRPr lang="en-US"/>
          </a:p>
          <a:p>
            <a:pPr>
              <a:buClr>
                <a:srgbClr val="FFFFFF"/>
              </a:buClr>
            </a:pPr>
            <a:endParaRPr lang="en-US" dirty="0">
              <a:solidFill>
                <a:schemeClr val="tx1">
                  <a:lumMod val="85000"/>
                  <a:lumOff val="15000"/>
                </a:schemeClr>
              </a:solidFill>
            </a:endParaRPr>
          </a:p>
        </p:txBody>
      </p:sp>
      <p:sp>
        <p:nvSpPr>
          <p:cNvPr id="17" name="Rectangle 1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4" descr="Chart, line chart&#10;&#10;Description automatically generated">
            <a:extLst>
              <a:ext uri="{FF2B5EF4-FFF2-40B4-BE49-F238E27FC236}">
                <a16:creationId xmlns:a16="http://schemas.microsoft.com/office/drawing/2014/main" id="{27A00A37-8AAD-470B-82FA-F531826AE25C}"/>
              </a:ext>
            </a:extLst>
          </p:cNvPr>
          <p:cNvPicPr>
            <a:picLocks noChangeAspect="1"/>
          </p:cNvPicPr>
          <p:nvPr/>
        </p:nvPicPr>
        <p:blipFill>
          <a:blip r:embed="rId2"/>
          <a:stretch>
            <a:fillRect/>
          </a:stretch>
        </p:blipFill>
        <p:spPr>
          <a:xfrm>
            <a:off x="4049422" y="1027563"/>
            <a:ext cx="7237877" cy="4831282"/>
          </a:xfrm>
          <a:prstGeom prst="rect">
            <a:avLst/>
          </a:prstGeom>
        </p:spPr>
      </p:pic>
    </p:spTree>
    <p:extLst>
      <p:ext uri="{BB962C8B-B14F-4D97-AF65-F5344CB8AC3E}">
        <p14:creationId xmlns:p14="http://schemas.microsoft.com/office/powerpoint/2010/main" val="12161360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6">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8B4876-5554-47AD-B7C7-7122FE9677AC}"/>
              </a:ext>
            </a:extLst>
          </p:cNvPr>
          <p:cNvSpPr>
            <a:spLocks noGrp="1"/>
          </p:cNvSpPr>
          <p:nvPr>
            <p:ph type="title"/>
          </p:nvPr>
        </p:nvSpPr>
        <p:spPr>
          <a:xfrm>
            <a:off x="547282" y="80487"/>
            <a:ext cx="2312480" cy="1499738"/>
          </a:xfrm>
        </p:spPr>
        <p:txBody>
          <a:bodyPr anchor="b">
            <a:normAutofit/>
          </a:bodyPr>
          <a:lstStyle/>
          <a:p>
            <a:r>
              <a:rPr lang="en-GB" sz="2800"/>
              <a:t>Causes and Suicide rate</a:t>
            </a:r>
            <a:endParaRPr lang="en-US"/>
          </a:p>
        </p:txBody>
      </p:sp>
      <p:sp>
        <p:nvSpPr>
          <p:cNvPr id="10" name="Content Placeholder 7">
            <a:extLst>
              <a:ext uri="{FF2B5EF4-FFF2-40B4-BE49-F238E27FC236}">
                <a16:creationId xmlns:a16="http://schemas.microsoft.com/office/drawing/2014/main" id="{2C938119-A49B-43CF-9977-2E76A2CB3E89}"/>
              </a:ext>
            </a:extLst>
          </p:cNvPr>
          <p:cNvSpPr>
            <a:spLocks noGrp="1"/>
          </p:cNvSpPr>
          <p:nvPr>
            <p:ph idx="1"/>
          </p:nvPr>
        </p:nvSpPr>
        <p:spPr>
          <a:xfrm>
            <a:off x="609912" y="1711402"/>
            <a:ext cx="2312479" cy="4543128"/>
          </a:xfrm>
        </p:spPr>
        <p:txBody>
          <a:bodyPr vert="horz" lIns="91440" tIns="45720" rIns="91440" bIns="45720" rtlCol="0" anchor="t">
            <a:normAutofit/>
          </a:bodyPr>
          <a:lstStyle/>
          <a:p>
            <a:r>
              <a:rPr lang="en-US">
                <a:ea typeface="+mn-lt"/>
                <a:cs typeface="+mn-lt"/>
              </a:rPr>
              <a:t>The major reason for total suicide is family problem</a:t>
            </a:r>
            <a:endParaRPr lang="en-US">
              <a:solidFill>
                <a:schemeClr val="tx1">
                  <a:lumMod val="85000"/>
                  <a:lumOff val="15000"/>
                </a:schemeClr>
              </a:solidFill>
            </a:endParaRPr>
          </a:p>
          <a:p>
            <a:pPr>
              <a:buClr>
                <a:srgbClr val="FFFFFF"/>
              </a:buClr>
            </a:pPr>
            <a:r>
              <a:rPr lang="en-US">
                <a:ea typeface="+mn-lt"/>
                <a:cs typeface="+mn-lt"/>
              </a:rPr>
              <a:t>The top 5 known reasonns include family problems, other prolonged illness, mental illness, love affairs and bankruptancy</a:t>
            </a:r>
            <a:endParaRPr lang="en-US"/>
          </a:p>
          <a:p>
            <a:pPr>
              <a:buClr>
                <a:srgbClr val="FFFFFF"/>
              </a:buClr>
            </a:pPr>
            <a:endParaRPr lang="en-US" dirty="0">
              <a:solidFill>
                <a:schemeClr val="tx1">
                  <a:lumMod val="85000"/>
                  <a:lumOff val="15000"/>
                </a:schemeClr>
              </a:solidFill>
            </a:endParaRPr>
          </a:p>
        </p:txBody>
      </p:sp>
      <p:sp>
        <p:nvSpPr>
          <p:cNvPr id="21" name="Rectangle 20">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4" descr="Chart, histogram&#10;&#10;Description automatically generated">
            <a:extLst>
              <a:ext uri="{FF2B5EF4-FFF2-40B4-BE49-F238E27FC236}">
                <a16:creationId xmlns:a16="http://schemas.microsoft.com/office/drawing/2014/main" id="{FFCFD2D4-C594-481F-87B4-1B1D955CE526}"/>
              </a:ext>
            </a:extLst>
          </p:cNvPr>
          <p:cNvPicPr>
            <a:picLocks noChangeAspect="1"/>
          </p:cNvPicPr>
          <p:nvPr/>
        </p:nvPicPr>
        <p:blipFill>
          <a:blip r:embed="rId2"/>
          <a:stretch>
            <a:fillRect/>
          </a:stretch>
        </p:blipFill>
        <p:spPr>
          <a:xfrm>
            <a:off x="3694518" y="903051"/>
            <a:ext cx="7905931" cy="5069868"/>
          </a:xfrm>
          <a:prstGeom prst="rect">
            <a:avLst/>
          </a:prstGeom>
        </p:spPr>
      </p:pic>
    </p:spTree>
    <p:extLst>
      <p:ext uri="{BB962C8B-B14F-4D97-AF65-F5344CB8AC3E}">
        <p14:creationId xmlns:p14="http://schemas.microsoft.com/office/powerpoint/2010/main" val="223737021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3">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0" name="Rectangle 15">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7">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1509E-588D-47B1-B7E4-EA9945E9DEED}"/>
              </a:ext>
            </a:extLst>
          </p:cNvPr>
          <p:cNvSpPr>
            <a:spLocks noGrp="1"/>
          </p:cNvSpPr>
          <p:nvPr>
            <p:ph type="title"/>
          </p:nvPr>
        </p:nvSpPr>
        <p:spPr>
          <a:xfrm>
            <a:off x="547282" y="341446"/>
            <a:ext cx="2312480" cy="1499738"/>
          </a:xfrm>
        </p:spPr>
        <p:txBody>
          <a:bodyPr anchor="b">
            <a:normAutofit/>
          </a:bodyPr>
          <a:lstStyle/>
          <a:p>
            <a:pPr algn="ctr"/>
            <a:r>
              <a:rPr lang="en-GB" sz="2800"/>
              <a:t>Suicide rate and Education</a:t>
            </a:r>
            <a:endParaRPr lang="en-US"/>
          </a:p>
        </p:txBody>
      </p:sp>
      <p:sp>
        <p:nvSpPr>
          <p:cNvPr id="13" name="Content Placeholder 10">
            <a:extLst>
              <a:ext uri="{FF2B5EF4-FFF2-40B4-BE49-F238E27FC236}">
                <a16:creationId xmlns:a16="http://schemas.microsoft.com/office/drawing/2014/main" id="{CB4EDF22-FFFE-45D7-BE34-C90F134CFF94}"/>
              </a:ext>
            </a:extLst>
          </p:cNvPr>
          <p:cNvSpPr>
            <a:spLocks noGrp="1"/>
          </p:cNvSpPr>
          <p:nvPr>
            <p:ph idx="1"/>
          </p:nvPr>
        </p:nvSpPr>
        <p:spPr>
          <a:xfrm>
            <a:off x="547282" y="1993238"/>
            <a:ext cx="2312479" cy="3854197"/>
          </a:xfrm>
        </p:spPr>
        <p:txBody>
          <a:bodyPr vert="horz" lIns="91440" tIns="45720" rIns="91440" bIns="45720" rtlCol="0" anchor="t">
            <a:normAutofit/>
          </a:bodyPr>
          <a:lstStyle/>
          <a:p>
            <a:r>
              <a:rPr lang="en-US">
                <a:ea typeface="+mn-lt"/>
                <a:cs typeface="+mn-lt"/>
              </a:rPr>
              <a:t>suicide rate for overall India , for male and female. It is evident that good education can decrease the suicidal tendency. As the educational qualification of an individual increases the suicidal rate also decreases.</a:t>
            </a:r>
            <a:endParaRPr lang="en-US">
              <a:solidFill>
                <a:schemeClr val="tx1">
                  <a:lumMod val="85000"/>
                  <a:lumOff val="15000"/>
                </a:schemeClr>
              </a:solidFill>
            </a:endParaRPr>
          </a:p>
          <a:p>
            <a:pPr marL="0" indent="0">
              <a:buClr>
                <a:srgbClr val="FFFFFF"/>
              </a:buClr>
              <a:buNone/>
            </a:pPr>
            <a:br>
              <a:rPr lang="en-US" dirty="0">
                <a:ea typeface="+mn-lt"/>
                <a:cs typeface="+mn-lt"/>
              </a:rPr>
            </a:br>
            <a:endParaRPr lang="en-US" dirty="0">
              <a:ea typeface="+mn-lt"/>
              <a:cs typeface="+mn-lt"/>
            </a:endParaRPr>
          </a:p>
        </p:txBody>
      </p:sp>
      <p:sp>
        <p:nvSpPr>
          <p:cNvPr id="20" name="Rectangle 19">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7" name="Picture 7" descr="Chart, pie chart&#10;&#10;Description automatically generated">
            <a:extLst>
              <a:ext uri="{FF2B5EF4-FFF2-40B4-BE49-F238E27FC236}">
                <a16:creationId xmlns:a16="http://schemas.microsoft.com/office/drawing/2014/main" id="{D605B4B5-495B-4BA2-A166-C77F730D4B23}"/>
              </a:ext>
            </a:extLst>
          </p:cNvPr>
          <p:cNvPicPr>
            <a:picLocks noChangeAspect="1"/>
          </p:cNvPicPr>
          <p:nvPr/>
        </p:nvPicPr>
        <p:blipFill>
          <a:blip r:embed="rId2"/>
          <a:stretch>
            <a:fillRect/>
          </a:stretch>
        </p:blipFill>
        <p:spPr>
          <a:xfrm>
            <a:off x="4336554" y="506617"/>
            <a:ext cx="6715803" cy="5653967"/>
          </a:xfrm>
          <a:prstGeom prst="rect">
            <a:avLst/>
          </a:prstGeom>
        </p:spPr>
      </p:pic>
    </p:spTree>
    <p:extLst>
      <p:ext uri="{BB962C8B-B14F-4D97-AF65-F5344CB8AC3E}">
        <p14:creationId xmlns:p14="http://schemas.microsoft.com/office/powerpoint/2010/main" val="77246388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D5FF33-3ED6-459E-A0C2-CBDE5227F952}"/>
              </a:ext>
            </a:extLst>
          </p:cNvPr>
          <p:cNvSpPr>
            <a:spLocks noGrp="1"/>
          </p:cNvSpPr>
          <p:nvPr>
            <p:ph type="title"/>
          </p:nvPr>
        </p:nvSpPr>
        <p:spPr>
          <a:xfrm>
            <a:off x="547282" y="362322"/>
            <a:ext cx="2312480" cy="1499738"/>
          </a:xfrm>
        </p:spPr>
        <p:txBody>
          <a:bodyPr anchor="b">
            <a:normAutofit fontScale="90000"/>
          </a:bodyPr>
          <a:lstStyle/>
          <a:p>
            <a:pPr algn="ctr"/>
            <a:r>
              <a:rPr lang="en-GB" sz="2800"/>
              <a:t>Suicide rate based on Professional background</a:t>
            </a:r>
            <a:endParaRPr lang="en-US"/>
          </a:p>
        </p:txBody>
      </p:sp>
      <p:pic>
        <p:nvPicPr>
          <p:cNvPr id="5" name="Picture 5" descr="Chart, bar chart, histogram&#10;&#10;Description automatically generated">
            <a:extLst>
              <a:ext uri="{FF2B5EF4-FFF2-40B4-BE49-F238E27FC236}">
                <a16:creationId xmlns:a16="http://schemas.microsoft.com/office/drawing/2014/main" id="{D26E2C7D-5383-46AB-86CC-A7BF516ECE6B}"/>
              </a:ext>
            </a:extLst>
          </p:cNvPr>
          <p:cNvPicPr>
            <a:picLocks noGrp="1" noChangeAspect="1"/>
          </p:cNvPicPr>
          <p:nvPr>
            <p:ph idx="1"/>
          </p:nvPr>
        </p:nvPicPr>
        <p:blipFill>
          <a:blip r:embed="rId2"/>
          <a:stretch>
            <a:fillRect/>
          </a:stretch>
        </p:blipFill>
        <p:spPr>
          <a:xfrm>
            <a:off x="3678789" y="711752"/>
            <a:ext cx="8001382" cy="4934923"/>
          </a:xfrm>
        </p:spPr>
      </p:pic>
      <p:sp>
        <p:nvSpPr>
          <p:cNvPr id="17" name="Rectangle 1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sp>
        <p:nvSpPr>
          <p:cNvPr id="6" name="TextBox 5">
            <a:extLst>
              <a:ext uri="{FF2B5EF4-FFF2-40B4-BE49-F238E27FC236}">
                <a16:creationId xmlns:a16="http://schemas.microsoft.com/office/drawing/2014/main" id="{67D6A6E1-88EC-4E46-B312-7C15F8859EF4}"/>
              </a:ext>
            </a:extLst>
          </p:cNvPr>
          <p:cNvSpPr txBox="1"/>
          <p:nvPr/>
        </p:nvSpPr>
        <p:spPr>
          <a:xfrm>
            <a:off x="308976" y="1916482"/>
            <a:ext cx="2743199"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1400" dirty="0">
                <a:ea typeface="+mn-lt"/>
                <a:cs typeface="+mn-lt"/>
              </a:rPr>
              <a:t>The top five categories of overall suicide are house </a:t>
            </a:r>
            <a:r>
              <a:rPr lang="en-GB" sz="1400">
                <a:ea typeface="+mn-lt"/>
                <a:cs typeface="+mn-lt"/>
              </a:rPr>
              <a:t>wives,  Farmers,  Service(private), unemployed </a:t>
            </a:r>
            <a:r>
              <a:rPr lang="en-GB" sz="1400" dirty="0">
                <a:ea typeface="+mn-lt"/>
                <a:cs typeface="+mn-lt"/>
              </a:rPr>
              <a:t>and Self  employed</a:t>
            </a:r>
            <a:endParaRPr lang="en-GB" sz="1400" dirty="0"/>
          </a:p>
          <a:p>
            <a:pPr marL="285750" indent="-285750">
              <a:buFont typeface="Arial"/>
              <a:buChar char="•"/>
            </a:pPr>
            <a:r>
              <a:rPr lang="en-GB" sz="1400">
                <a:ea typeface="+mn-lt"/>
                <a:cs typeface="+mn-lt"/>
              </a:rPr>
              <a:t>The top five categories of male suicides are Farmers, Servive(private),  Unemployed, Self employed,  Professional activity</a:t>
            </a:r>
            <a:endParaRPr lang="en-GB" sz="1400"/>
          </a:p>
          <a:p>
            <a:pPr marL="285750" indent="-285750">
              <a:buFont typeface="Arial"/>
              <a:buChar char="•"/>
            </a:pPr>
            <a:r>
              <a:rPr lang="en-GB" sz="1400" dirty="0">
                <a:ea typeface="+mn-lt"/>
                <a:cs typeface="+mn-lt"/>
              </a:rPr>
              <a:t>The top five categories for </a:t>
            </a:r>
            <a:r>
              <a:rPr lang="en-GB" sz="1400">
                <a:ea typeface="+mn-lt"/>
                <a:cs typeface="+mn-lt"/>
              </a:rPr>
              <a:t>female suicide are House wives, Students,  Farmers, Unemployed Service</a:t>
            </a:r>
            <a:endParaRPr lang="en-GB" sz="1400"/>
          </a:p>
          <a:p>
            <a:pPr marL="285750" indent="-285750">
              <a:buFont typeface="Arial"/>
              <a:buChar char="•"/>
            </a:pPr>
            <a:r>
              <a:rPr lang="en-GB" sz="1400">
                <a:ea typeface="+mn-lt"/>
                <a:cs typeface="+mn-lt"/>
              </a:rPr>
              <a:t>The females are having higher student suicide rate than the male out of total male and female suicide rate.</a:t>
            </a:r>
            <a:endParaRPr lang="en-GB" sz="1400"/>
          </a:p>
          <a:p>
            <a:pPr algn="l"/>
            <a:endParaRPr lang="en-GB" sz="1600" dirty="0"/>
          </a:p>
        </p:txBody>
      </p:sp>
    </p:spTree>
    <p:extLst>
      <p:ext uri="{BB962C8B-B14F-4D97-AF65-F5344CB8AC3E}">
        <p14:creationId xmlns:p14="http://schemas.microsoft.com/office/powerpoint/2010/main" val="181842062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834F1-6770-4AEC-8F22-236324B4EFF9}"/>
              </a:ext>
            </a:extLst>
          </p:cNvPr>
          <p:cNvSpPr>
            <a:spLocks noGrp="1"/>
          </p:cNvSpPr>
          <p:nvPr>
            <p:ph type="title"/>
          </p:nvPr>
        </p:nvSpPr>
        <p:spPr>
          <a:xfrm>
            <a:off x="557720" y="612843"/>
            <a:ext cx="2312480" cy="1499738"/>
          </a:xfrm>
        </p:spPr>
        <p:txBody>
          <a:bodyPr anchor="b">
            <a:normAutofit/>
          </a:bodyPr>
          <a:lstStyle/>
          <a:p>
            <a:pPr algn="ctr"/>
            <a:r>
              <a:rPr lang="en-GB" sz="2800"/>
              <a:t>Marital status and suicide rate</a:t>
            </a:r>
          </a:p>
        </p:txBody>
      </p:sp>
      <p:sp>
        <p:nvSpPr>
          <p:cNvPr id="8" name="Content Placeholder 7">
            <a:extLst>
              <a:ext uri="{FF2B5EF4-FFF2-40B4-BE49-F238E27FC236}">
                <a16:creationId xmlns:a16="http://schemas.microsoft.com/office/drawing/2014/main" id="{AB7C8A47-A382-4DE3-B351-6CCA7E9791D4}"/>
              </a:ext>
            </a:extLst>
          </p:cNvPr>
          <p:cNvSpPr>
            <a:spLocks noGrp="1"/>
          </p:cNvSpPr>
          <p:nvPr>
            <p:ph idx="1"/>
          </p:nvPr>
        </p:nvSpPr>
        <p:spPr>
          <a:xfrm>
            <a:off x="557720" y="2149813"/>
            <a:ext cx="2312479" cy="3854197"/>
          </a:xfrm>
        </p:spPr>
        <p:txBody>
          <a:bodyPr vert="horz" lIns="91440" tIns="45720" rIns="91440" bIns="45720" rtlCol="0" anchor="t">
            <a:normAutofit/>
          </a:bodyPr>
          <a:lstStyle/>
          <a:p>
            <a:r>
              <a:rPr lang="en-US">
                <a:ea typeface="+mn-lt"/>
                <a:cs typeface="+mn-lt"/>
              </a:rPr>
              <a:t>Marital Status of the Suicide persons are almost same for total and gender wise. Most belongs to married catehory and least belongs to divorcee category.</a:t>
            </a:r>
            <a:endParaRPr lang="en-US">
              <a:solidFill>
                <a:schemeClr val="tx1">
                  <a:lumMod val="85000"/>
                  <a:lumOff val="15000"/>
                </a:schemeClr>
              </a:solidFill>
            </a:endParaRPr>
          </a:p>
        </p:txBody>
      </p:sp>
      <p:sp>
        <p:nvSpPr>
          <p:cNvPr id="17" name="Rectangle 1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4" descr="Chart, pie chart&#10;&#10;Description automatically generated">
            <a:extLst>
              <a:ext uri="{FF2B5EF4-FFF2-40B4-BE49-F238E27FC236}">
                <a16:creationId xmlns:a16="http://schemas.microsoft.com/office/drawing/2014/main" id="{7BB31C9A-B7F7-4479-B281-527B6632DF54}"/>
              </a:ext>
            </a:extLst>
          </p:cNvPr>
          <p:cNvPicPr>
            <a:picLocks noChangeAspect="1"/>
          </p:cNvPicPr>
          <p:nvPr/>
        </p:nvPicPr>
        <p:blipFill>
          <a:blip r:embed="rId2"/>
          <a:stretch>
            <a:fillRect/>
          </a:stretch>
        </p:blipFill>
        <p:spPr>
          <a:xfrm>
            <a:off x="4877291" y="882398"/>
            <a:ext cx="5582138" cy="5121612"/>
          </a:xfrm>
          <a:prstGeom prst="rect">
            <a:avLst/>
          </a:prstGeom>
        </p:spPr>
      </p:pic>
    </p:spTree>
    <p:extLst>
      <p:ext uri="{BB962C8B-B14F-4D97-AF65-F5344CB8AC3E}">
        <p14:creationId xmlns:p14="http://schemas.microsoft.com/office/powerpoint/2010/main" val="197875244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D8EDE-8F4D-4D7F-B779-C11927523175}"/>
              </a:ext>
            </a:extLst>
          </p:cNvPr>
          <p:cNvSpPr>
            <a:spLocks noGrp="1"/>
          </p:cNvSpPr>
          <p:nvPr>
            <p:ph type="title"/>
          </p:nvPr>
        </p:nvSpPr>
        <p:spPr>
          <a:xfrm>
            <a:off x="547281" y="237062"/>
            <a:ext cx="2312480" cy="1499738"/>
          </a:xfrm>
        </p:spPr>
        <p:txBody>
          <a:bodyPr anchor="b">
            <a:normAutofit/>
          </a:bodyPr>
          <a:lstStyle/>
          <a:p>
            <a:pPr algn="ctr"/>
            <a:r>
              <a:rPr lang="en-GB" sz="2000"/>
              <a:t>Statewise suicide rate based on different marital status</a:t>
            </a:r>
            <a:endParaRPr lang="en-US"/>
          </a:p>
        </p:txBody>
      </p:sp>
      <p:sp>
        <p:nvSpPr>
          <p:cNvPr id="8" name="Content Placeholder 7">
            <a:extLst>
              <a:ext uri="{FF2B5EF4-FFF2-40B4-BE49-F238E27FC236}">
                <a16:creationId xmlns:a16="http://schemas.microsoft.com/office/drawing/2014/main" id="{D1A1A988-4DA8-49CF-806F-485E4B9B29BE}"/>
              </a:ext>
            </a:extLst>
          </p:cNvPr>
          <p:cNvSpPr>
            <a:spLocks noGrp="1"/>
          </p:cNvSpPr>
          <p:nvPr>
            <p:ph idx="1"/>
          </p:nvPr>
        </p:nvSpPr>
        <p:spPr>
          <a:xfrm>
            <a:off x="557720" y="2149813"/>
            <a:ext cx="2312479" cy="3854197"/>
          </a:xfrm>
        </p:spPr>
        <p:txBody>
          <a:bodyPr vert="horz" lIns="91440" tIns="45720" rIns="91440" bIns="45720" rtlCol="0" anchor="t">
            <a:normAutofit fontScale="92500"/>
          </a:bodyPr>
          <a:lstStyle/>
          <a:p>
            <a:r>
              <a:rPr lang="en-US">
                <a:ea typeface="+mn-lt"/>
                <a:cs typeface="+mn-lt"/>
              </a:rPr>
              <a:t>The state having higher divorcee suicide rate is West Bengal</a:t>
            </a:r>
            <a:endParaRPr lang="en-US">
              <a:solidFill>
                <a:schemeClr val="tx1">
                  <a:lumMod val="85000"/>
                  <a:lumOff val="15000"/>
                </a:schemeClr>
              </a:solidFill>
            </a:endParaRPr>
          </a:p>
          <a:p>
            <a:pPr>
              <a:buClr>
                <a:srgbClr val="FFFFFF"/>
              </a:buClr>
            </a:pPr>
            <a:r>
              <a:rPr lang="en-US">
                <a:ea typeface="+mn-lt"/>
                <a:cs typeface="+mn-lt"/>
              </a:rPr>
              <a:t>The top 5 states having higher divorcee rate are West Bengal, Andhra Pradhesh, Tamil Nadu, Kerala and Karnataka.</a:t>
            </a:r>
            <a:endParaRPr lang="en-US"/>
          </a:p>
          <a:p>
            <a:pPr>
              <a:buClr>
                <a:srgbClr val="FFFFFF"/>
              </a:buClr>
            </a:pPr>
            <a:r>
              <a:rPr lang="en-US">
                <a:ea typeface="+mn-lt"/>
                <a:cs typeface="+mn-lt"/>
              </a:rPr>
              <a:t>Even though Maharashtra is having higher overall suicide rate, it is in the 7th place for divorcee suicide rate</a:t>
            </a:r>
            <a:endParaRPr lang="en-US"/>
          </a:p>
          <a:p>
            <a:pPr>
              <a:buClr>
                <a:srgbClr val="FFFFFF"/>
              </a:buClr>
            </a:pPr>
            <a:endParaRPr lang="en-US" dirty="0">
              <a:solidFill>
                <a:schemeClr val="tx1">
                  <a:lumMod val="85000"/>
                  <a:lumOff val="15000"/>
                </a:schemeClr>
              </a:solidFill>
            </a:endParaRPr>
          </a:p>
        </p:txBody>
      </p:sp>
      <p:sp>
        <p:nvSpPr>
          <p:cNvPr id="17" name="Rectangle 1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4" descr="Chart, histogram&#10;&#10;Description automatically generated">
            <a:extLst>
              <a:ext uri="{FF2B5EF4-FFF2-40B4-BE49-F238E27FC236}">
                <a16:creationId xmlns:a16="http://schemas.microsoft.com/office/drawing/2014/main" id="{2AB395CC-C195-4C6D-8522-08900935AAA6}"/>
              </a:ext>
            </a:extLst>
          </p:cNvPr>
          <p:cNvPicPr>
            <a:picLocks noChangeAspect="1"/>
          </p:cNvPicPr>
          <p:nvPr/>
        </p:nvPicPr>
        <p:blipFill>
          <a:blip r:embed="rId2"/>
          <a:stretch>
            <a:fillRect/>
          </a:stretch>
        </p:blipFill>
        <p:spPr>
          <a:xfrm>
            <a:off x="4049422" y="934366"/>
            <a:ext cx="7237877" cy="4652334"/>
          </a:xfrm>
          <a:prstGeom prst="rect">
            <a:avLst/>
          </a:prstGeom>
        </p:spPr>
      </p:pic>
    </p:spTree>
    <p:extLst>
      <p:ext uri="{BB962C8B-B14F-4D97-AF65-F5344CB8AC3E}">
        <p14:creationId xmlns:p14="http://schemas.microsoft.com/office/powerpoint/2010/main" val="286538672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6">
            <a:extLst>
              <a:ext uri="{FF2B5EF4-FFF2-40B4-BE49-F238E27FC236}">
                <a16:creationId xmlns:a16="http://schemas.microsoft.com/office/drawing/2014/main" id="{CBA98E4D-9682-47F1-8534-92094C0A0915}"/>
              </a:ext>
            </a:extLst>
          </p:cNvPr>
          <p:cNvSpPr>
            <a:spLocks noGrp="1"/>
          </p:cNvSpPr>
          <p:nvPr>
            <p:ph idx="1"/>
          </p:nvPr>
        </p:nvSpPr>
        <p:spPr>
          <a:xfrm>
            <a:off x="662104" y="2118498"/>
            <a:ext cx="2312479" cy="3854197"/>
          </a:xfrm>
        </p:spPr>
        <p:txBody>
          <a:bodyPr vert="horz" lIns="91440" tIns="45720" rIns="91440" bIns="45720" rtlCol="0" anchor="t">
            <a:normAutofit/>
          </a:bodyPr>
          <a:lstStyle/>
          <a:p>
            <a:r>
              <a:rPr lang="en-US">
                <a:ea typeface="+mn-lt"/>
                <a:cs typeface="+mn-lt"/>
              </a:rPr>
              <a:t>In case of Suicide rate for married persons, again Maharashtra is in the top position</a:t>
            </a:r>
            <a:endParaRPr lang="en-US">
              <a:solidFill>
                <a:schemeClr val="tx1">
                  <a:lumMod val="85000"/>
                  <a:lumOff val="15000"/>
                </a:schemeClr>
              </a:solidFill>
            </a:endParaRPr>
          </a:p>
          <a:p>
            <a:pPr marL="0" indent="0">
              <a:buClr>
                <a:srgbClr val="FFFFFF"/>
              </a:buClr>
              <a:buNone/>
            </a:pPr>
            <a:r>
              <a:rPr lang="en-US">
                <a:ea typeface="+mn-lt"/>
                <a:cs typeface="+mn-lt"/>
              </a:rPr>
              <a:t>The top five states are</a:t>
            </a:r>
            <a:endParaRPr lang="en-US"/>
          </a:p>
          <a:p>
            <a:pPr>
              <a:buClr>
                <a:srgbClr val="FFFFFF"/>
              </a:buClr>
            </a:pPr>
            <a:r>
              <a:rPr lang="en-US">
                <a:ea typeface="+mn-lt"/>
                <a:cs typeface="+mn-lt"/>
              </a:rPr>
              <a:t>Maharashtra</a:t>
            </a:r>
            <a:endParaRPr lang="en-US"/>
          </a:p>
          <a:p>
            <a:pPr>
              <a:buClr>
                <a:srgbClr val="FFFFFF"/>
              </a:buClr>
            </a:pPr>
            <a:r>
              <a:rPr lang="en-US">
                <a:ea typeface="+mn-lt"/>
                <a:cs typeface="+mn-lt"/>
              </a:rPr>
              <a:t>Andhra Pradesh</a:t>
            </a:r>
            <a:endParaRPr lang="en-US"/>
          </a:p>
          <a:p>
            <a:pPr>
              <a:buClr>
                <a:srgbClr val="FFFFFF"/>
              </a:buClr>
            </a:pPr>
            <a:r>
              <a:rPr lang="en-US">
                <a:ea typeface="+mn-lt"/>
                <a:cs typeface="+mn-lt"/>
              </a:rPr>
              <a:t>West Bengal</a:t>
            </a:r>
            <a:endParaRPr lang="en-US"/>
          </a:p>
          <a:p>
            <a:pPr>
              <a:buClr>
                <a:srgbClr val="FFFFFF"/>
              </a:buClr>
            </a:pPr>
            <a:r>
              <a:rPr lang="en-US">
                <a:ea typeface="+mn-lt"/>
                <a:cs typeface="+mn-lt"/>
              </a:rPr>
              <a:t>Tamil Nadu</a:t>
            </a:r>
            <a:endParaRPr lang="en-US"/>
          </a:p>
          <a:p>
            <a:pPr>
              <a:buClr>
                <a:srgbClr val="FFFFFF"/>
              </a:buClr>
            </a:pPr>
            <a:r>
              <a:rPr lang="en-US">
                <a:ea typeface="+mn-lt"/>
                <a:cs typeface="+mn-lt"/>
              </a:rPr>
              <a:t>Karnataka</a:t>
            </a:r>
            <a:endParaRPr lang="en-US"/>
          </a:p>
          <a:p>
            <a:pPr marL="0" indent="0">
              <a:buClr>
                <a:srgbClr val="FFFFFF"/>
              </a:buClr>
              <a:buNone/>
            </a:pPr>
            <a:endParaRPr lang="en-US" dirty="0">
              <a:solidFill>
                <a:schemeClr val="tx1">
                  <a:lumMod val="85000"/>
                  <a:lumOff val="15000"/>
                </a:schemeClr>
              </a:solidFill>
            </a:endParaRPr>
          </a:p>
        </p:txBody>
      </p:sp>
      <p:sp>
        <p:nvSpPr>
          <p:cNvPr id="26" name="Rectangle 2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9" name="Picture 10" descr="Chart, histogram&#10;&#10;Description automatically generated">
            <a:extLst>
              <a:ext uri="{FF2B5EF4-FFF2-40B4-BE49-F238E27FC236}">
                <a16:creationId xmlns:a16="http://schemas.microsoft.com/office/drawing/2014/main" id="{215EB9CF-48D6-4D49-9DCF-84C139F28F63}"/>
              </a:ext>
            </a:extLst>
          </p:cNvPr>
          <p:cNvPicPr>
            <a:picLocks noChangeAspect="1"/>
          </p:cNvPicPr>
          <p:nvPr/>
        </p:nvPicPr>
        <p:blipFill>
          <a:blip r:embed="rId2"/>
          <a:stretch>
            <a:fillRect/>
          </a:stretch>
        </p:blipFill>
        <p:spPr>
          <a:xfrm>
            <a:off x="3819778" y="1049187"/>
            <a:ext cx="7697164" cy="4401814"/>
          </a:xfrm>
          <a:prstGeom prst="rect">
            <a:avLst/>
          </a:prstGeom>
        </p:spPr>
      </p:pic>
      <p:sp>
        <p:nvSpPr>
          <p:cNvPr id="11" name="Title 1">
            <a:extLst>
              <a:ext uri="{FF2B5EF4-FFF2-40B4-BE49-F238E27FC236}">
                <a16:creationId xmlns:a16="http://schemas.microsoft.com/office/drawing/2014/main" id="{2CD10BF1-3875-4766-855E-C3E16FF831EF}"/>
              </a:ext>
            </a:extLst>
          </p:cNvPr>
          <p:cNvSpPr>
            <a:spLocks noGrp="1"/>
          </p:cNvSpPr>
          <p:nvPr>
            <p:ph type="title"/>
          </p:nvPr>
        </p:nvSpPr>
        <p:spPr>
          <a:xfrm>
            <a:off x="547282" y="226624"/>
            <a:ext cx="2312480" cy="1499738"/>
          </a:xfrm>
        </p:spPr>
        <p:txBody>
          <a:bodyPr anchor="b">
            <a:normAutofit/>
          </a:bodyPr>
          <a:lstStyle/>
          <a:p>
            <a:pPr algn="ctr"/>
            <a:r>
              <a:rPr lang="en-GB" sz="2000"/>
              <a:t>Statewise suicide rate based on different marital status</a:t>
            </a:r>
            <a:endParaRPr lang="en-US"/>
          </a:p>
        </p:txBody>
      </p:sp>
    </p:spTree>
    <p:extLst>
      <p:ext uri="{BB962C8B-B14F-4D97-AF65-F5344CB8AC3E}">
        <p14:creationId xmlns:p14="http://schemas.microsoft.com/office/powerpoint/2010/main" val="214110041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FAA347E-AE23-4628-8140-F39E94BB6CA5}"/>
              </a:ext>
            </a:extLst>
          </p:cNvPr>
          <p:cNvSpPr>
            <a:spLocks noGrp="1"/>
          </p:cNvSpPr>
          <p:nvPr>
            <p:ph idx="1"/>
          </p:nvPr>
        </p:nvSpPr>
        <p:spPr>
          <a:xfrm>
            <a:off x="557720" y="2149813"/>
            <a:ext cx="2312479" cy="3854197"/>
          </a:xfrm>
        </p:spPr>
        <p:txBody>
          <a:bodyPr vert="horz" lIns="91440" tIns="45720" rIns="91440" bIns="45720" rtlCol="0" anchor="t">
            <a:normAutofit/>
          </a:bodyPr>
          <a:lstStyle/>
          <a:p>
            <a:r>
              <a:rPr lang="en-US">
                <a:ea typeface="+mn-lt"/>
                <a:cs typeface="+mn-lt"/>
              </a:rPr>
              <a:t> In case of suicide rate for never married individuals West Bengal is in the top position</a:t>
            </a:r>
            <a:endParaRPr lang="en-US">
              <a:solidFill>
                <a:schemeClr val="tx1">
                  <a:lumMod val="85000"/>
                  <a:lumOff val="15000"/>
                </a:schemeClr>
              </a:solidFill>
            </a:endParaRPr>
          </a:p>
          <a:p>
            <a:pPr>
              <a:buClr>
                <a:srgbClr val="FFFFFF"/>
              </a:buClr>
            </a:pPr>
            <a:r>
              <a:rPr lang="en-US">
                <a:ea typeface="+mn-lt"/>
                <a:cs typeface="+mn-lt"/>
              </a:rPr>
              <a:t>The top five states are West Bengal, Maharashtra, Karnataka, Tamil Nadu and Andhra Pradesh</a:t>
            </a:r>
            <a:endParaRPr lang="en-US" dirty="0"/>
          </a:p>
          <a:p>
            <a:pPr>
              <a:buClr>
                <a:srgbClr val="FFFFFF"/>
              </a:buClr>
            </a:pPr>
            <a:endParaRPr lang="en-US" dirty="0">
              <a:solidFill>
                <a:schemeClr val="tx1">
                  <a:lumMod val="85000"/>
                  <a:lumOff val="15000"/>
                </a:schemeClr>
              </a:solidFill>
            </a:endParaRPr>
          </a:p>
        </p:txBody>
      </p:sp>
      <p:sp>
        <p:nvSpPr>
          <p:cNvPr id="17" name="Rectangle 1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4" descr="Chart, histogram&#10;&#10;Description automatically generated">
            <a:extLst>
              <a:ext uri="{FF2B5EF4-FFF2-40B4-BE49-F238E27FC236}">
                <a16:creationId xmlns:a16="http://schemas.microsoft.com/office/drawing/2014/main" id="{BF5D3DB9-74C4-400F-A6B9-BA7F16077068}"/>
              </a:ext>
            </a:extLst>
          </p:cNvPr>
          <p:cNvPicPr>
            <a:picLocks noChangeAspect="1"/>
          </p:cNvPicPr>
          <p:nvPr/>
        </p:nvPicPr>
        <p:blipFill>
          <a:blip r:embed="rId2"/>
          <a:stretch>
            <a:fillRect/>
          </a:stretch>
        </p:blipFill>
        <p:spPr>
          <a:xfrm>
            <a:off x="3798901" y="1059625"/>
            <a:ext cx="7592781" cy="4652335"/>
          </a:xfrm>
          <a:prstGeom prst="rect">
            <a:avLst/>
          </a:prstGeom>
        </p:spPr>
      </p:pic>
      <p:sp>
        <p:nvSpPr>
          <p:cNvPr id="7" name="Title 1">
            <a:extLst>
              <a:ext uri="{FF2B5EF4-FFF2-40B4-BE49-F238E27FC236}">
                <a16:creationId xmlns:a16="http://schemas.microsoft.com/office/drawing/2014/main" id="{DDBF4477-A371-483D-AD73-7434F9E8D0A8}"/>
              </a:ext>
            </a:extLst>
          </p:cNvPr>
          <p:cNvSpPr txBox="1">
            <a:spLocks/>
          </p:cNvSpPr>
          <p:nvPr/>
        </p:nvSpPr>
        <p:spPr>
          <a:xfrm>
            <a:off x="547282" y="226624"/>
            <a:ext cx="2312480" cy="14997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GB" sz="2000"/>
              <a:t>Statewise suicide rate based on different marital status</a:t>
            </a:r>
            <a:endParaRPr lang="en-GB"/>
          </a:p>
        </p:txBody>
      </p:sp>
    </p:spTree>
    <p:extLst>
      <p:ext uri="{BB962C8B-B14F-4D97-AF65-F5344CB8AC3E}">
        <p14:creationId xmlns:p14="http://schemas.microsoft.com/office/powerpoint/2010/main" val="19173038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1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12">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7" name="Rectangle 14">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8" name="Rectangle 16">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9" name="Group 1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0" name="Straight Connector 19">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0" name="Rectangle 23">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Rectangle 25">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42" name="Rectangle 27">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822E94EA-B093-48FD-9BD3-D2344C55AB84}"/>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4300" i="1" cap="all" spc="-100">
                <a:solidFill>
                  <a:schemeClr val="tx1"/>
                </a:solidFill>
              </a:rPr>
              <a:t>“Suicide doesn’t end the chances of life getting worse, it eliminates the possibility of it ever getting any better.” – Unknown</a:t>
            </a:r>
            <a:endParaRPr lang="en-US" sz="4300" cap="all" spc="-100">
              <a:solidFill>
                <a:schemeClr val="tx1"/>
              </a:solidFill>
            </a:endParaRPr>
          </a:p>
        </p:txBody>
      </p:sp>
      <p:cxnSp>
        <p:nvCxnSpPr>
          <p:cNvPr id="43" name="Straight Connector 29">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22894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C64B8781-DAF1-4BD0-861D-9B8B1E91874E}"/>
              </a:ext>
            </a:extLst>
          </p:cNvPr>
          <p:cNvSpPr>
            <a:spLocks noGrp="1"/>
          </p:cNvSpPr>
          <p:nvPr>
            <p:ph idx="1"/>
          </p:nvPr>
        </p:nvSpPr>
        <p:spPr>
          <a:xfrm>
            <a:off x="557720" y="2149813"/>
            <a:ext cx="2312479" cy="3854197"/>
          </a:xfrm>
        </p:spPr>
        <p:txBody>
          <a:bodyPr vert="horz" lIns="91440" tIns="45720" rIns="91440" bIns="45720" rtlCol="0" anchor="t">
            <a:normAutofit/>
          </a:bodyPr>
          <a:lstStyle/>
          <a:p>
            <a:r>
              <a:rPr lang="en-US">
                <a:ea typeface="+mn-lt"/>
                <a:cs typeface="+mn-lt"/>
              </a:rPr>
              <a:t>In case of suicide rate for seperated individuals Tamil Nadu is in the Top position</a:t>
            </a:r>
            <a:endParaRPr lang="en-US">
              <a:solidFill>
                <a:schemeClr val="tx1">
                  <a:lumMod val="85000"/>
                  <a:lumOff val="15000"/>
                </a:schemeClr>
              </a:solidFill>
            </a:endParaRPr>
          </a:p>
          <a:p>
            <a:pPr>
              <a:buClr>
                <a:srgbClr val="FFFFFF"/>
              </a:buClr>
            </a:pPr>
            <a:r>
              <a:rPr lang="en-US">
                <a:ea typeface="+mn-lt"/>
                <a:cs typeface="+mn-lt"/>
              </a:rPr>
              <a:t>Top five states are Tamil Nadu, Andhra Pradesh, West Bengal, Karnataka and Assam</a:t>
            </a:r>
            <a:endParaRPr lang="en-US"/>
          </a:p>
          <a:p>
            <a:pPr>
              <a:buClr>
                <a:srgbClr val="FFFFFF"/>
              </a:buClr>
            </a:pPr>
            <a:endParaRPr lang="en-US" dirty="0">
              <a:solidFill>
                <a:schemeClr val="tx1">
                  <a:lumMod val="85000"/>
                  <a:lumOff val="15000"/>
                </a:schemeClr>
              </a:solidFill>
            </a:endParaRPr>
          </a:p>
        </p:txBody>
      </p:sp>
      <p:sp>
        <p:nvSpPr>
          <p:cNvPr id="17" name="Rectangle 1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4" descr="Chart, histogram&#10;&#10;Description automatically generated">
            <a:extLst>
              <a:ext uri="{FF2B5EF4-FFF2-40B4-BE49-F238E27FC236}">
                <a16:creationId xmlns:a16="http://schemas.microsoft.com/office/drawing/2014/main" id="{FF27FCC6-F3BF-41DC-BD76-6CD0ABDCC33C}"/>
              </a:ext>
            </a:extLst>
          </p:cNvPr>
          <p:cNvPicPr>
            <a:picLocks noChangeAspect="1"/>
          </p:cNvPicPr>
          <p:nvPr/>
        </p:nvPicPr>
        <p:blipFill>
          <a:blip r:embed="rId2"/>
          <a:stretch>
            <a:fillRect/>
          </a:stretch>
        </p:blipFill>
        <p:spPr>
          <a:xfrm>
            <a:off x="3976353" y="965681"/>
            <a:ext cx="7592781" cy="4318307"/>
          </a:xfrm>
          <a:prstGeom prst="rect">
            <a:avLst/>
          </a:prstGeom>
        </p:spPr>
      </p:pic>
      <p:sp>
        <p:nvSpPr>
          <p:cNvPr id="7" name="Title 1">
            <a:extLst>
              <a:ext uri="{FF2B5EF4-FFF2-40B4-BE49-F238E27FC236}">
                <a16:creationId xmlns:a16="http://schemas.microsoft.com/office/drawing/2014/main" id="{137C9DC8-6DD4-4AEF-B6D4-D164AE0776F7}"/>
              </a:ext>
            </a:extLst>
          </p:cNvPr>
          <p:cNvSpPr txBox="1">
            <a:spLocks/>
          </p:cNvSpPr>
          <p:nvPr/>
        </p:nvSpPr>
        <p:spPr>
          <a:xfrm>
            <a:off x="547282" y="226624"/>
            <a:ext cx="2312480" cy="14997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GB" sz="2000"/>
              <a:t>Statewise suicide rate based on different marital status</a:t>
            </a:r>
            <a:endParaRPr lang="en-GB"/>
          </a:p>
        </p:txBody>
      </p:sp>
    </p:spTree>
    <p:extLst>
      <p:ext uri="{BB962C8B-B14F-4D97-AF65-F5344CB8AC3E}">
        <p14:creationId xmlns:p14="http://schemas.microsoft.com/office/powerpoint/2010/main" val="380277201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33DCDFA0-0715-483C-9C21-EC14FEC8A0DA}"/>
              </a:ext>
            </a:extLst>
          </p:cNvPr>
          <p:cNvSpPr>
            <a:spLocks noGrp="1"/>
          </p:cNvSpPr>
          <p:nvPr>
            <p:ph idx="1"/>
          </p:nvPr>
        </p:nvSpPr>
        <p:spPr>
          <a:xfrm>
            <a:off x="547282" y="1857539"/>
            <a:ext cx="2312479" cy="3854197"/>
          </a:xfrm>
        </p:spPr>
        <p:txBody>
          <a:bodyPr vert="horz" lIns="91440" tIns="45720" rIns="91440" bIns="45720" rtlCol="0" anchor="t">
            <a:normAutofit/>
          </a:bodyPr>
          <a:lstStyle/>
          <a:p>
            <a:r>
              <a:rPr lang="en-US">
                <a:ea typeface="+mn-lt"/>
                <a:cs typeface="+mn-lt"/>
              </a:rPr>
              <a:t>In case of Suicide rate of widowed individuals Tamil Nadu is in the top position.</a:t>
            </a:r>
            <a:endParaRPr lang="en-US">
              <a:solidFill>
                <a:schemeClr val="tx1">
                  <a:lumMod val="85000"/>
                  <a:lumOff val="15000"/>
                </a:schemeClr>
              </a:solidFill>
            </a:endParaRPr>
          </a:p>
          <a:p>
            <a:pPr>
              <a:buClr>
                <a:srgbClr val="FFFFFF"/>
              </a:buClr>
            </a:pPr>
            <a:r>
              <a:rPr lang="en-US">
                <a:ea typeface="+mn-lt"/>
                <a:cs typeface="+mn-lt"/>
              </a:rPr>
              <a:t>The top five states are Tamil Nadu, Andhra Pradesh, West Bengal, Maharashtra and Karnataka</a:t>
            </a:r>
            <a:endParaRPr lang="en-US"/>
          </a:p>
          <a:p>
            <a:pPr>
              <a:buClr>
                <a:srgbClr val="FFFFFF"/>
              </a:buClr>
            </a:pPr>
            <a:endParaRPr lang="en-US" dirty="0">
              <a:solidFill>
                <a:schemeClr val="tx1">
                  <a:lumMod val="85000"/>
                  <a:lumOff val="15000"/>
                </a:schemeClr>
              </a:solidFill>
            </a:endParaRPr>
          </a:p>
        </p:txBody>
      </p:sp>
      <p:sp>
        <p:nvSpPr>
          <p:cNvPr id="17" name="Rectangle 1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4" descr="Chart, histogram&#10;&#10;Description automatically generated">
            <a:extLst>
              <a:ext uri="{FF2B5EF4-FFF2-40B4-BE49-F238E27FC236}">
                <a16:creationId xmlns:a16="http://schemas.microsoft.com/office/drawing/2014/main" id="{16541592-D79C-4080-9442-0B8A700E2991}"/>
              </a:ext>
            </a:extLst>
          </p:cNvPr>
          <p:cNvPicPr>
            <a:picLocks noChangeAspect="1"/>
          </p:cNvPicPr>
          <p:nvPr/>
        </p:nvPicPr>
        <p:blipFill>
          <a:blip r:embed="rId2"/>
          <a:stretch>
            <a:fillRect/>
          </a:stretch>
        </p:blipFill>
        <p:spPr>
          <a:xfrm>
            <a:off x="4049422" y="1633735"/>
            <a:ext cx="7237877" cy="3618938"/>
          </a:xfrm>
          <a:prstGeom prst="rect">
            <a:avLst/>
          </a:prstGeom>
        </p:spPr>
      </p:pic>
      <p:sp>
        <p:nvSpPr>
          <p:cNvPr id="5" name="Title 1">
            <a:extLst>
              <a:ext uri="{FF2B5EF4-FFF2-40B4-BE49-F238E27FC236}">
                <a16:creationId xmlns:a16="http://schemas.microsoft.com/office/drawing/2014/main" id="{59869F4B-DB7A-4B92-BB0D-AF7345D65BB1}"/>
              </a:ext>
            </a:extLst>
          </p:cNvPr>
          <p:cNvSpPr txBox="1">
            <a:spLocks/>
          </p:cNvSpPr>
          <p:nvPr/>
        </p:nvSpPr>
        <p:spPr>
          <a:xfrm>
            <a:off x="547282" y="226624"/>
            <a:ext cx="2312480" cy="14997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GB" sz="2000"/>
              <a:t>Statewise suicide rate based on different marital status</a:t>
            </a:r>
            <a:endParaRPr lang="en-GB"/>
          </a:p>
        </p:txBody>
      </p:sp>
    </p:spTree>
    <p:extLst>
      <p:ext uri="{BB962C8B-B14F-4D97-AF65-F5344CB8AC3E}">
        <p14:creationId xmlns:p14="http://schemas.microsoft.com/office/powerpoint/2010/main" val="134700386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86BCC494-DB15-4954-B558-79CF32CE9719}"/>
              </a:ext>
            </a:extLst>
          </p:cNvPr>
          <p:cNvSpPr>
            <a:spLocks noGrp="1"/>
          </p:cNvSpPr>
          <p:nvPr>
            <p:ph type="title"/>
          </p:nvPr>
        </p:nvSpPr>
        <p:spPr>
          <a:xfrm>
            <a:off x="676240" y="875324"/>
            <a:ext cx="3536510" cy="5093520"/>
          </a:xfrm>
        </p:spPr>
        <p:txBody>
          <a:bodyPr>
            <a:normAutofit/>
          </a:bodyPr>
          <a:lstStyle/>
          <a:p>
            <a:pPr algn="ctr"/>
            <a:r>
              <a:rPr lang="en-GB" sz="4400">
                <a:solidFill>
                  <a:schemeClr val="tx1"/>
                </a:solidFill>
              </a:rPr>
              <a:t>Some of the reasons that I found as worst and should be removed form the society</a:t>
            </a:r>
          </a:p>
        </p:txBody>
      </p:sp>
      <p:sp>
        <p:nvSpPr>
          <p:cNvPr id="3" name="Content Placeholder 2">
            <a:extLst>
              <a:ext uri="{FF2B5EF4-FFF2-40B4-BE49-F238E27FC236}">
                <a16:creationId xmlns:a16="http://schemas.microsoft.com/office/drawing/2014/main" id="{E1FFE7FF-6FB4-4E24-BB5F-F1BA26C9E3FD}"/>
              </a:ext>
            </a:extLst>
          </p:cNvPr>
          <p:cNvSpPr>
            <a:spLocks noGrp="1"/>
          </p:cNvSpPr>
          <p:nvPr>
            <p:ph idx="1"/>
          </p:nvPr>
        </p:nvSpPr>
        <p:spPr>
          <a:xfrm>
            <a:off x="5509439" y="1279724"/>
            <a:ext cx="5647076" cy="5475563"/>
          </a:xfrm>
        </p:spPr>
        <p:txBody>
          <a:bodyPr anchor="ctr">
            <a:normAutofit/>
          </a:bodyPr>
          <a:lstStyle/>
          <a:p>
            <a:pPr marL="0" indent="0" algn="just">
              <a:buNone/>
            </a:pPr>
            <a:r>
              <a:rPr lang="en-GB" sz="2000"/>
              <a:t>This reasons are one of the top ten known causes of suicide.</a:t>
            </a:r>
            <a:endParaRPr lang="en-US"/>
          </a:p>
          <a:p>
            <a:pPr marL="457200" indent="-457200" algn="just">
              <a:buAutoNum type="arabicPeriod"/>
            </a:pPr>
            <a:r>
              <a:rPr lang="en-GB" sz="2000"/>
              <a:t>Dowry dispute</a:t>
            </a:r>
          </a:p>
          <a:p>
            <a:pPr marL="457200" indent="-457200" algn="just">
              <a:buClr>
                <a:srgbClr val="FFFFFF"/>
              </a:buClr>
              <a:buAutoNum type="arabicPeriod"/>
            </a:pPr>
            <a:r>
              <a:rPr lang="en-GB" sz="2000"/>
              <a:t>Failure in Examination</a:t>
            </a:r>
          </a:p>
          <a:p>
            <a:pPr marL="457200" indent="-457200" algn="just">
              <a:buClr>
                <a:srgbClr val="FFFFFF"/>
              </a:buClr>
              <a:buAutoNum type="arabicPeriod"/>
            </a:pPr>
            <a:r>
              <a:rPr lang="en-GB" sz="2000"/>
              <a:t>Drug Abuse</a:t>
            </a:r>
          </a:p>
          <a:p>
            <a:pPr marL="0" indent="0" algn="just">
              <a:buClr>
                <a:srgbClr val="FFFFFF"/>
              </a:buClr>
              <a:buNone/>
            </a:pPr>
            <a:r>
              <a:rPr lang="en-GB" sz="2000"/>
              <a:t>                           From my analysis, </a:t>
            </a:r>
            <a:r>
              <a:rPr lang="en-GB" sz="2000">
                <a:ea typeface="+mn-lt"/>
                <a:cs typeface="+mn-lt"/>
              </a:rPr>
              <a:t>Madhya Pradesh is having high suicide rate based on dowry dispute.  West Bengal is having high rate of suicide due to examination failure. And Maharashtra is having high rate of suicides due to drug abuse and addiction.</a:t>
            </a:r>
            <a:endParaRPr lang="en-GB">
              <a:ea typeface="+mn-lt"/>
              <a:cs typeface="+mn-lt"/>
            </a:endParaRPr>
          </a:p>
          <a:p>
            <a:pPr algn="just">
              <a:buClr>
                <a:srgbClr val="FFFFFF"/>
              </a:buClr>
            </a:pPr>
            <a:endParaRPr lang="en-GB" sz="2000" dirty="0">
              <a:ea typeface="+mn-lt"/>
              <a:cs typeface="+mn-lt"/>
            </a:endParaRPr>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193181553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A631947-8975-4FF0-82AC-14D6795839EF}"/>
              </a:ext>
            </a:extLst>
          </p:cNvPr>
          <p:cNvSpPr>
            <a:spLocks noGrp="1"/>
          </p:cNvSpPr>
          <p:nvPr>
            <p:ph type="title"/>
          </p:nvPr>
        </p:nvSpPr>
        <p:spPr>
          <a:xfrm>
            <a:off x="676240" y="875324"/>
            <a:ext cx="3536510" cy="5093520"/>
          </a:xfrm>
        </p:spPr>
        <p:txBody>
          <a:bodyPr>
            <a:normAutofit/>
          </a:bodyPr>
          <a:lstStyle/>
          <a:p>
            <a:pPr algn="ctr"/>
            <a:r>
              <a:rPr lang="en-GB" sz="4100">
                <a:solidFill>
                  <a:schemeClr val="tx1"/>
                </a:solidFill>
                <a:ea typeface="+mj-lt"/>
                <a:cs typeface="+mj-lt"/>
              </a:rPr>
              <a:t>Suicides due to Ideological Causes/Hero Worshipping</a:t>
            </a:r>
            <a:endParaRPr lang="en-US" sz="4100">
              <a:solidFill>
                <a:schemeClr val="tx1"/>
              </a:solidFill>
            </a:endParaRPr>
          </a:p>
        </p:txBody>
      </p:sp>
      <p:sp>
        <p:nvSpPr>
          <p:cNvPr id="3" name="Content Placeholder 2">
            <a:extLst>
              <a:ext uri="{FF2B5EF4-FFF2-40B4-BE49-F238E27FC236}">
                <a16:creationId xmlns:a16="http://schemas.microsoft.com/office/drawing/2014/main" id="{48676E3F-BE71-4A6A-8D41-810B65E5A99D}"/>
              </a:ext>
            </a:extLst>
          </p:cNvPr>
          <p:cNvSpPr>
            <a:spLocks noGrp="1"/>
          </p:cNvSpPr>
          <p:nvPr>
            <p:ph idx="1"/>
          </p:nvPr>
        </p:nvSpPr>
        <p:spPr>
          <a:xfrm>
            <a:off x="5478124" y="559477"/>
            <a:ext cx="5647076" cy="5475563"/>
          </a:xfrm>
        </p:spPr>
        <p:txBody>
          <a:bodyPr anchor="ctr">
            <a:normAutofit lnSpcReduction="10000"/>
          </a:bodyPr>
          <a:lstStyle/>
          <a:p>
            <a:r>
              <a:rPr lang="en-GB" sz="2000"/>
              <a:t>This is one of the intresting reason that people commits suicide. Even though it doesn't comes under top ten category, this is something which should be rectified from the society.</a:t>
            </a:r>
          </a:p>
          <a:p>
            <a:pPr>
              <a:buClr>
                <a:srgbClr val="FFFFFF"/>
              </a:buClr>
            </a:pPr>
            <a:r>
              <a:rPr lang="en-GB" sz="2000"/>
              <a:t>From my analysis it is showing that </a:t>
            </a:r>
            <a:r>
              <a:rPr lang="en-GB" sz="2000">
                <a:ea typeface="+mn-lt"/>
                <a:cs typeface="+mn-lt"/>
              </a:rPr>
              <a:t>higher suicide rate due to Ideological Causes/Hero Worshipping is in the place Tamil Nadu.</a:t>
            </a:r>
            <a:endParaRPr lang="en-GB" sz="2000" dirty="0"/>
          </a:p>
          <a:p>
            <a:pPr>
              <a:buClr>
                <a:srgbClr val="FFFFFF"/>
              </a:buClr>
            </a:pPr>
            <a:r>
              <a:rPr lang="en-GB" sz="2000">
                <a:ea typeface="+mn-lt"/>
                <a:cs typeface="+mn-lt"/>
              </a:rPr>
              <a:t>Top five places are Tamil Nadu, Andhra Pradesh, Haryana, Kerala and Maharashtra</a:t>
            </a:r>
            <a:endParaRPr lang="en-GB"/>
          </a:p>
          <a:p>
            <a:pPr>
              <a:buClr>
                <a:srgbClr val="FFFFFF"/>
              </a:buClr>
            </a:pPr>
            <a:r>
              <a:rPr lang="en-GB" sz="2000">
                <a:ea typeface="+mn-lt"/>
                <a:cs typeface="+mn-lt"/>
              </a:rPr>
              <a:t>The individuals who commits suicide due to Ideological Causes/Hero Worshipping belongs to 15-29 age group, then 30-44. It is comparatecely lower in children and for senior citizens.</a:t>
            </a:r>
            <a:endParaRPr lang="en-GB" sz="2000" dirty="0"/>
          </a:p>
        </p:txBody>
      </p:sp>
    </p:spTree>
    <p:extLst>
      <p:ext uri="{BB962C8B-B14F-4D97-AF65-F5344CB8AC3E}">
        <p14:creationId xmlns:p14="http://schemas.microsoft.com/office/powerpoint/2010/main" val="241113114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5"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0" name="Rectangle 1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2"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4" name="Rectangle 20">
            <a:extLst>
              <a:ext uri="{FF2B5EF4-FFF2-40B4-BE49-F238E27FC236}">
                <a16:creationId xmlns:a16="http://schemas.microsoft.com/office/drawing/2014/main" id="{6EB4BFD6-A85D-4A13-A54A-9A5C9E31C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2">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8" name="Rectangle 24">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9B158BE-28A7-46DC-89DC-8E85FB9D022E}"/>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6800" cap="all" spc="-100">
                <a:solidFill>
                  <a:schemeClr val="tx1"/>
                </a:solidFill>
              </a:rPr>
              <a:t>conclusions</a:t>
            </a:r>
          </a:p>
        </p:txBody>
      </p:sp>
      <p:cxnSp>
        <p:nvCxnSpPr>
          <p:cNvPr id="29" name="Straight Connector 26">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020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solidFill>
            <a:schemeClr val="bg1">
              <a:lumMod val="75000"/>
              <a:alpha val="60000"/>
            </a:schemeClr>
          </a:solidFill>
          <a:ln w="6350" cap="sq" cmpd="sng" algn="ctr">
            <a:noFill/>
            <a:prstDash val="solid"/>
            <a:miter lim="800000"/>
          </a:ln>
          <a:effectLst/>
        </p:spPr>
      </p:sp>
      <p:sp>
        <p:nvSpPr>
          <p:cNvPr id="3" name="Content Placeholder 2">
            <a:extLst>
              <a:ext uri="{FF2B5EF4-FFF2-40B4-BE49-F238E27FC236}">
                <a16:creationId xmlns:a16="http://schemas.microsoft.com/office/drawing/2014/main" id="{13B82CD4-CC20-4B2A-AD54-997B2B385681}"/>
              </a:ext>
            </a:extLst>
          </p:cNvPr>
          <p:cNvSpPr>
            <a:spLocks noGrp="1"/>
          </p:cNvSpPr>
          <p:nvPr>
            <p:ph idx="1"/>
          </p:nvPr>
        </p:nvSpPr>
        <p:spPr>
          <a:xfrm>
            <a:off x="3844616" y="862759"/>
            <a:ext cx="7245103" cy="4593146"/>
          </a:xfrm>
        </p:spPr>
        <p:txBody>
          <a:bodyPr vert="horz" lIns="91440" tIns="45720" rIns="91440" bIns="45720" rtlCol="0" anchor="t">
            <a:normAutofit/>
          </a:bodyPr>
          <a:lstStyle/>
          <a:p>
            <a:r>
              <a:rPr lang="en-GB"/>
              <a:t>Increase in Education can decrease the number of suicides.</a:t>
            </a:r>
            <a:endParaRPr lang="en-GB" dirty="0"/>
          </a:p>
          <a:p>
            <a:pPr>
              <a:buClr>
                <a:srgbClr val="262626"/>
              </a:buClr>
            </a:pPr>
            <a:r>
              <a:rPr lang="en-GB"/>
              <a:t>Male are having higher suicidal tendency than that of female.</a:t>
            </a:r>
            <a:endParaRPr lang="en-GB" dirty="0"/>
          </a:p>
          <a:p>
            <a:pPr>
              <a:buClr>
                <a:srgbClr val="262626"/>
              </a:buClr>
            </a:pPr>
            <a:r>
              <a:rPr lang="en-GB"/>
              <a:t>Maharashtra is having higher suicidal rate</a:t>
            </a:r>
            <a:endParaRPr lang="en-GB" dirty="0"/>
          </a:p>
          <a:p>
            <a:pPr>
              <a:buClr>
                <a:srgbClr val="262626"/>
              </a:buClr>
            </a:pPr>
            <a:r>
              <a:rPr lang="en-GB"/>
              <a:t>The major reason for suicide is family problems</a:t>
            </a:r>
            <a:endParaRPr lang="en-GB" dirty="0"/>
          </a:p>
          <a:p>
            <a:pPr>
              <a:buClr>
                <a:srgbClr val="262626"/>
              </a:buClr>
            </a:pPr>
            <a:r>
              <a:rPr lang="en-GB"/>
              <a:t>Females within the age group 15-29 are showing higher suicidal rendency whearas male between the age 30-40.</a:t>
            </a:r>
            <a:endParaRPr lang="en-GB" dirty="0"/>
          </a:p>
          <a:p>
            <a:pPr>
              <a:buClr>
                <a:srgbClr val="262626"/>
              </a:buClr>
            </a:pPr>
            <a:r>
              <a:rPr lang="en-GB"/>
              <a:t>The suicide rate due to dowry dispute , drug abuse and failure in exam are also high</a:t>
            </a:r>
            <a:endParaRPr lang="en-GB" dirty="0"/>
          </a:p>
          <a:p>
            <a:pPr>
              <a:buClr>
                <a:srgbClr val="262626"/>
              </a:buClr>
            </a:pPr>
            <a:r>
              <a:rPr lang="en-GB"/>
              <a:t>Mode adopted by most of the person are hanging themself</a:t>
            </a:r>
            <a:endParaRPr lang="en-GB" dirty="0"/>
          </a:p>
          <a:p>
            <a:pPr>
              <a:buClr>
                <a:srgbClr val="262626"/>
              </a:buClr>
            </a:pPr>
            <a:r>
              <a:rPr lang="en-GB">
                <a:ea typeface="+mn-lt"/>
                <a:cs typeface="+mn-lt"/>
              </a:rPr>
              <a:t>For house wives the higher suicide rate comes under the age_group 15_29</a:t>
            </a:r>
            <a:endParaRPr lang="en-GB"/>
          </a:p>
          <a:p>
            <a:pPr>
              <a:buClr>
                <a:srgbClr val="262626"/>
              </a:buClr>
            </a:pPr>
            <a:r>
              <a:rPr lang="en-GB">
                <a:ea typeface="+mn-lt"/>
                <a:cs typeface="+mn-lt"/>
              </a:rPr>
              <a:t>For Students the higher suicide rate is between 15-29</a:t>
            </a:r>
            <a:endParaRPr lang="en-GB" dirty="0"/>
          </a:p>
          <a:p>
            <a:pPr>
              <a:buClr>
                <a:srgbClr val="262626"/>
              </a:buClr>
            </a:pPr>
            <a:r>
              <a:rPr lang="en-GB"/>
              <a:t>Most of the person who</a:t>
            </a:r>
            <a:r>
              <a:rPr lang="en-GB" dirty="0"/>
              <a:t> </a:t>
            </a:r>
            <a:r>
              <a:rPr lang="en-GB"/>
              <a:t>commit suicite are married</a:t>
            </a:r>
            <a:endParaRPr lang="en-GB" dirty="0"/>
          </a:p>
          <a:p>
            <a:pPr>
              <a:buClr>
                <a:srgbClr val="262626"/>
              </a:buClr>
            </a:pPr>
            <a:endParaRPr lang="en-GB"/>
          </a:p>
        </p:txBody>
      </p:sp>
    </p:spTree>
    <p:extLst>
      <p:ext uri="{BB962C8B-B14F-4D97-AF65-F5344CB8AC3E}">
        <p14:creationId xmlns:p14="http://schemas.microsoft.com/office/powerpoint/2010/main" val="202372335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solidFill>
            <a:schemeClr val="bg1">
              <a:lumMod val="75000"/>
              <a:alpha val="60000"/>
            </a:schemeClr>
          </a:solidFill>
          <a:ln w="6350" cap="sq" cmpd="sng" algn="ctr">
            <a:noFill/>
            <a:prstDash val="solid"/>
            <a:miter lim="800000"/>
          </a:ln>
          <a:effectLst/>
        </p:spPr>
      </p:sp>
      <p:sp>
        <p:nvSpPr>
          <p:cNvPr id="3" name="Content Placeholder 2">
            <a:extLst>
              <a:ext uri="{FF2B5EF4-FFF2-40B4-BE49-F238E27FC236}">
                <a16:creationId xmlns:a16="http://schemas.microsoft.com/office/drawing/2014/main" id="{DF478261-6C30-40EF-8118-86E6651C8CF8}"/>
              </a:ext>
            </a:extLst>
          </p:cNvPr>
          <p:cNvSpPr>
            <a:spLocks noGrp="1"/>
          </p:cNvSpPr>
          <p:nvPr>
            <p:ph idx="1"/>
          </p:nvPr>
        </p:nvSpPr>
        <p:spPr>
          <a:xfrm>
            <a:off x="3698479" y="998457"/>
            <a:ext cx="7245103" cy="4822789"/>
          </a:xfrm>
        </p:spPr>
        <p:txBody>
          <a:bodyPr vert="horz" lIns="91440" tIns="45720" rIns="91440" bIns="45720" rtlCol="0" anchor="t">
            <a:normAutofit/>
          </a:bodyPr>
          <a:lstStyle/>
          <a:p>
            <a:pPr>
              <a:lnSpc>
                <a:spcPct val="110000"/>
              </a:lnSpc>
            </a:pPr>
            <a:r>
              <a:rPr lang="en-GB">
                <a:ea typeface="+mn-lt"/>
                <a:cs typeface="+mn-lt"/>
              </a:rPr>
              <a:t>Madhya Pradesh is having high suicide rate based on dowry dispute</a:t>
            </a:r>
            <a:endParaRPr lang="en-GB"/>
          </a:p>
          <a:p>
            <a:pPr>
              <a:lnSpc>
                <a:spcPct val="110000"/>
              </a:lnSpc>
              <a:buClr>
                <a:srgbClr val="262626"/>
              </a:buClr>
            </a:pPr>
            <a:r>
              <a:rPr lang="en-GB">
                <a:ea typeface="+mn-lt"/>
                <a:cs typeface="+mn-lt"/>
              </a:rPr>
              <a:t>individuals who are suiciding due to dowry problems are mainly between the age group 15-29 and secondly 30-44</a:t>
            </a:r>
          </a:p>
          <a:p>
            <a:pPr>
              <a:lnSpc>
                <a:spcPct val="110000"/>
              </a:lnSpc>
              <a:buClr>
                <a:srgbClr val="262626"/>
              </a:buClr>
            </a:pPr>
            <a:r>
              <a:rPr lang="en-GB">
                <a:ea typeface="+mn-lt"/>
                <a:cs typeface="+mn-lt"/>
              </a:rPr>
              <a:t>West Bengal is having high rate of suicide due to examination failure</a:t>
            </a:r>
            <a:endParaRPr lang="en-GB"/>
          </a:p>
          <a:p>
            <a:pPr>
              <a:lnSpc>
                <a:spcPct val="110000"/>
              </a:lnSpc>
              <a:buClr>
                <a:srgbClr val="262626"/>
              </a:buClr>
            </a:pPr>
            <a:r>
              <a:rPr lang="en-GB">
                <a:ea typeface="+mn-lt"/>
                <a:cs typeface="+mn-lt"/>
              </a:rPr>
              <a:t>The age group of individual committed suicide due to examination failure lie mainly between 15-29. Then 0-14</a:t>
            </a:r>
            <a:endParaRPr lang="en-GB"/>
          </a:p>
          <a:p>
            <a:pPr>
              <a:lnSpc>
                <a:spcPct val="110000"/>
              </a:lnSpc>
              <a:buClr>
                <a:srgbClr val="262626"/>
              </a:buClr>
            </a:pPr>
            <a:r>
              <a:rPr lang="en-GB">
                <a:ea typeface="+mn-lt"/>
                <a:cs typeface="+mn-lt"/>
              </a:rPr>
              <a:t>Maharashtra is having high rate of suicides due to drug abuse and addiction</a:t>
            </a:r>
            <a:endParaRPr lang="en-GB"/>
          </a:p>
          <a:p>
            <a:pPr>
              <a:lnSpc>
                <a:spcPct val="110000"/>
              </a:lnSpc>
              <a:buClr>
                <a:srgbClr val="262626"/>
              </a:buClr>
            </a:pPr>
            <a:r>
              <a:rPr lang="en-GB">
                <a:ea typeface="+mn-lt"/>
                <a:cs typeface="+mn-lt"/>
              </a:rPr>
              <a:t>The individuals who commited suicides due to drug abuse or addict mainly comes under the age group 30-44, then 45-59 and 15-29 are almost equal.</a:t>
            </a:r>
            <a:endParaRPr lang="en-GB"/>
          </a:p>
          <a:p>
            <a:pPr>
              <a:lnSpc>
                <a:spcPct val="110000"/>
              </a:lnSpc>
              <a:buClr>
                <a:srgbClr val="262626"/>
              </a:buClr>
            </a:pPr>
            <a:r>
              <a:rPr lang="en-GB">
                <a:ea typeface="+mn-lt"/>
                <a:cs typeface="+mn-lt"/>
              </a:rPr>
              <a:t>As the year passes suicides committed due to drug addiction also increases</a:t>
            </a:r>
            <a:endParaRPr lang="en-GB"/>
          </a:p>
          <a:p>
            <a:pPr>
              <a:lnSpc>
                <a:spcPct val="110000"/>
              </a:lnSpc>
              <a:buClr>
                <a:srgbClr val="262626"/>
              </a:buClr>
            </a:pPr>
            <a:r>
              <a:rPr lang="en-GB">
                <a:ea typeface="+mn-lt"/>
                <a:cs typeface="+mn-lt"/>
              </a:rPr>
              <a:t>It is showing that higher suicide rate due to Ideological Causes/Hero Worshipping is in the place Tamil Nadu.</a:t>
            </a:r>
            <a:endParaRPr lang="en-GB" dirty="0"/>
          </a:p>
          <a:p>
            <a:pPr>
              <a:lnSpc>
                <a:spcPct val="110000"/>
              </a:lnSpc>
              <a:buClr>
                <a:srgbClr val="262626"/>
              </a:buClr>
            </a:pPr>
            <a:r>
              <a:rPr lang="en-GB">
                <a:ea typeface="+mn-lt"/>
                <a:cs typeface="+mn-lt"/>
              </a:rPr>
              <a:t>The individuals who commits suicide due to Ideological Causes/Hero Worshipping belongs to 15-29 age group, then 30-44. It is comparatecely lower in children and for senior citizens.</a:t>
            </a:r>
            <a:endParaRPr lang="en-GB" dirty="0"/>
          </a:p>
          <a:p>
            <a:pPr>
              <a:lnSpc>
                <a:spcPct val="110000"/>
              </a:lnSpc>
              <a:buClr>
                <a:srgbClr val="262626"/>
              </a:buClr>
            </a:pPr>
            <a:endParaRPr lang="en-GB"/>
          </a:p>
        </p:txBody>
      </p:sp>
    </p:spTree>
    <p:extLst>
      <p:ext uri="{BB962C8B-B14F-4D97-AF65-F5344CB8AC3E}">
        <p14:creationId xmlns:p14="http://schemas.microsoft.com/office/powerpoint/2010/main" val="421482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8AA9E9A9-7C5B-4E69-B4C4-65AD3D70B3E8}"/>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6800" cap="all" spc="-100">
                <a:solidFill>
                  <a:schemeClr val="tx1"/>
                </a:solidFill>
              </a:rPr>
              <a:t>Thank you..</a:t>
            </a:r>
          </a:p>
        </p:txBody>
      </p:sp>
      <p:cxnSp>
        <p:nvCxnSpPr>
          <p:cNvPr id="26" name="Straight Connector 2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FD357A1-201E-4C61-8D75-0277C836C77B}"/>
              </a:ext>
            </a:extLst>
          </p:cNvPr>
          <p:cNvSpPr txBox="1"/>
          <p:nvPr/>
        </p:nvSpPr>
        <p:spPr>
          <a:xfrm>
            <a:off x="6206647" y="374319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By Amritha S</a:t>
            </a:r>
            <a:endParaRPr lang="en-GB" dirty="0"/>
          </a:p>
        </p:txBody>
      </p:sp>
    </p:spTree>
    <p:extLst>
      <p:ext uri="{BB962C8B-B14F-4D97-AF65-F5344CB8AC3E}">
        <p14:creationId xmlns:p14="http://schemas.microsoft.com/office/powerpoint/2010/main" val="533664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1"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5DD57260-C7B8-4E37-BABF-FA5982D90C2C}"/>
              </a:ext>
            </a:extLst>
          </p:cNvPr>
          <p:cNvSpPr>
            <a:spLocks noGrp="1"/>
          </p:cNvSpPr>
          <p:nvPr>
            <p:ph idx="1"/>
          </p:nvPr>
        </p:nvSpPr>
        <p:spPr>
          <a:xfrm>
            <a:off x="5478124" y="559477"/>
            <a:ext cx="5647076" cy="5475563"/>
          </a:xfrm>
        </p:spPr>
        <p:txBody>
          <a:bodyPr vert="horz" lIns="91440" tIns="45720" rIns="91440" bIns="45720" rtlCol="0" anchor="ctr">
            <a:normAutofit/>
          </a:bodyPr>
          <a:lstStyle/>
          <a:p>
            <a:pPr marL="0" indent="0">
              <a:buNone/>
            </a:pPr>
            <a:r>
              <a:rPr lang="en-GB" sz="2000">
                <a:ea typeface="+mn-lt"/>
                <a:cs typeface="+mn-lt"/>
              </a:rPr>
              <a:t>Each suicide is a personal tragedy that prematurely takes the life of an individual and has a continuing ripple effect, dramatically affecting the lives of families, friends and communities. Every year, more than 1,00,000 people commit suicide in our country. There are various causes of suicides like professional/career problems, sense of isolation, abuse, violence, family problems, mental disorders, addiction to alcohol, financial loss, chronic pain etc.</a:t>
            </a:r>
            <a:endParaRPr lang="en-US" sz="2000"/>
          </a:p>
        </p:txBody>
      </p:sp>
      <p:pic>
        <p:nvPicPr>
          <p:cNvPr id="13" name="Picture 13" descr="A picture containing text&#10;&#10;Description automatically generated">
            <a:extLst>
              <a:ext uri="{FF2B5EF4-FFF2-40B4-BE49-F238E27FC236}">
                <a16:creationId xmlns:a16="http://schemas.microsoft.com/office/drawing/2014/main" id="{4CA05505-A80B-43AA-A24D-56793B15AA25}"/>
              </a:ext>
            </a:extLst>
          </p:cNvPr>
          <p:cNvPicPr>
            <a:picLocks noChangeAspect="1"/>
          </p:cNvPicPr>
          <p:nvPr/>
        </p:nvPicPr>
        <p:blipFill>
          <a:blip r:embed="rId2"/>
          <a:stretch>
            <a:fillRect/>
          </a:stretch>
        </p:blipFill>
        <p:spPr>
          <a:xfrm>
            <a:off x="1039660" y="1022438"/>
            <a:ext cx="2743200" cy="4552166"/>
          </a:xfrm>
          <a:prstGeom prst="rect">
            <a:avLst/>
          </a:prstGeom>
        </p:spPr>
      </p:pic>
    </p:spTree>
    <p:extLst>
      <p:ext uri="{BB962C8B-B14F-4D97-AF65-F5344CB8AC3E}">
        <p14:creationId xmlns:p14="http://schemas.microsoft.com/office/powerpoint/2010/main" val="20607227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6F065EE6-5591-42F9-97C1-CD06198D1C49}"/>
              </a:ext>
            </a:extLst>
          </p:cNvPr>
          <p:cNvSpPr>
            <a:spLocks noGrp="1"/>
          </p:cNvSpPr>
          <p:nvPr>
            <p:ph type="title"/>
          </p:nvPr>
        </p:nvSpPr>
        <p:spPr>
          <a:xfrm>
            <a:off x="676240" y="875324"/>
            <a:ext cx="3536510" cy="5093520"/>
          </a:xfrm>
        </p:spPr>
        <p:txBody>
          <a:bodyPr>
            <a:normAutofit/>
          </a:bodyPr>
          <a:lstStyle/>
          <a:p>
            <a:pPr algn="ctr"/>
            <a:r>
              <a:rPr lang="en-GB" sz="4400">
                <a:solidFill>
                  <a:schemeClr val="tx1"/>
                </a:solidFill>
              </a:rPr>
              <a:t>Why we are doing this Analysis</a:t>
            </a:r>
          </a:p>
        </p:txBody>
      </p:sp>
      <p:sp>
        <p:nvSpPr>
          <p:cNvPr id="3" name="Content Placeholder 2">
            <a:extLst>
              <a:ext uri="{FF2B5EF4-FFF2-40B4-BE49-F238E27FC236}">
                <a16:creationId xmlns:a16="http://schemas.microsoft.com/office/drawing/2014/main" id="{656A5544-05BB-4449-8557-0D692B518B74}"/>
              </a:ext>
            </a:extLst>
          </p:cNvPr>
          <p:cNvSpPr>
            <a:spLocks noGrp="1"/>
          </p:cNvSpPr>
          <p:nvPr>
            <p:ph idx="1"/>
          </p:nvPr>
        </p:nvSpPr>
        <p:spPr>
          <a:xfrm>
            <a:off x="5478124" y="559477"/>
            <a:ext cx="5647076" cy="5475563"/>
          </a:xfrm>
        </p:spPr>
        <p:txBody>
          <a:bodyPr anchor="ctr">
            <a:normAutofit/>
          </a:bodyPr>
          <a:lstStyle/>
          <a:p>
            <a:pPr marL="0" indent="0" algn="ctr">
              <a:buNone/>
            </a:pPr>
            <a:r>
              <a:rPr lang="en-GB" sz="2000" dirty="0">
                <a:ea typeface="+mn-lt"/>
                <a:cs typeface="+mn-lt"/>
              </a:rPr>
              <a:t>The effects of suicidal  behaviour  or  completed  suicide on friends and family members are often disturbing. Individuals who lose a loved one to suicide are more at risk for becoming preoccupied with the reason for the suicide, wondering if  they could have prevented it. </a:t>
            </a:r>
            <a:endParaRPr lang="en-US"/>
          </a:p>
          <a:p>
            <a:pPr marL="0" indent="0" algn="ctr">
              <a:buNone/>
            </a:pPr>
            <a:r>
              <a:rPr lang="en-GB" sz="2000" dirty="0"/>
              <a:t>So as a part of this Analysis we are analysing the factors of suicide just to understand the ways to prevent it.</a:t>
            </a:r>
          </a:p>
        </p:txBody>
      </p:sp>
    </p:spTree>
    <p:extLst>
      <p:ext uri="{BB962C8B-B14F-4D97-AF65-F5344CB8AC3E}">
        <p14:creationId xmlns:p14="http://schemas.microsoft.com/office/powerpoint/2010/main" val="17477204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8">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6" name="Rectangle 20">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AD31A8-2C03-4A87-A180-20ACDFE66B4B}"/>
              </a:ext>
            </a:extLst>
          </p:cNvPr>
          <p:cNvSpPr>
            <a:spLocks noGrp="1"/>
          </p:cNvSpPr>
          <p:nvPr>
            <p:ph type="title"/>
          </p:nvPr>
        </p:nvSpPr>
        <p:spPr>
          <a:xfrm>
            <a:off x="676240" y="875324"/>
            <a:ext cx="3536510" cy="5093520"/>
          </a:xfrm>
        </p:spPr>
        <p:txBody>
          <a:bodyPr>
            <a:normAutofit/>
          </a:bodyPr>
          <a:lstStyle/>
          <a:p>
            <a:pPr algn="ctr"/>
            <a:r>
              <a:rPr lang="en-GB" sz="2800" b="1">
                <a:solidFill>
                  <a:schemeClr val="tx1"/>
                </a:solidFill>
              </a:rPr>
              <a:t>UNDERSTANDING OUR DATASET</a:t>
            </a:r>
            <a:endParaRPr lang="en-US" sz="2800" b="1">
              <a:solidFill>
                <a:schemeClr val="tx1"/>
              </a:solidFill>
            </a:endParaRPr>
          </a:p>
        </p:txBody>
      </p:sp>
      <p:sp>
        <p:nvSpPr>
          <p:cNvPr id="3" name="Content Placeholder 2">
            <a:extLst>
              <a:ext uri="{FF2B5EF4-FFF2-40B4-BE49-F238E27FC236}">
                <a16:creationId xmlns:a16="http://schemas.microsoft.com/office/drawing/2014/main" id="{727BD95D-2F36-4033-A671-6881067AD2FE}"/>
              </a:ext>
            </a:extLst>
          </p:cNvPr>
          <p:cNvSpPr>
            <a:spLocks noGrp="1"/>
          </p:cNvSpPr>
          <p:nvPr>
            <p:ph idx="1"/>
          </p:nvPr>
        </p:nvSpPr>
        <p:spPr>
          <a:xfrm>
            <a:off x="5478124" y="559477"/>
            <a:ext cx="5647076" cy="5475563"/>
          </a:xfrm>
        </p:spPr>
        <p:txBody>
          <a:bodyPr vert="horz" lIns="91440" tIns="45720" rIns="91440" bIns="45720" rtlCol="0" anchor="ctr">
            <a:normAutofit/>
          </a:bodyPr>
          <a:lstStyle/>
          <a:p>
            <a:pPr marL="0" indent="0">
              <a:buNone/>
            </a:pPr>
            <a:r>
              <a:rPr lang="en-GB" sz="2000" dirty="0"/>
              <a:t>THE COLUMNS WE HAVE,</a:t>
            </a:r>
          </a:p>
          <a:p>
            <a:pPr marL="285750" indent="-285750">
              <a:buFont typeface="Wingdings" pitchFamily="18" charset="0"/>
              <a:buChar char="Ø"/>
            </a:pPr>
            <a:r>
              <a:rPr lang="en-GB" sz="2000" dirty="0"/>
              <a:t>State</a:t>
            </a:r>
          </a:p>
          <a:p>
            <a:pPr marL="285750" indent="-285750">
              <a:buClr>
                <a:srgbClr val="262626"/>
              </a:buClr>
              <a:buFont typeface="Wingdings" pitchFamily="18" charset="0"/>
              <a:buChar char="Ø"/>
            </a:pPr>
            <a:r>
              <a:rPr lang="en-GB" sz="2000" dirty="0"/>
              <a:t>Year</a:t>
            </a:r>
          </a:p>
          <a:p>
            <a:pPr marL="285750" indent="-285750">
              <a:buClr>
                <a:srgbClr val="262626"/>
              </a:buClr>
              <a:buFont typeface="Wingdings" pitchFamily="18" charset="0"/>
              <a:buChar char="Ø"/>
            </a:pPr>
            <a:r>
              <a:rPr lang="en-GB" sz="2000" dirty="0"/>
              <a:t>Type code</a:t>
            </a:r>
          </a:p>
          <a:p>
            <a:pPr marL="285750" indent="-285750">
              <a:buClr>
                <a:srgbClr val="262626"/>
              </a:buClr>
              <a:buFont typeface="Wingdings" pitchFamily="18" charset="0"/>
              <a:buChar char="Ø"/>
            </a:pPr>
            <a:r>
              <a:rPr lang="en-GB" sz="2000" dirty="0"/>
              <a:t>Type</a:t>
            </a:r>
          </a:p>
          <a:p>
            <a:pPr marL="285750" indent="-285750">
              <a:buClr>
                <a:srgbClr val="262626"/>
              </a:buClr>
              <a:buFont typeface="Wingdings" pitchFamily="18" charset="0"/>
              <a:buChar char="Ø"/>
            </a:pPr>
            <a:r>
              <a:rPr lang="en-GB" sz="2000" dirty="0"/>
              <a:t>Gender</a:t>
            </a:r>
          </a:p>
          <a:p>
            <a:pPr marL="285750" indent="-285750">
              <a:buClr>
                <a:srgbClr val="262626"/>
              </a:buClr>
              <a:buFont typeface="Wingdings" pitchFamily="18" charset="0"/>
              <a:buChar char="Ø"/>
            </a:pPr>
            <a:r>
              <a:rPr lang="en-GB" sz="2000" dirty="0"/>
              <a:t>Age group</a:t>
            </a:r>
          </a:p>
          <a:p>
            <a:pPr marL="285750" indent="-285750">
              <a:buClr>
                <a:srgbClr val="262626"/>
              </a:buClr>
              <a:buFont typeface="Wingdings" pitchFamily="18" charset="0"/>
              <a:buChar char="Ø"/>
            </a:pPr>
            <a:r>
              <a:rPr lang="en-GB" sz="2000" dirty="0"/>
              <a:t>Total</a:t>
            </a:r>
          </a:p>
        </p:txBody>
      </p:sp>
    </p:spTree>
    <p:extLst>
      <p:ext uri="{BB962C8B-B14F-4D97-AF65-F5344CB8AC3E}">
        <p14:creationId xmlns:p14="http://schemas.microsoft.com/office/powerpoint/2010/main" val="41016108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813E-CD0C-4476-BB3D-76552E541FE5}"/>
              </a:ext>
            </a:extLst>
          </p:cNvPr>
          <p:cNvSpPr>
            <a:spLocks noGrp="1"/>
          </p:cNvSpPr>
          <p:nvPr>
            <p:ph type="title"/>
          </p:nvPr>
        </p:nvSpPr>
        <p:spPr>
          <a:xfrm>
            <a:off x="1066800" y="642594"/>
            <a:ext cx="10058400" cy="693108"/>
          </a:xfrm>
        </p:spPr>
        <p:txBody>
          <a:bodyPr>
            <a:normAutofit/>
          </a:bodyPr>
          <a:lstStyle/>
          <a:p>
            <a:r>
              <a:rPr lang="en-GB" sz="3200"/>
              <a:t>State</a:t>
            </a:r>
          </a:p>
        </p:txBody>
      </p:sp>
      <p:sp>
        <p:nvSpPr>
          <p:cNvPr id="3" name="Content Placeholder 2">
            <a:extLst>
              <a:ext uri="{FF2B5EF4-FFF2-40B4-BE49-F238E27FC236}">
                <a16:creationId xmlns:a16="http://schemas.microsoft.com/office/drawing/2014/main" id="{D5BBF43A-2607-41EF-9E36-C186E14DBF24}"/>
              </a:ext>
            </a:extLst>
          </p:cNvPr>
          <p:cNvSpPr>
            <a:spLocks noGrp="1"/>
          </p:cNvSpPr>
          <p:nvPr>
            <p:ph idx="1"/>
          </p:nvPr>
        </p:nvSpPr>
        <p:spPr>
          <a:xfrm>
            <a:off x="889348" y="1330682"/>
            <a:ext cx="10058400" cy="551105"/>
          </a:xfrm>
        </p:spPr>
        <p:txBody>
          <a:bodyPr vert="horz" lIns="91440" tIns="45720" rIns="91440" bIns="45720" rtlCol="0" anchor="t">
            <a:normAutofit fontScale="92500" lnSpcReduction="20000"/>
          </a:bodyPr>
          <a:lstStyle/>
          <a:p>
            <a:r>
              <a:rPr lang="en-GB" sz="1600" dirty="0"/>
              <a:t>This column includes the list of 28 Indian states and also the list of  8 Union Territories. The place of the person who commits suicide</a:t>
            </a:r>
          </a:p>
        </p:txBody>
      </p:sp>
      <p:sp>
        <p:nvSpPr>
          <p:cNvPr id="7" name="Title 1">
            <a:extLst>
              <a:ext uri="{FF2B5EF4-FFF2-40B4-BE49-F238E27FC236}">
                <a16:creationId xmlns:a16="http://schemas.microsoft.com/office/drawing/2014/main" id="{D0F6D0B6-827E-48EA-85D7-29B989187BD1}"/>
              </a:ext>
            </a:extLst>
          </p:cNvPr>
          <p:cNvSpPr txBox="1">
            <a:spLocks/>
          </p:cNvSpPr>
          <p:nvPr/>
        </p:nvSpPr>
        <p:spPr>
          <a:xfrm>
            <a:off x="1062625" y="1713569"/>
            <a:ext cx="10058400" cy="6931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r>
              <a:rPr lang="en-GB" sz="3200"/>
              <a:t>Year</a:t>
            </a:r>
            <a:endParaRPr lang="en-GB" sz="3200" dirty="0"/>
          </a:p>
        </p:txBody>
      </p:sp>
      <p:sp>
        <p:nvSpPr>
          <p:cNvPr id="11" name="Title 1">
            <a:extLst>
              <a:ext uri="{FF2B5EF4-FFF2-40B4-BE49-F238E27FC236}">
                <a16:creationId xmlns:a16="http://schemas.microsoft.com/office/drawing/2014/main" id="{76D6CB00-7FC2-4498-9DAF-AD087EBEE11E}"/>
              </a:ext>
            </a:extLst>
          </p:cNvPr>
          <p:cNvSpPr txBox="1">
            <a:spLocks/>
          </p:cNvSpPr>
          <p:nvPr/>
        </p:nvSpPr>
        <p:spPr>
          <a:xfrm>
            <a:off x="1062625" y="2820035"/>
            <a:ext cx="10058400" cy="6931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r>
              <a:rPr lang="en-GB" sz="3200"/>
              <a:t>Type code</a:t>
            </a:r>
            <a:endParaRPr lang="en-GB" sz="3200" dirty="0"/>
          </a:p>
        </p:txBody>
      </p:sp>
      <p:sp>
        <p:nvSpPr>
          <p:cNvPr id="13" name="Content Placeholder 2">
            <a:extLst>
              <a:ext uri="{FF2B5EF4-FFF2-40B4-BE49-F238E27FC236}">
                <a16:creationId xmlns:a16="http://schemas.microsoft.com/office/drawing/2014/main" id="{AFFDFCBE-5FE9-46F0-B3AB-D94F27003785}"/>
              </a:ext>
            </a:extLst>
          </p:cNvPr>
          <p:cNvSpPr txBox="1">
            <a:spLocks/>
          </p:cNvSpPr>
          <p:nvPr/>
        </p:nvSpPr>
        <p:spPr>
          <a:xfrm>
            <a:off x="947803" y="2412096"/>
            <a:ext cx="10058400" cy="551105"/>
          </a:xfrm>
          <a:prstGeom prst="rect">
            <a:avLst/>
          </a:prstGeom>
        </p:spPr>
        <p:txBody>
          <a:bodyPr vert="horz" lIns="91440" tIns="45720" rIns="91440" bIns="45720" rtlCol="0" anchor="t">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1600" dirty="0"/>
              <a:t>This column includes the list of  years from 2001 to 2012</a:t>
            </a:r>
          </a:p>
        </p:txBody>
      </p:sp>
      <p:sp>
        <p:nvSpPr>
          <p:cNvPr id="15" name="Content Placeholder 2">
            <a:extLst>
              <a:ext uri="{FF2B5EF4-FFF2-40B4-BE49-F238E27FC236}">
                <a16:creationId xmlns:a16="http://schemas.microsoft.com/office/drawing/2014/main" id="{FD1FF95C-5563-46D2-9512-C8EC0436BF6F}"/>
              </a:ext>
            </a:extLst>
          </p:cNvPr>
          <p:cNvSpPr txBox="1">
            <a:spLocks/>
          </p:cNvSpPr>
          <p:nvPr/>
        </p:nvSpPr>
        <p:spPr>
          <a:xfrm>
            <a:off x="1010433" y="3612507"/>
            <a:ext cx="10058400" cy="551105"/>
          </a:xfrm>
          <a:prstGeom prst="rect">
            <a:avLst/>
          </a:prstGeom>
        </p:spPr>
        <p:txBody>
          <a:bodyPr vert="horz" lIns="91440" tIns="45720" rIns="91440" bIns="45720" rtlCol="0" anchor="t">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1600" dirty="0"/>
              <a:t>This </a:t>
            </a:r>
            <a:r>
              <a:rPr lang="en-GB" sz="1600" dirty="0">
                <a:ea typeface="+mn-lt"/>
                <a:cs typeface="+mn-lt"/>
              </a:rPr>
              <a:t>includes Causes, Education Status, Means adopted,  Professional Profile and  Social Status</a:t>
            </a:r>
            <a:endParaRPr lang="en-GB" sz="1600" dirty="0"/>
          </a:p>
        </p:txBody>
      </p:sp>
      <p:sp>
        <p:nvSpPr>
          <p:cNvPr id="17" name="Title 1">
            <a:extLst>
              <a:ext uri="{FF2B5EF4-FFF2-40B4-BE49-F238E27FC236}">
                <a16:creationId xmlns:a16="http://schemas.microsoft.com/office/drawing/2014/main" id="{2E22EDDE-C1AE-4B5C-943B-C10BAFF33630}"/>
              </a:ext>
            </a:extLst>
          </p:cNvPr>
          <p:cNvSpPr txBox="1">
            <a:spLocks/>
          </p:cNvSpPr>
          <p:nvPr/>
        </p:nvSpPr>
        <p:spPr>
          <a:xfrm>
            <a:off x="1010432" y="3999568"/>
            <a:ext cx="10058400" cy="6931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r>
              <a:rPr lang="en-GB" sz="3200" dirty="0"/>
              <a:t>Type</a:t>
            </a:r>
          </a:p>
        </p:txBody>
      </p:sp>
      <p:sp>
        <p:nvSpPr>
          <p:cNvPr id="20" name="Content Placeholder 2">
            <a:extLst>
              <a:ext uri="{FF2B5EF4-FFF2-40B4-BE49-F238E27FC236}">
                <a16:creationId xmlns:a16="http://schemas.microsoft.com/office/drawing/2014/main" id="{5EF14B15-44BF-489D-92A7-FED4D19B4472}"/>
              </a:ext>
            </a:extLst>
          </p:cNvPr>
          <p:cNvSpPr txBox="1">
            <a:spLocks/>
          </p:cNvSpPr>
          <p:nvPr/>
        </p:nvSpPr>
        <p:spPr>
          <a:xfrm>
            <a:off x="947802" y="4812918"/>
            <a:ext cx="10058400" cy="1062584"/>
          </a:xfrm>
          <a:prstGeom prst="rect">
            <a:avLst/>
          </a:prstGeom>
        </p:spPr>
        <p:txBody>
          <a:bodyPr vert="horz" lIns="91440" tIns="45720" rIns="91440" bIns="45720" rtlCol="0" anchor="t">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1600" dirty="0"/>
              <a:t>Based on each type code this column is categorized this column includes different reasons for suicides,  various Education qualification of the person who commit suicide, their professional status and also marital </a:t>
            </a:r>
            <a:r>
              <a:rPr lang="en-GB" sz="1600" dirty="0" err="1"/>
              <a:t>staus</a:t>
            </a:r>
            <a:r>
              <a:rPr lang="en-GB" sz="1600" dirty="0"/>
              <a:t>.</a:t>
            </a:r>
          </a:p>
        </p:txBody>
      </p:sp>
    </p:spTree>
    <p:extLst>
      <p:ext uri="{BB962C8B-B14F-4D97-AF65-F5344CB8AC3E}">
        <p14:creationId xmlns:p14="http://schemas.microsoft.com/office/powerpoint/2010/main" val="5059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2A75FD6-3D30-4CCF-A26E-4E5BAEC545A2}"/>
              </a:ext>
            </a:extLst>
          </p:cNvPr>
          <p:cNvSpPr txBox="1">
            <a:spLocks/>
          </p:cNvSpPr>
          <p:nvPr/>
        </p:nvSpPr>
        <p:spPr>
          <a:xfrm>
            <a:off x="983293" y="642594"/>
            <a:ext cx="10058400" cy="6931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r>
              <a:rPr lang="en-GB" sz="3200"/>
              <a:t>Gender</a:t>
            </a:r>
            <a:endParaRPr lang="en-GB" sz="3200" dirty="0"/>
          </a:p>
        </p:txBody>
      </p:sp>
      <p:sp>
        <p:nvSpPr>
          <p:cNvPr id="7" name="Content Placeholder 2">
            <a:extLst>
              <a:ext uri="{FF2B5EF4-FFF2-40B4-BE49-F238E27FC236}">
                <a16:creationId xmlns:a16="http://schemas.microsoft.com/office/drawing/2014/main" id="{6A22BB68-57F5-4D89-9F29-314D313336C7}"/>
              </a:ext>
            </a:extLst>
          </p:cNvPr>
          <p:cNvSpPr txBox="1">
            <a:spLocks/>
          </p:cNvSpPr>
          <p:nvPr/>
        </p:nvSpPr>
        <p:spPr>
          <a:xfrm>
            <a:off x="832980" y="1347384"/>
            <a:ext cx="10058400" cy="551105"/>
          </a:xfrm>
          <a:prstGeom prst="rect">
            <a:avLst/>
          </a:prstGeom>
        </p:spPr>
        <p:txBody>
          <a:bodyPr vert="horz" lIns="91440" tIns="45720" rIns="91440" bIns="45720" rtlCol="0" anchor="t">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1600" dirty="0"/>
              <a:t>This </a:t>
            </a:r>
            <a:r>
              <a:rPr lang="en-GB" sz="1600" dirty="0">
                <a:ea typeface="+mn-lt"/>
                <a:cs typeface="+mn-lt"/>
              </a:rPr>
              <a:t>includes gender of person who commit suicide whether they are male or female</a:t>
            </a:r>
            <a:endParaRPr lang="en-GB" sz="1600" dirty="0"/>
          </a:p>
        </p:txBody>
      </p:sp>
      <p:sp>
        <p:nvSpPr>
          <p:cNvPr id="8" name="Title 1">
            <a:extLst>
              <a:ext uri="{FF2B5EF4-FFF2-40B4-BE49-F238E27FC236}">
                <a16:creationId xmlns:a16="http://schemas.microsoft.com/office/drawing/2014/main" id="{3CB47B77-F4DD-486B-B774-058B430047DE}"/>
              </a:ext>
            </a:extLst>
          </p:cNvPr>
          <p:cNvSpPr txBox="1">
            <a:spLocks/>
          </p:cNvSpPr>
          <p:nvPr/>
        </p:nvSpPr>
        <p:spPr>
          <a:xfrm>
            <a:off x="1066799" y="1623799"/>
            <a:ext cx="10058400" cy="6931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endParaRPr lang="en-GB" sz="3200" dirty="0"/>
          </a:p>
        </p:txBody>
      </p:sp>
      <p:sp>
        <p:nvSpPr>
          <p:cNvPr id="9" name="Title 1">
            <a:extLst>
              <a:ext uri="{FF2B5EF4-FFF2-40B4-BE49-F238E27FC236}">
                <a16:creationId xmlns:a16="http://schemas.microsoft.com/office/drawing/2014/main" id="{ACAAE102-F5D6-4DD1-8751-BA39914DD936}"/>
              </a:ext>
            </a:extLst>
          </p:cNvPr>
          <p:cNvSpPr txBox="1">
            <a:spLocks/>
          </p:cNvSpPr>
          <p:nvPr/>
        </p:nvSpPr>
        <p:spPr>
          <a:xfrm>
            <a:off x="993730" y="1717744"/>
            <a:ext cx="10058400" cy="6931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r>
              <a:rPr lang="en-GB" sz="3200"/>
              <a:t>Age group</a:t>
            </a:r>
            <a:endParaRPr lang="en-GB" sz="3200" dirty="0"/>
          </a:p>
        </p:txBody>
      </p:sp>
      <p:sp>
        <p:nvSpPr>
          <p:cNvPr id="10" name="Content Placeholder 2">
            <a:extLst>
              <a:ext uri="{FF2B5EF4-FFF2-40B4-BE49-F238E27FC236}">
                <a16:creationId xmlns:a16="http://schemas.microsoft.com/office/drawing/2014/main" id="{70B82D11-8926-4496-8264-1DDDE43AF6F8}"/>
              </a:ext>
            </a:extLst>
          </p:cNvPr>
          <p:cNvSpPr txBox="1">
            <a:spLocks/>
          </p:cNvSpPr>
          <p:nvPr/>
        </p:nvSpPr>
        <p:spPr>
          <a:xfrm>
            <a:off x="832980" y="2464288"/>
            <a:ext cx="10058400" cy="551105"/>
          </a:xfrm>
          <a:prstGeom prst="rect">
            <a:avLst/>
          </a:prstGeom>
        </p:spPr>
        <p:txBody>
          <a:bodyPr vert="horz" lIns="91440" tIns="45720" rIns="91440" bIns="45720" rtlCol="0" anchor="t">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1600" dirty="0"/>
              <a:t>This </a:t>
            </a:r>
            <a:r>
              <a:rPr lang="en-GB" sz="1600" dirty="0">
                <a:ea typeface="+mn-lt"/>
                <a:cs typeface="+mn-lt"/>
              </a:rPr>
              <a:t>includes the category of age group which the person who commits suicide belongs to</a:t>
            </a:r>
            <a:endParaRPr lang="en-GB" sz="1600" dirty="0"/>
          </a:p>
        </p:txBody>
      </p:sp>
      <p:sp>
        <p:nvSpPr>
          <p:cNvPr id="11" name="Content Placeholder 2">
            <a:extLst>
              <a:ext uri="{FF2B5EF4-FFF2-40B4-BE49-F238E27FC236}">
                <a16:creationId xmlns:a16="http://schemas.microsoft.com/office/drawing/2014/main" id="{77FBAA75-62F3-4BD2-A148-3FBFB9B63F2B}"/>
              </a:ext>
            </a:extLst>
          </p:cNvPr>
          <p:cNvSpPr txBox="1">
            <a:spLocks/>
          </p:cNvSpPr>
          <p:nvPr/>
        </p:nvSpPr>
        <p:spPr>
          <a:xfrm>
            <a:off x="874733" y="3528999"/>
            <a:ext cx="10058400" cy="551105"/>
          </a:xfrm>
          <a:prstGeom prst="rect">
            <a:avLst/>
          </a:prstGeom>
        </p:spPr>
        <p:txBody>
          <a:bodyPr vert="horz" lIns="91440" tIns="45720" rIns="91440" bIns="45720" rtlCol="0" anchor="t">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1600" dirty="0"/>
              <a:t>This </a:t>
            </a:r>
            <a:r>
              <a:rPr lang="en-GB" sz="1600" dirty="0">
                <a:ea typeface="+mn-lt"/>
                <a:cs typeface="+mn-lt"/>
              </a:rPr>
              <a:t>includes the total no of suicides in all the combination of previously mentioned category</a:t>
            </a:r>
            <a:endParaRPr lang="en-GB" sz="1600" dirty="0"/>
          </a:p>
        </p:txBody>
      </p:sp>
      <p:sp>
        <p:nvSpPr>
          <p:cNvPr id="12" name="Title 1">
            <a:extLst>
              <a:ext uri="{FF2B5EF4-FFF2-40B4-BE49-F238E27FC236}">
                <a16:creationId xmlns:a16="http://schemas.microsoft.com/office/drawing/2014/main" id="{EDF924FF-0AFB-4022-A471-88F6F1DA41DE}"/>
              </a:ext>
            </a:extLst>
          </p:cNvPr>
          <p:cNvSpPr txBox="1">
            <a:spLocks/>
          </p:cNvSpPr>
          <p:nvPr/>
        </p:nvSpPr>
        <p:spPr>
          <a:xfrm>
            <a:off x="983291" y="2782456"/>
            <a:ext cx="10058400" cy="6931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r>
              <a:rPr lang="en-GB" sz="3200"/>
              <a:t>Total</a:t>
            </a:r>
            <a:endParaRPr lang="en-GB" sz="3200" dirty="0"/>
          </a:p>
        </p:txBody>
      </p:sp>
    </p:spTree>
    <p:extLst>
      <p:ext uri="{BB962C8B-B14F-4D97-AF65-F5344CB8AC3E}">
        <p14:creationId xmlns:p14="http://schemas.microsoft.com/office/powerpoint/2010/main" val="21543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5" name="Rectangle 24">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87F334B5-0809-4A59-BAA7-083640EADD87}"/>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5800" cap="all" spc="-100">
                <a:solidFill>
                  <a:schemeClr val="tx1"/>
                </a:solidFill>
              </a:rPr>
              <a:t>Data visualizations</a:t>
            </a:r>
          </a:p>
        </p:txBody>
      </p:sp>
      <p:sp>
        <p:nvSpPr>
          <p:cNvPr id="3" name="Content Placeholder 2">
            <a:extLst>
              <a:ext uri="{FF2B5EF4-FFF2-40B4-BE49-F238E27FC236}">
                <a16:creationId xmlns:a16="http://schemas.microsoft.com/office/drawing/2014/main" id="{D9B691F4-5FAD-4463-8277-C94BE91F1BA0}"/>
              </a:ext>
            </a:extLst>
          </p:cNvPr>
          <p:cNvSpPr>
            <a:spLocks noGrp="1"/>
          </p:cNvSpPr>
          <p:nvPr>
            <p:ph idx="1"/>
          </p:nvPr>
        </p:nvSpPr>
        <p:spPr>
          <a:xfrm>
            <a:off x="8473440" y="1272800"/>
            <a:ext cx="2481307" cy="4312402"/>
          </a:xfrm>
        </p:spPr>
        <p:txBody>
          <a:bodyPr vert="horz" lIns="91440" tIns="45720" rIns="91440" bIns="45720" rtlCol="0" anchor="ctr">
            <a:normAutofit/>
          </a:bodyPr>
          <a:lstStyle/>
          <a:p>
            <a:pPr marL="0" indent="0">
              <a:lnSpc>
                <a:spcPct val="100000"/>
              </a:lnSpc>
              <a:spcBef>
                <a:spcPts val="0"/>
              </a:spcBef>
              <a:spcAft>
                <a:spcPts val="600"/>
              </a:spcAft>
              <a:buNone/>
            </a:pPr>
            <a:r>
              <a:rPr lang="en-US" sz="2000" spc="80">
                <a:solidFill>
                  <a:schemeClr val="tx1">
                    <a:lumMod val="95000"/>
                    <a:lumOff val="5000"/>
                  </a:schemeClr>
                </a:solidFill>
              </a:rPr>
              <a:t>.</a:t>
            </a:r>
          </a:p>
        </p:txBody>
      </p:sp>
      <p:cxnSp>
        <p:nvCxnSpPr>
          <p:cNvPr id="27" name="Straight Connector 26">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33758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32">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E922F6A8-6212-477B-BBA0-0B53B5995FC9}"/>
              </a:ext>
            </a:extLst>
          </p:cNvPr>
          <p:cNvPicPr>
            <a:picLocks noChangeAspect="1"/>
          </p:cNvPicPr>
          <p:nvPr/>
        </p:nvPicPr>
        <p:blipFill>
          <a:blip r:embed="rId2"/>
          <a:stretch>
            <a:fillRect/>
          </a:stretch>
        </p:blipFill>
        <p:spPr>
          <a:xfrm>
            <a:off x="498010" y="-2911"/>
            <a:ext cx="5649001" cy="3703370"/>
          </a:xfrm>
          <a:prstGeom prst="rect">
            <a:avLst/>
          </a:prstGeom>
        </p:spPr>
      </p:pic>
      <p:sp>
        <p:nvSpPr>
          <p:cNvPr id="29" name="Rectangle 34">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6">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1CA55-956E-4B88-9BCA-F0A3EB3E788A}"/>
              </a:ext>
            </a:extLst>
          </p:cNvPr>
          <p:cNvSpPr>
            <a:spLocks noGrp="1"/>
          </p:cNvSpPr>
          <p:nvPr>
            <p:ph type="title"/>
          </p:nvPr>
        </p:nvSpPr>
        <p:spPr>
          <a:xfrm>
            <a:off x="7064082" y="642594"/>
            <a:ext cx="4472921" cy="1371600"/>
          </a:xfrm>
        </p:spPr>
        <p:txBody>
          <a:bodyPr>
            <a:normAutofit/>
          </a:bodyPr>
          <a:lstStyle/>
          <a:p>
            <a:pPr algn="ctr"/>
            <a:r>
              <a:rPr lang="en-GB" b="1"/>
              <a:t>Year wise suicide rate</a:t>
            </a:r>
            <a:endParaRPr lang="en-US" b="1"/>
          </a:p>
        </p:txBody>
      </p:sp>
      <p:sp>
        <p:nvSpPr>
          <p:cNvPr id="32" name="Content Placeholder 29">
            <a:extLst>
              <a:ext uri="{FF2B5EF4-FFF2-40B4-BE49-F238E27FC236}">
                <a16:creationId xmlns:a16="http://schemas.microsoft.com/office/drawing/2014/main" id="{6BDD8239-6155-4D83-AAFB-CFF849C847C4}"/>
              </a:ext>
            </a:extLst>
          </p:cNvPr>
          <p:cNvSpPr>
            <a:spLocks noGrp="1"/>
          </p:cNvSpPr>
          <p:nvPr>
            <p:ph idx="1"/>
          </p:nvPr>
        </p:nvSpPr>
        <p:spPr>
          <a:xfrm>
            <a:off x="7064082" y="2103120"/>
            <a:ext cx="4472922" cy="3931920"/>
          </a:xfrm>
        </p:spPr>
        <p:txBody>
          <a:bodyPr vert="horz" lIns="91440" tIns="45720" rIns="91440" bIns="45720" rtlCol="0" anchor="t">
            <a:normAutofit/>
          </a:bodyPr>
          <a:lstStyle/>
          <a:p>
            <a:r>
              <a:rPr lang="en-US"/>
              <a:t>This graph shows that as the year increases the suicide rate also increases</a:t>
            </a:r>
          </a:p>
          <a:p>
            <a:pPr>
              <a:buClr>
                <a:srgbClr val="FFFFFF"/>
              </a:buClr>
            </a:pPr>
            <a:r>
              <a:rPr lang="en-US"/>
              <a:t>The heatmap also shows that there is a high positive correltion between these two variable</a:t>
            </a:r>
            <a:endParaRPr lang="en-US" dirty="0"/>
          </a:p>
        </p:txBody>
      </p:sp>
      <p:pic>
        <p:nvPicPr>
          <p:cNvPr id="6" name="Picture 6" descr="Chart&#10;&#10;Description automatically generated">
            <a:extLst>
              <a:ext uri="{FF2B5EF4-FFF2-40B4-BE49-F238E27FC236}">
                <a16:creationId xmlns:a16="http://schemas.microsoft.com/office/drawing/2014/main" id="{435C2440-4770-46B6-BCE2-9B5F59D08D15}"/>
              </a:ext>
            </a:extLst>
          </p:cNvPr>
          <p:cNvPicPr>
            <a:picLocks noChangeAspect="1"/>
          </p:cNvPicPr>
          <p:nvPr/>
        </p:nvPicPr>
        <p:blipFill>
          <a:blip r:embed="rId3"/>
          <a:stretch>
            <a:fillRect/>
          </a:stretch>
        </p:blipFill>
        <p:spPr>
          <a:xfrm>
            <a:off x="1039661" y="3850709"/>
            <a:ext cx="4371582" cy="2778690"/>
          </a:xfrm>
          <a:prstGeom prst="rect">
            <a:avLst/>
          </a:prstGeom>
        </p:spPr>
      </p:pic>
    </p:spTree>
    <p:extLst>
      <p:ext uri="{BB962C8B-B14F-4D97-AF65-F5344CB8AC3E}">
        <p14:creationId xmlns:p14="http://schemas.microsoft.com/office/powerpoint/2010/main" val="335544408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SavonVTI</vt:lpstr>
      <vt:lpstr>SUICIDE RATE ANALYSIS – INDIA (2001:2012)</vt:lpstr>
      <vt:lpstr>“Suicide doesn’t end the chances of life getting worse, it eliminates the possibility of it ever getting any better.” – Unknown</vt:lpstr>
      <vt:lpstr>PowerPoint Presentation</vt:lpstr>
      <vt:lpstr>Why we are doing this Analysis</vt:lpstr>
      <vt:lpstr>UNDERSTANDING OUR DATASET</vt:lpstr>
      <vt:lpstr>State</vt:lpstr>
      <vt:lpstr>PowerPoint Presentation</vt:lpstr>
      <vt:lpstr>Data visualizations</vt:lpstr>
      <vt:lpstr>Year wise suicide rate</vt:lpstr>
      <vt:lpstr>Gender and suicide rate</vt:lpstr>
      <vt:lpstr>State wise suicide rate</vt:lpstr>
      <vt:lpstr>Gender wise suicide rate based on different age groups</vt:lpstr>
      <vt:lpstr>Causes and Suicide rate</vt:lpstr>
      <vt:lpstr>Suicide rate and Education</vt:lpstr>
      <vt:lpstr>Suicide rate based on Professional background</vt:lpstr>
      <vt:lpstr>Marital status and suicide rate</vt:lpstr>
      <vt:lpstr>Statewise suicide rate based on different marital status</vt:lpstr>
      <vt:lpstr>Statewise suicide rate based on different marital status</vt:lpstr>
      <vt:lpstr>PowerPoint Presentation</vt:lpstr>
      <vt:lpstr>PowerPoint Presentation</vt:lpstr>
      <vt:lpstr>PowerPoint Presentation</vt:lpstr>
      <vt:lpstr>Some of the reasons that I found as worst and should be removed form the society</vt:lpstr>
      <vt:lpstr>Suicides due to Ideological Causes/Hero Worshipping</vt:lpstr>
      <vt:lpstr>conclusions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791</cp:revision>
  <dcterms:created xsi:type="dcterms:W3CDTF">2021-08-02T09:54:31Z</dcterms:created>
  <dcterms:modified xsi:type="dcterms:W3CDTF">2021-08-03T20:33:27Z</dcterms:modified>
</cp:coreProperties>
</file>