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77" r:id="rId5"/>
    <p:sldId id="297" r:id="rId6"/>
    <p:sldId id="295" r:id="rId7"/>
    <p:sldId id="298" r:id="rId8"/>
    <p:sldId id="296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9" autoAdjust="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66906267540828"/>
          <c:y val="6.2287260246315361E-2"/>
          <c:w val="0.72078228393593036"/>
          <c:h val="0.833213648293963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[$$-409]#,##0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311927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Data analysis  Synopsis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7134640" cy="25193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 we will be </a:t>
            </a:r>
            <a:r>
              <a:rPr lang="en-IN" sz="2000" b="1" i="0" dirty="0">
                <a:effectLst/>
                <a:latin typeface="Söhne"/>
              </a:rPr>
              <a:t>Exploring Key Metrics like Queue Performance, Revenue and Sales 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uncover trends, patterns, and potential areas of improvement for the Business Concerned.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aim is to equip us  with actionable insights, empowering informed and strategic decision-making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b="1" cap="none" dirty="0"/>
              <a:t>Queue Performance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806" y="2286000"/>
            <a:ext cx="3147332" cy="306388"/>
          </a:xfrm>
        </p:spPr>
        <p:txBody>
          <a:bodyPr>
            <a:normAutofit/>
          </a:bodyPr>
          <a:lstStyle/>
          <a:p>
            <a:r>
              <a:rPr lang="en-US" dirty="0"/>
              <a:t>REVENUE BY YEAR</a:t>
            </a:r>
          </a:p>
        </p:txBody>
      </p:sp>
      <p:graphicFrame>
        <p:nvGraphicFramePr>
          <p:cNvPr id="34" name="Content Placeholder 13" descr="Chart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C13EB58E-F8BD-681D-0C65-CC8E02A1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52" y="1552547"/>
            <a:ext cx="6650948" cy="47738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42472F-A080-4F21-AE8C-B1C7AAA655BB}"/>
              </a:ext>
            </a:extLst>
          </p:cNvPr>
          <p:cNvSpPr txBox="1"/>
          <p:nvPr/>
        </p:nvSpPr>
        <p:spPr>
          <a:xfrm>
            <a:off x="922351" y="1630017"/>
            <a:ext cx="43573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Online queue performance consistently outshines store queues across all regions, indicating a broader trend favoring online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Central region stands out as a powerhouse, excelling in both online queue efficiency and generating the highest average revenue among all regions.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Southern region faces challenges with the lowest average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Regional revenue disparities is evident across all queue platforms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4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8BA0-95CD-CEBD-3892-91FEC2F6CF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CC8C3-4694-1F7F-8CC8-73E21E7FCA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0EFFCC-F94B-B38F-A274-344426AD155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885830" y="1229416"/>
            <a:ext cx="5231958" cy="443405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896CF-A075-11D6-FE8C-8F3AF0ED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1207" y="5628584"/>
            <a:ext cx="5924421" cy="9664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The Central region consisting of Jharkhand, Odisha and Uttar Pradesh emerges as the top performer for both Business and Residential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tx1"/>
                </a:solidFill>
                <a:effectLst/>
                <a:latin typeface="Söhne"/>
              </a:rPr>
              <a:t>The Southern region is the least performer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7D2A8-87B3-C03F-1975-C5969970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0657" y="5795995"/>
            <a:ext cx="5163520" cy="966406"/>
          </a:xfrm>
        </p:spPr>
        <p:txBody>
          <a:bodyPr/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Peak Year in 2019: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Söhne"/>
              </a:rPr>
              <a:t>2019 stands out as the peak year for both Business and Residential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Söhne"/>
              </a:rPr>
              <a:t>Since the peak in 2019, there is a consistent downward trend in revenue.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3D3E3-4CBF-BC3A-B000-FE10B42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50D012-0C84-57F3-E551-0B0E53F4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7" y="1229416"/>
            <a:ext cx="6224189" cy="4314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DA1D54-6298-7EDF-869B-6DB4004BDA65}"/>
              </a:ext>
            </a:extLst>
          </p:cNvPr>
          <p:cNvSpPr txBox="1"/>
          <p:nvPr/>
        </p:nvSpPr>
        <p:spPr>
          <a:xfrm>
            <a:off x="3518059" y="179155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Revenue Trends – Residential vs Business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579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54FB-9EE2-5023-B190-D612F914B8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786" y="5191061"/>
            <a:ext cx="5762498" cy="206799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Stable Sales in Most States (2019-2020)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However, Jharkhand and Odisha in the Central region stood out with noticeable fluctuations</a:t>
            </a:r>
          </a:p>
          <a:p>
            <a:pPr algn="l">
              <a:lnSpc>
                <a:spcPct val="100000"/>
              </a:lnSpc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Linear Sales Decline in Central Region (2020):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2020, a decline in sales was observed across all states ,especially a linear decline in the Central region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Chart Placeholder 9">
            <a:extLst>
              <a:ext uri="{FF2B5EF4-FFF2-40B4-BE49-F238E27FC236}">
                <a16:creationId xmlns:a16="http://schemas.microsoft.com/office/drawing/2014/main" id="{EC0206E7-130E-D47C-2DD6-2A8A2BBEE31D}"/>
              </a:ext>
            </a:extLst>
          </p:cNvPr>
          <p:cNvPicPr>
            <a:picLocks noGrp="1" noChangeAspect="1"/>
          </p:cNvPicPr>
          <p:nvPr>
            <p:ph type="chart" sz="quarter" idx="13"/>
          </p:nvPr>
        </p:nvPicPr>
        <p:blipFill>
          <a:blip r:embed="rId2"/>
          <a:stretch>
            <a:fillRect/>
          </a:stretch>
        </p:blipFill>
        <p:spPr>
          <a:xfrm>
            <a:off x="6156786" y="1247597"/>
            <a:ext cx="5762498" cy="3771953"/>
          </a:xfrm>
          <a:prstGeom prst="rect">
            <a:avLst/>
          </a:prstGeom>
        </p:spPr>
      </p:pic>
      <p:pic>
        <p:nvPicPr>
          <p:cNvPr id="12" name="Content Placeholder 11" descr="A graph with a line going up&#10;&#10;Description automatically generated">
            <a:extLst>
              <a:ext uri="{FF2B5EF4-FFF2-40B4-BE49-F238E27FC236}">
                <a16:creationId xmlns:a16="http://schemas.microsoft.com/office/drawing/2014/main" id="{9456F786-F48D-A55F-5924-4F16D9B8737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7096" y="1247597"/>
            <a:ext cx="5366084" cy="377195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2720BD-7CF6-1FDF-089D-E82E17B2033C}"/>
              </a:ext>
            </a:extLst>
          </p:cNvPr>
          <p:cNvSpPr txBox="1"/>
          <p:nvPr/>
        </p:nvSpPr>
        <p:spPr>
          <a:xfrm>
            <a:off x="513347" y="5313261"/>
            <a:ext cx="526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Consistent Overall Sales Decline (2019-2020)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Steep Decline since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3C235-BE0C-23CF-6CDB-B05E75617FA9}"/>
              </a:ext>
            </a:extLst>
          </p:cNvPr>
          <p:cNvSpPr txBox="1"/>
          <p:nvPr/>
        </p:nvSpPr>
        <p:spPr>
          <a:xfrm>
            <a:off x="3570136" y="326004"/>
            <a:ext cx="421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Sales Trend</a:t>
            </a:r>
          </a:p>
        </p:txBody>
      </p:sp>
    </p:spTree>
    <p:extLst>
      <p:ext uri="{BB962C8B-B14F-4D97-AF65-F5344CB8AC3E}">
        <p14:creationId xmlns:p14="http://schemas.microsoft.com/office/powerpoint/2010/main" val="9149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806" y="2286000"/>
            <a:ext cx="3147332" cy="306388"/>
          </a:xfrm>
        </p:spPr>
        <p:txBody>
          <a:bodyPr>
            <a:normAutofit/>
          </a:bodyPr>
          <a:lstStyle/>
          <a:p>
            <a:r>
              <a:rPr lang="en-US" dirty="0"/>
              <a:t>REVENUE BY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42472F-A080-4F21-AE8C-B1C7AAA655BB}"/>
              </a:ext>
            </a:extLst>
          </p:cNvPr>
          <p:cNvSpPr txBox="1"/>
          <p:nvPr/>
        </p:nvSpPr>
        <p:spPr>
          <a:xfrm>
            <a:off x="922351" y="1630017"/>
            <a:ext cx="4357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Q3 2019 witnessed robust sales exceeding 75,0000, but a subsequent decline signaled changing market dynamics before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COVID-19 Impact: January 2020 marked a sharp drop in sales to below 45,0000, reflecting the immediate impact of the pandemic on consumer behavior and economic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Post-COVID, sales have stabilized within a consistent range, occasionally peaking around 55,0000, indicating resilience but not a return to pre-pandemic levels.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4E375-2F9B-859A-F3A9-850E7FF4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62" y="1642610"/>
            <a:ext cx="6634038" cy="44381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5CA0B5-B499-1D4F-45A9-AF73E807FE1D}"/>
              </a:ext>
            </a:extLst>
          </p:cNvPr>
          <p:cNvSpPr txBox="1"/>
          <p:nvPr/>
        </p:nvSpPr>
        <p:spPr>
          <a:xfrm>
            <a:off x="4313772" y="442045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Sales Trend Pre &amp; Post Covid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7674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D4759CA-8E4E-2745-D473-DB28EB57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503" y="954157"/>
            <a:ext cx="7466274" cy="5104737"/>
          </a:xfrm>
        </p:spPr>
        <p:txBody>
          <a:bodyPr>
            <a:normAutofit fontScale="400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b="1" dirty="0"/>
              <a:t>The Central Success Story:</a:t>
            </a:r>
            <a:r>
              <a:rPr lang="en-US" sz="4800" i="0" dirty="0">
                <a:solidFill>
                  <a:srgbClr val="374151"/>
                </a:solidFill>
                <a:effectLst/>
              </a:rPr>
              <a:t>We have seen great success in the Central region. Make our products more accessible, form stronger connections with our customers, and consider opportunities for growth in the heart of our success.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374151"/>
                </a:solidFill>
                <a:effectLst/>
              </a:rPr>
              <a:t>Southern Market Revival: </a:t>
            </a:r>
            <a:r>
              <a:rPr lang="en-US" sz="4800" i="0" dirty="0">
                <a:solidFill>
                  <a:srgbClr val="374151"/>
                </a:solidFill>
                <a:effectLst/>
              </a:rPr>
              <a:t>Understand Southern market needs and Customize our approach</a:t>
            </a:r>
            <a:endParaRPr lang="en-US" sz="4800" dirty="0">
              <a:solidFill>
                <a:srgbClr val="37415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374151"/>
                </a:solidFill>
                <a:effectLst/>
              </a:rPr>
              <a:t>Adapt After 2019:</a:t>
            </a:r>
            <a:r>
              <a:rPr lang="en-US" sz="4800" i="0" dirty="0">
                <a:solidFill>
                  <a:srgbClr val="374151"/>
                </a:solidFill>
                <a:effectLst/>
              </a:rPr>
              <a:t>Adjust strategies post-2019, Brainstorm new product ideas, and Enhance customer experience.</a:t>
            </a:r>
            <a:endParaRPr lang="en-US" sz="4800" dirty="0">
              <a:solidFill>
                <a:srgbClr val="37415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i="0" dirty="0">
                <a:effectLst/>
              </a:rPr>
              <a:t>Explore New Horizons:</a:t>
            </a:r>
            <a:r>
              <a:rPr lang="en-US" sz="4800" i="0" dirty="0">
                <a:solidFill>
                  <a:srgbClr val="374151"/>
                </a:solidFill>
                <a:effectLst/>
              </a:rPr>
              <a:t> To stay vibrant and growing, let's diversify our offerings. Embrace innovation </a:t>
            </a:r>
            <a:r>
              <a:rPr lang="en-US" sz="4800" dirty="0">
                <a:solidFill>
                  <a:srgbClr val="374151"/>
                </a:solidFill>
              </a:rPr>
              <a:t>a</a:t>
            </a:r>
            <a:r>
              <a:rPr lang="en-US" sz="4800" i="0" dirty="0">
                <a:solidFill>
                  <a:srgbClr val="374151"/>
                </a:solidFill>
                <a:effectLst/>
              </a:rPr>
              <a:t>nd Keep an eye on possibilities.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29CDF-D40D-1235-D018-427E1EC14D6A}"/>
              </a:ext>
            </a:extLst>
          </p:cNvPr>
          <p:cNvSpPr txBox="1"/>
          <p:nvPr/>
        </p:nvSpPr>
        <p:spPr>
          <a:xfrm>
            <a:off x="6096000" y="413468"/>
            <a:ext cx="310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226</TotalTime>
  <Words>432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Tenorite</vt:lpstr>
      <vt:lpstr>Monoline</vt:lpstr>
      <vt:lpstr>Data analysis  Synopsis</vt:lpstr>
      <vt:lpstr>Queue Performance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Synopsis</dc:title>
  <dc:creator>AMRITHA A</dc:creator>
  <cp:lastModifiedBy>AMRITHA A</cp:lastModifiedBy>
  <cp:revision>4</cp:revision>
  <dcterms:created xsi:type="dcterms:W3CDTF">2024-01-20T19:19:34Z</dcterms:created>
  <dcterms:modified xsi:type="dcterms:W3CDTF">2024-01-21T09:57:35Z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