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62" r:id="rId4"/>
    <p:sldId id="263" r:id="rId5"/>
    <p:sldId id="278" r:id="rId6"/>
    <p:sldId id="264" r:id="rId7"/>
    <p:sldId id="274" r:id="rId8"/>
    <p:sldId id="275" r:id="rId9"/>
    <p:sldId id="260" r:id="rId10"/>
    <p:sldId id="269" r:id="rId11"/>
    <p:sldId id="267" r:id="rId12"/>
    <p:sldId id="268" r:id="rId13"/>
    <p:sldId id="270" r:id="rId14"/>
    <p:sldId id="271" r:id="rId15"/>
    <p:sldId id="258" r:id="rId16"/>
    <p:sldId id="276" r:id="rId17"/>
    <p:sldId id="277" r:id="rId18"/>
    <p:sldId id="259" r:id="rId19"/>
    <p:sldId id="272"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929B26-4062-49FF-994C-B3946D83A964}" type="datetimeFigureOut">
              <a:rPr lang="en-IN" smtClean="0"/>
              <a:t>26-10-2023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30448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154810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377506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556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426627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29B26-4062-49FF-994C-B3946D83A964}"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349815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929B26-4062-49FF-994C-B3946D83A964}"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4016518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29B26-4062-49FF-994C-B3946D83A964}"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368419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29B26-4062-49FF-994C-B3946D83A964}"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2504556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0413-C3A1-462B-20E9-40D81E5CF2E7}"/>
              </a:ext>
            </a:extLst>
          </p:cNvPr>
          <p:cNvSpPr>
            <a:spLocks noGrp="1"/>
          </p:cNvSpPr>
          <p:nvPr>
            <p:ph type="title"/>
          </p:nvPr>
        </p:nvSpPr>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4F1F595-9280-4AD7-64EE-B85E2C979008}"/>
              </a:ext>
            </a:extLst>
          </p:cNvPr>
          <p:cNvSpPr>
            <a:spLocks noGrp="1"/>
          </p:cNvSpPr>
          <p:nvPr>
            <p:ph type="body" idx="1"/>
          </p:nvPr>
        </p:nvSpPr>
        <p:spPr/>
        <p:txBody>
          <a:bodyPr/>
          <a:lstStyle>
            <a:lvl1pPr>
              <a:defRPr>
                <a:latin typeface="Soh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D788AE9D-5F44-BA36-8F16-5583E01B172D}"/>
              </a:ext>
            </a:extLst>
          </p:cNvPr>
          <p:cNvSpPr>
            <a:spLocks noGrp="1"/>
          </p:cNvSpPr>
          <p:nvPr>
            <p:ph type="dt" sz="half" idx="10"/>
          </p:nvPr>
        </p:nvSpPr>
        <p:spPr/>
        <p:txBody>
          <a:bodyPr/>
          <a:lstStyle/>
          <a:p>
            <a:fld id="{8E929B26-4062-49FF-994C-B3946D83A964}" type="datetimeFigureOut">
              <a:rPr lang="en-IN" smtClean="0"/>
              <a:t>26-10-2023</a:t>
            </a:fld>
            <a:endParaRPr lang="en-IN"/>
          </a:p>
        </p:txBody>
      </p:sp>
      <p:sp>
        <p:nvSpPr>
          <p:cNvPr id="5" name="Footer Placeholder 4">
            <a:extLst>
              <a:ext uri="{FF2B5EF4-FFF2-40B4-BE49-F238E27FC236}">
                <a16:creationId xmlns:a16="http://schemas.microsoft.com/office/drawing/2014/main" id="{43E0E422-5EA7-1A7D-F32C-FA18E23D1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8330D-9C51-6C6A-4079-A1B7114CD0D7}"/>
              </a:ext>
            </a:extLst>
          </p:cNvPr>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62629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29B26-4062-49FF-994C-B3946D83A964}"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233448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29B26-4062-49FF-994C-B3946D83A964}"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152746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16645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929B26-4062-49FF-994C-B3946D83A964}"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372893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929B26-4062-49FF-994C-B3946D83A964}"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989130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29B26-4062-49FF-994C-B3946D83A964}"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262110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204984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29B26-4062-49FF-994C-B3946D83A964}"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1A7F3-6D0A-49A0-8962-EF20A1017C75}" type="slidenum">
              <a:rPr lang="en-IN" smtClean="0"/>
              <a:t>‹#›</a:t>
            </a:fld>
            <a:endParaRPr lang="en-IN"/>
          </a:p>
        </p:txBody>
      </p:sp>
    </p:spTree>
    <p:extLst>
      <p:ext uri="{BB962C8B-B14F-4D97-AF65-F5344CB8AC3E}">
        <p14:creationId xmlns:p14="http://schemas.microsoft.com/office/powerpoint/2010/main" val="121446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929B26-4062-49FF-994C-B3946D83A964}" type="datetimeFigureOut">
              <a:rPr lang="en-IN" smtClean="0"/>
              <a:t>26-10-2023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C1A7F3-6D0A-49A0-8962-EF20A1017C75}" type="slidenum">
              <a:rPr lang="en-IN" smtClean="0"/>
              <a:t>‹#›</a:t>
            </a:fld>
            <a:endParaRPr lang="en-IN"/>
          </a:p>
        </p:txBody>
      </p:sp>
    </p:spTree>
    <p:extLst>
      <p:ext uri="{BB962C8B-B14F-4D97-AF65-F5344CB8AC3E}">
        <p14:creationId xmlns:p14="http://schemas.microsoft.com/office/powerpoint/2010/main" val="1536391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3446-0DBD-046A-7E71-23745DCF540A}"/>
              </a:ext>
            </a:extLst>
          </p:cNvPr>
          <p:cNvSpPr>
            <a:spLocks noGrp="1"/>
          </p:cNvSpPr>
          <p:nvPr>
            <p:ph type="ctrTitle"/>
          </p:nvPr>
        </p:nvSpPr>
        <p:spPr/>
        <p:txBody>
          <a:bodyPr/>
          <a:lstStyle/>
          <a:p>
            <a:r>
              <a:rPr lang="en-IN" dirty="0"/>
              <a:t>Gender Inequality Index  Analysis</a:t>
            </a:r>
          </a:p>
        </p:txBody>
      </p:sp>
      <p:sp>
        <p:nvSpPr>
          <p:cNvPr id="3" name="Subtitle 2">
            <a:extLst>
              <a:ext uri="{FF2B5EF4-FFF2-40B4-BE49-F238E27FC236}">
                <a16:creationId xmlns:a16="http://schemas.microsoft.com/office/drawing/2014/main" id="{87EBD3B4-DE6F-E9CD-53F8-E08F7B3E65ED}"/>
              </a:ext>
            </a:extLst>
          </p:cNvPr>
          <p:cNvSpPr>
            <a:spLocks noGrp="1"/>
          </p:cNvSpPr>
          <p:nvPr>
            <p:ph type="subTitle" idx="1"/>
          </p:nvPr>
        </p:nvSpPr>
        <p:spPr/>
        <p:txBody>
          <a:bodyPr/>
          <a:lstStyle/>
          <a:p>
            <a:r>
              <a:rPr lang="en-IN" dirty="0"/>
              <a:t>Amritha </a:t>
            </a:r>
            <a:r>
              <a:rPr lang="en-IN" dirty="0" err="1"/>
              <a:t>aslam.v</a:t>
            </a:r>
            <a:endParaRPr lang="en-IN" dirty="0"/>
          </a:p>
          <a:p>
            <a:r>
              <a:rPr lang="en-IN" dirty="0" err="1"/>
              <a:t>Pgddm</a:t>
            </a:r>
            <a:r>
              <a:rPr lang="en-IN" dirty="0"/>
              <a:t> 34</a:t>
            </a:r>
          </a:p>
        </p:txBody>
      </p:sp>
    </p:spTree>
    <p:extLst>
      <p:ext uri="{BB962C8B-B14F-4D97-AF65-F5344CB8AC3E}">
        <p14:creationId xmlns:p14="http://schemas.microsoft.com/office/powerpoint/2010/main" val="181098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BA78CC0-7114-8FDF-A9BC-6D8822F70FE7}"/>
              </a:ext>
            </a:extLst>
          </p:cNvPr>
          <p:cNvSpPr>
            <a:spLocks noGrp="1"/>
          </p:cNvSpPr>
          <p:nvPr>
            <p:ph type="body" idx="1"/>
          </p:nvPr>
        </p:nvSpPr>
        <p:spPr>
          <a:xfrm>
            <a:off x="1141412" y="1178351"/>
            <a:ext cx="9905999" cy="4612850"/>
          </a:xfrm>
        </p:spPr>
        <p:txBody>
          <a:bodyPr>
            <a:normAutofit/>
          </a:bodyPr>
          <a:lstStyle/>
          <a:p>
            <a:r>
              <a:rPr lang="en-US" dirty="0"/>
              <a:t>Which country has the highest GII value, indicating the highest level of gender inequality?</a:t>
            </a:r>
          </a:p>
          <a:p>
            <a:r>
              <a:rPr lang="en-US" dirty="0"/>
              <a:t>How does the maternal mortality rate vary across different countries according to the bar chart?</a:t>
            </a:r>
          </a:p>
          <a:p>
            <a:r>
              <a:rPr lang="en-US" dirty="0"/>
              <a:t>Has the adolescent birth rate increased or decreased over the years based on the line plot?</a:t>
            </a:r>
            <a:endParaRPr lang="en-IN" dirty="0"/>
          </a:p>
        </p:txBody>
      </p:sp>
    </p:spTree>
    <p:extLst>
      <p:ext uri="{BB962C8B-B14F-4D97-AF65-F5344CB8AC3E}">
        <p14:creationId xmlns:p14="http://schemas.microsoft.com/office/powerpoint/2010/main" val="90574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762E9D-33C9-326A-E142-D4ED3EE527FE}"/>
              </a:ext>
            </a:extLst>
          </p:cNvPr>
          <p:cNvSpPr>
            <a:spLocks noGrp="1"/>
          </p:cNvSpPr>
          <p:nvPr>
            <p:ph type="body" idx="1"/>
          </p:nvPr>
        </p:nvSpPr>
        <p:spPr>
          <a:xfrm>
            <a:off x="1141412" y="848412"/>
            <a:ext cx="9905999" cy="4942789"/>
          </a:xfrm>
        </p:spPr>
        <p:txBody>
          <a:bodyPr>
            <a:normAutofit lnSpcReduction="10000"/>
          </a:bodyPr>
          <a:lstStyle/>
          <a:p>
            <a:r>
              <a:rPr lang="en-US" dirty="0"/>
              <a:t>Is there a clear correlation between GII and adolescent birth rate according to the scatter plot?</a:t>
            </a:r>
          </a:p>
          <a:p>
            <a:r>
              <a:rPr lang="en-US" dirty="0"/>
              <a:t>What country has the lowest percentage of seats held by women in national parliaments according to the bar chart?</a:t>
            </a:r>
          </a:p>
          <a:p>
            <a:r>
              <a:rPr lang="en-US" dirty="0"/>
              <a:t>Which country has the highest percentage of females enrolled in secondary education based on the bar chart?</a:t>
            </a:r>
          </a:p>
          <a:p>
            <a:r>
              <a:rPr lang="en-US" dirty="0"/>
              <a:t>Is there a notable difference in male secondary education enrollment rates across countries according to the bar chart?</a:t>
            </a:r>
          </a:p>
          <a:p>
            <a:r>
              <a:rPr lang="en-US" dirty="0"/>
              <a:t>In which country is the percentage of female labor force participation the highest according to the bar chart?</a:t>
            </a:r>
            <a:endParaRPr lang="en-IN" dirty="0"/>
          </a:p>
        </p:txBody>
      </p:sp>
    </p:spTree>
    <p:extLst>
      <p:ext uri="{BB962C8B-B14F-4D97-AF65-F5344CB8AC3E}">
        <p14:creationId xmlns:p14="http://schemas.microsoft.com/office/powerpoint/2010/main" val="314787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CF940A-FD26-322D-C342-6FDABDBB32D4}"/>
              </a:ext>
            </a:extLst>
          </p:cNvPr>
          <p:cNvSpPr>
            <a:spLocks noGrp="1"/>
          </p:cNvSpPr>
          <p:nvPr>
            <p:ph type="body" idx="1"/>
          </p:nvPr>
        </p:nvSpPr>
        <p:spPr>
          <a:xfrm>
            <a:off x="1141412" y="801278"/>
            <a:ext cx="9905999" cy="4989923"/>
          </a:xfrm>
        </p:spPr>
        <p:txBody>
          <a:bodyPr>
            <a:normAutofit fontScale="92500" lnSpcReduction="20000"/>
          </a:bodyPr>
          <a:lstStyle/>
          <a:p>
            <a:r>
              <a:rPr lang="en-US" dirty="0"/>
              <a:t>How does the percentage of males in the labor force vary across different countries based on the bar chart?</a:t>
            </a:r>
          </a:p>
          <a:p>
            <a:r>
              <a:rPr lang="en-US" dirty="0"/>
              <a:t>Are there any regions where gender inequality is particularly pronounced according to the visualizations?</a:t>
            </a:r>
          </a:p>
          <a:p>
            <a:r>
              <a:rPr lang="en-US" dirty="0"/>
              <a:t>What policies or interventions could potentially address the disparities highlighted in the visualizations?</a:t>
            </a:r>
          </a:p>
          <a:p>
            <a:r>
              <a:rPr lang="en-US" dirty="0"/>
              <a:t>Are there any limitations in the data that should be considered in interpreting the visualizations?</a:t>
            </a:r>
          </a:p>
          <a:p>
            <a:r>
              <a:rPr lang="en-US" dirty="0"/>
              <a:t>How do the visualizations contribute to our understanding of gender inequality on a global scale?</a:t>
            </a:r>
          </a:p>
          <a:p>
            <a:r>
              <a:rPr lang="en-US" dirty="0"/>
              <a:t>Can you identify any trends or patterns in gender inequality over time based on the visualizations?</a:t>
            </a:r>
            <a:endParaRPr lang="en-IN" dirty="0"/>
          </a:p>
        </p:txBody>
      </p:sp>
    </p:spTree>
    <p:extLst>
      <p:ext uri="{BB962C8B-B14F-4D97-AF65-F5344CB8AC3E}">
        <p14:creationId xmlns:p14="http://schemas.microsoft.com/office/powerpoint/2010/main" val="32399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BDBA12-E6D1-243D-F45E-B81A527493D2}"/>
              </a:ext>
            </a:extLst>
          </p:cNvPr>
          <p:cNvSpPr>
            <a:spLocks noGrp="1"/>
          </p:cNvSpPr>
          <p:nvPr>
            <p:ph type="body" idx="1"/>
          </p:nvPr>
        </p:nvSpPr>
        <p:spPr>
          <a:xfrm>
            <a:off x="1141412" y="1112363"/>
            <a:ext cx="9905999" cy="4678838"/>
          </a:xfrm>
        </p:spPr>
        <p:txBody>
          <a:bodyPr>
            <a:normAutofit fontScale="85000" lnSpcReduction="10000"/>
          </a:bodyPr>
          <a:lstStyle/>
          <a:p>
            <a:r>
              <a:rPr lang="en-US" dirty="0"/>
              <a:t>How might cultural or socio-economic factors influence the disparities in gender inequality shown in the visualizations?</a:t>
            </a:r>
          </a:p>
          <a:p>
            <a:r>
              <a:rPr lang="en-US" dirty="0"/>
              <a:t>What are the potential implications of the observed disparities in maternal mortality rates?</a:t>
            </a:r>
          </a:p>
          <a:p>
            <a:r>
              <a:rPr lang="en-US" dirty="0"/>
              <a:t>How might the visualizations inform policy decisions aimed at reducing gender inequality in education?</a:t>
            </a:r>
          </a:p>
          <a:p>
            <a:r>
              <a:rPr lang="en-US" dirty="0"/>
              <a:t>Are there any outliers or anomalies in the data that should be considered in interpreting the visualizations?</a:t>
            </a:r>
          </a:p>
          <a:p>
            <a:r>
              <a:rPr lang="en-US" dirty="0"/>
              <a:t>How might the visualizations inform efforts to promote gender equality in political representation?</a:t>
            </a:r>
          </a:p>
          <a:p>
            <a:r>
              <a:rPr lang="en-US" dirty="0"/>
              <a:t>Are there any specific countries that stand out in terms of their performance in reducing gender inequality?</a:t>
            </a:r>
            <a:endParaRPr lang="en-IN" dirty="0"/>
          </a:p>
        </p:txBody>
      </p:sp>
    </p:spTree>
    <p:extLst>
      <p:ext uri="{BB962C8B-B14F-4D97-AF65-F5344CB8AC3E}">
        <p14:creationId xmlns:p14="http://schemas.microsoft.com/office/powerpoint/2010/main" val="267161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05A541-78A5-9FD9-A4E1-B7FF310B9E8F}"/>
              </a:ext>
            </a:extLst>
          </p:cNvPr>
          <p:cNvSpPr>
            <a:spLocks noGrp="1"/>
          </p:cNvSpPr>
          <p:nvPr>
            <p:ph type="body" idx="1"/>
          </p:nvPr>
        </p:nvSpPr>
        <p:spPr>
          <a:xfrm>
            <a:off x="1141412" y="923827"/>
            <a:ext cx="9905999" cy="4867374"/>
          </a:xfrm>
        </p:spPr>
        <p:txBody>
          <a:bodyPr/>
          <a:lstStyle/>
          <a:p>
            <a:r>
              <a:rPr lang="en-US" dirty="0"/>
              <a:t>How might the visualizations inform initiatives to improve women's participation in the labor force?</a:t>
            </a:r>
          </a:p>
          <a:p>
            <a:r>
              <a:rPr lang="en-US" dirty="0"/>
              <a:t>Can you identify any unexpected or counterintuitive findings in the visualizations?</a:t>
            </a:r>
          </a:p>
          <a:p>
            <a:r>
              <a:rPr lang="en-US" dirty="0"/>
              <a:t>How might the insights from these visualizations contribute to a broader conversation on gender equality and empowerment?</a:t>
            </a:r>
            <a:endParaRPr lang="en-IN" dirty="0"/>
          </a:p>
        </p:txBody>
      </p:sp>
    </p:spTree>
    <p:extLst>
      <p:ext uri="{BB962C8B-B14F-4D97-AF65-F5344CB8AC3E}">
        <p14:creationId xmlns:p14="http://schemas.microsoft.com/office/powerpoint/2010/main" val="362413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7197-C2B4-20B2-88EA-7B19730D7369}"/>
              </a:ext>
            </a:extLst>
          </p:cNvPr>
          <p:cNvSpPr>
            <a:spLocks noGrp="1"/>
          </p:cNvSpPr>
          <p:nvPr>
            <p:ph type="title"/>
          </p:nvPr>
        </p:nvSpPr>
        <p:spPr/>
        <p:txBody>
          <a:bodyPr/>
          <a:lstStyle/>
          <a:p>
            <a:r>
              <a:rPr lang="en-IN" dirty="0"/>
              <a:t>Key Findings</a:t>
            </a:r>
          </a:p>
        </p:txBody>
      </p:sp>
      <p:sp>
        <p:nvSpPr>
          <p:cNvPr id="3" name="Text Placeholder 2">
            <a:extLst>
              <a:ext uri="{FF2B5EF4-FFF2-40B4-BE49-F238E27FC236}">
                <a16:creationId xmlns:a16="http://schemas.microsoft.com/office/drawing/2014/main" id="{63466247-621D-7B01-67C7-8AF2AEBA2857}"/>
              </a:ext>
            </a:extLst>
          </p:cNvPr>
          <p:cNvSpPr>
            <a:spLocks noGrp="1"/>
          </p:cNvSpPr>
          <p:nvPr>
            <p:ph type="body" idx="1"/>
          </p:nvPr>
        </p:nvSpPr>
        <p:spPr/>
        <p:txBody>
          <a:bodyPr>
            <a:normAutofit/>
          </a:bodyPr>
          <a:lstStyle/>
          <a:p>
            <a:r>
              <a:rPr lang="en-US" dirty="0"/>
              <a:t>Gender Inequality Index (GII): GII highlights significant global disparities in gender equality, emphasizing the need for targeted interventions and policies.</a:t>
            </a:r>
          </a:p>
          <a:p>
            <a:endParaRPr lang="en-US" dirty="0"/>
          </a:p>
          <a:p>
            <a:r>
              <a:rPr lang="en-US" dirty="0"/>
              <a:t>Maternal Mortality Rates: Widely varying maternal mortality rates point to regional healthcare disparities, necessitating focused efforts in healthcare accessibility and quality.</a:t>
            </a:r>
          </a:p>
          <a:p>
            <a:endParaRPr lang="en-US" dirty="0"/>
          </a:p>
        </p:txBody>
      </p:sp>
    </p:spTree>
    <p:extLst>
      <p:ext uri="{BB962C8B-B14F-4D97-AF65-F5344CB8AC3E}">
        <p14:creationId xmlns:p14="http://schemas.microsoft.com/office/powerpoint/2010/main" val="54877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FBE9-A779-57C7-A6F3-2233869776C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43846E7-3DAA-9C3B-E70B-A4A5F9F99152}"/>
              </a:ext>
            </a:extLst>
          </p:cNvPr>
          <p:cNvSpPr>
            <a:spLocks noGrp="1"/>
          </p:cNvSpPr>
          <p:nvPr>
            <p:ph type="body" idx="1"/>
          </p:nvPr>
        </p:nvSpPr>
        <p:spPr/>
        <p:txBody>
          <a:bodyPr/>
          <a:lstStyle/>
          <a:p>
            <a:r>
              <a:rPr lang="en-US" dirty="0"/>
              <a:t>Adolescent Birth Rates: Relatively stable rates suggest a sustained need for comprehensive reproductive health education and services for young populations.</a:t>
            </a:r>
          </a:p>
          <a:p>
            <a:endParaRPr lang="en-US" dirty="0"/>
          </a:p>
          <a:p>
            <a:r>
              <a:rPr lang="en-US" dirty="0"/>
              <a:t>Political Representation: Gender gaps in political representation signal challenges in achieving equal participation, underlining the importance of initiatives promoting women's involvement.</a:t>
            </a:r>
            <a:endParaRPr lang="en-IN" dirty="0"/>
          </a:p>
        </p:txBody>
      </p:sp>
    </p:spTree>
    <p:extLst>
      <p:ext uri="{BB962C8B-B14F-4D97-AF65-F5344CB8AC3E}">
        <p14:creationId xmlns:p14="http://schemas.microsoft.com/office/powerpoint/2010/main" val="3400157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D27B-7597-C17A-289B-1E217275542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592DDD6-E0AE-E815-371A-71AB87FD4A38}"/>
              </a:ext>
            </a:extLst>
          </p:cNvPr>
          <p:cNvSpPr>
            <a:spLocks noGrp="1"/>
          </p:cNvSpPr>
          <p:nvPr>
            <p:ph type="body" idx="1"/>
          </p:nvPr>
        </p:nvSpPr>
        <p:spPr/>
        <p:txBody>
          <a:bodyPr/>
          <a:lstStyle/>
          <a:p>
            <a:r>
              <a:rPr lang="en-US" dirty="0"/>
              <a:t>Female Secondary Education: Progress in enrollment, though disparities persist, underscores the ongoing need for equal access to education, particularly in regions with lower rates.</a:t>
            </a:r>
          </a:p>
          <a:p>
            <a:endParaRPr lang="en-US" dirty="0"/>
          </a:p>
          <a:p>
            <a:r>
              <a:rPr lang="en-US" dirty="0"/>
              <a:t>Labor Force Participation: Varied participation rates highlight the necessity for policies promoting equal economic opportunities and addressing barriers to women's workforce involvement.</a:t>
            </a:r>
            <a:endParaRPr lang="en-IN" dirty="0"/>
          </a:p>
        </p:txBody>
      </p:sp>
    </p:spTree>
    <p:extLst>
      <p:ext uri="{BB962C8B-B14F-4D97-AF65-F5344CB8AC3E}">
        <p14:creationId xmlns:p14="http://schemas.microsoft.com/office/powerpoint/2010/main" val="43668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414D-5FF5-779E-95DB-9CDEA19AA16E}"/>
              </a:ext>
            </a:extLst>
          </p:cNvPr>
          <p:cNvSpPr>
            <a:spLocks noGrp="1"/>
          </p:cNvSpPr>
          <p:nvPr>
            <p:ph type="title"/>
          </p:nvPr>
        </p:nvSpPr>
        <p:spPr/>
        <p:txBody>
          <a:bodyPr/>
          <a:lstStyle/>
          <a:p>
            <a:r>
              <a:rPr lang="en-IN"/>
              <a:t>Conclusion and Recommendations</a:t>
            </a:r>
          </a:p>
        </p:txBody>
      </p:sp>
      <p:sp>
        <p:nvSpPr>
          <p:cNvPr id="3" name="Text Placeholder 2">
            <a:extLst>
              <a:ext uri="{FF2B5EF4-FFF2-40B4-BE49-F238E27FC236}">
                <a16:creationId xmlns:a16="http://schemas.microsoft.com/office/drawing/2014/main" id="{5CCDF722-1B6E-216C-FBB8-CF56209BE915}"/>
              </a:ext>
            </a:extLst>
          </p:cNvPr>
          <p:cNvSpPr>
            <a:spLocks noGrp="1"/>
          </p:cNvSpPr>
          <p:nvPr>
            <p:ph type="body" idx="1"/>
          </p:nvPr>
        </p:nvSpPr>
        <p:spPr/>
        <p:txBody>
          <a:bodyPr>
            <a:normAutofit/>
          </a:bodyPr>
          <a:lstStyle/>
          <a:p>
            <a:r>
              <a:rPr lang="en-US" dirty="0"/>
              <a:t>In summation, the extensive analysis of gender inequality indicators uncovers a nuanced landscape characterized by notable disparities. These range from variations in maternal health outcomes and stable adolescent birth rates to substantial differences in political representation. Educational and labor force participation patterns further underscore regional inequalities. This calls for a tailored and data-informed approach to policymaking. </a:t>
            </a:r>
            <a:endParaRPr lang="en-IN" dirty="0"/>
          </a:p>
        </p:txBody>
      </p:sp>
    </p:spTree>
    <p:extLst>
      <p:ext uri="{BB962C8B-B14F-4D97-AF65-F5344CB8AC3E}">
        <p14:creationId xmlns:p14="http://schemas.microsoft.com/office/powerpoint/2010/main" val="255619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B484-FE5D-73B0-A367-DB86F3A4DEF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1CBA7BF-732F-4BA5-1965-6C06E86F61DA}"/>
              </a:ext>
            </a:extLst>
          </p:cNvPr>
          <p:cNvSpPr>
            <a:spLocks noGrp="1"/>
          </p:cNvSpPr>
          <p:nvPr>
            <p:ph type="body" idx="1"/>
          </p:nvPr>
        </p:nvSpPr>
        <p:spPr/>
        <p:txBody>
          <a:bodyPr/>
          <a:lstStyle/>
          <a:p>
            <a:r>
              <a:rPr lang="en-US" dirty="0"/>
              <a:t>These findings not only inform targeted interventions but also propel the global dialogue on gender parity towards a more inclusive and equitable future. They underscore the imperative of sustained efforts in fostering a world where every individual, regardless of gender, can thrive and contribute meaningfully.</a:t>
            </a:r>
            <a:endParaRPr lang="en-IN" dirty="0"/>
          </a:p>
        </p:txBody>
      </p:sp>
    </p:spTree>
    <p:extLst>
      <p:ext uri="{BB962C8B-B14F-4D97-AF65-F5344CB8AC3E}">
        <p14:creationId xmlns:p14="http://schemas.microsoft.com/office/powerpoint/2010/main" val="397933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7624-153F-6E0C-E9E3-8388CBF023DC}"/>
              </a:ext>
            </a:extLst>
          </p:cNvPr>
          <p:cNvSpPr>
            <a:spLocks noGrp="1"/>
          </p:cNvSpPr>
          <p:nvPr>
            <p:ph type="title"/>
          </p:nvPr>
        </p:nvSpPr>
        <p:spPr/>
        <p:txBody>
          <a:bodyPr/>
          <a:lstStyle/>
          <a:p>
            <a:r>
              <a:rPr lang="en-IN" dirty="0"/>
              <a:t>Introduction to Dataset</a:t>
            </a:r>
          </a:p>
        </p:txBody>
      </p:sp>
      <p:sp>
        <p:nvSpPr>
          <p:cNvPr id="3" name="Text Placeholder 2">
            <a:extLst>
              <a:ext uri="{FF2B5EF4-FFF2-40B4-BE49-F238E27FC236}">
                <a16:creationId xmlns:a16="http://schemas.microsoft.com/office/drawing/2014/main" id="{1AAD7F75-80AC-A9FD-70AC-B477BCB4AF51}"/>
              </a:ext>
            </a:extLst>
          </p:cNvPr>
          <p:cNvSpPr>
            <a:spLocks noGrp="1"/>
          </p:cNvSpPr>
          <p:nvPr>
            <p:ph type="body" idx="1"/>
          </p:nvPr>
        </p:nvSpPr>
        <p:spPr/>
        <p:txBody>
          <a:bodyPr/>
          <a:lstStyle/>
          <a:p>
            <a:r>
              <a:rPr lang="en-US" b="0" i="0" dirty="0">
                <a:solidFill>
                  <a:srgbClr val="374151"/>
                </a:solidFill>
                <a:effectLst/>
                <a:latin typeface="Söhne"/>
              </a:rPr>
              <a:t> </a:t>
            </a:r>
            <a:r>
              <a:rPr lang="en-US" b="0" i="0" dirty="0">
                <a:solidFill>
                  <a:srgbClr val="92D050"/>
                </a:solidFill>
                <a:effectLst/>
                <a:latin typeface="Söhne"/>
              </a:rPr>
              <a:t>The Gender Inequality Index (GII) serves as a critical metric in understanding the disparities between genders within a given population. It encapsulates various aspects of gender-based inequalities, encompassing factors such as maternal health, education, labor force participation, and political representation. Through this analysis, we delve into the GII dataset, seeking to unveil meaningful insights that shed light on the prevailing gender disparities across different countries</a:t>
            </a:r>
            <a:r>
              <a:rPr lang="en-US" b="0" i="0" dirty="0">
                <a:solidFill>
                  <a:srgbClr val="374151"/>
                </a:solidFill>
                <a:effectLst/>
                <a:latin typeface="Söhne"/>
              </a:rPr>
              <a:t>.</a:t>
            </a:r>
            <a:r>
              <a:rPr lang="en-US" dirty="0"/>
              <a:t>.</a:t>
            </a:r>
            <a:endParaRPr lang="en-IN" dirty="0"/>
          </a:p>
        </p:txBody>
      </p:sp>
    </p:spTree>
    <p:extLst>
      <p:ext uri="{BB962C8B-B14F-4D97-AF65-F5344CB8AC3E}">
        <p14:creationId xmlns:p14="http://schemas.microsoft.com/office/powerpoint/2010/main" val="2307472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5A7B-EDE6-CBDE-ACEC-EFD1D7A3FA8B}"/>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AB3B3C5F-59FB-CD0B-996D-106467E5E6EC}"/>
              </a:ext>
            </a:extLst>
          </p:cNvPr>
          <p:cNvSpPr>
            <a:spLocks noGrp="1"/>
          </p:cNvSpPr>
          <p:nvPr>
            <p:ph type="subTitle" idx="1"/>
          </p:nvPr>
        </p:nvSpPr>
        <p:spPr/>
        <p:txBody>
          <a:bodyPr>
            <a:normAutofit/>
          </a:bodyPr>
          <a:lstStyle/>
          <a:p>
            <a:r>
              <a:rPr lang="en-US" dirty="0"/>
              <a:t>.</a:t>
            </a:r>
            <a:endParaRPr lang="en-IN" dirty="0"/>
          </a:p>
        </p:txBody>
      </p:sp>
    </p:spTree>
    <p:extLst>
      <p:ext uri="{BB962C8B-B14F-4D97-AF65-F5344CB8AC3E}">
        <p14:creationId xmlns:p14="http://schemas.microsoft.com/office/powerpoint/2010/main" val="11982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B514-F014-680A-6630-ABE6EE715433}"/>
              </a:ext>
            </a:extLst>
          </p:cNvPr>
          <p:cNvSpPr>
            <a:spLocks noGrp="1"/>
          </p:cNvSpPr>
          <p:nvPr>
            <p:ph type="title"/>
          </p:nvPr>
        </p:nvSpPr>
        <p:spPr/>
        <p:txBody>
          <a:bodyPr/>
          <a:lstStyle/>
          <a:p>
            <a:r>
              <a:rPr lang="en-IN" dirty="0"/>
              <a:t>Dataset Overview</a:t>
            </a:r>
          </a:p>
        </p:txBody>
      </p:sp>
      <p:sp>
        <p:nvSpPr>
          <p:cNvPr id="3" name="Text Placeholder 2">
            <a:extLst>
              <a:ext uri="{FF2B5EF4-FFF2-40B4-BE49-F238E27FC236}">
                <a16:creationId xmlns:a16="http://schemas.microsoft.com/office/drawing/2014/main" id="{EFD1D1CC-FA47-59CC-E60D-7B17D33CEAF1}"/>
              </a:ext>
            </a:extLst>
          </p:cNvPr>
          <p:cNvSpPr>
            <a:spLocks noGrp="1"/>
          </p:cNvSpPr>
          <p:nvPr>
            <p:ph type="body" idx="1"/>
          </p:nvPr>
        </p:nvSpPr>
        <p:spPr/>
        <p:txBody>
          <a:bodyPr>
            <a:noAutofit/>
          </a:bodyPr>
          <a:lstStyle/>
          <a:p>
            <a:pPr marL="0" indent="0">
              <a:buNone/>
            </a:pPr>
            <a:r>
              <a:rPr lang="en-US" dirty="0"/>
              <a:t>This dataset contains information related to various indicators of gender inequality across different countries. The dataset has been cleaned and preprocessed for analysis. It includes the following variables:</a:t>
            </a:r>
          </a:p>
          <a:p>
            <a:r>
              <a:rPr lang="en-US" dirty="0"/>
              <a:t>Country: The name of the country.</a:t>
            </a:r>
          </a:p>
          <a:p>
            <a:r>
              <a:rPr lang="en-US" dirty="0"/>
              <a:t>Rank: The ranking of the country based on the Gender Inequality Index (GII).</a:t>
            </a:r>
          </a:p>
          <a:p>
            <a:r>
              <a:rPr lang="en-US" dirty="0" err="1"/>
              <a:t>Human_Development</a:t>
            </a:r>
            <a:r>
              <a:rPr lang="en-US" dirty="0"/>
              <a:t>: The Human Development Index (HDI) of the country.</a:t>
            </a:r>
          </a:p>
        </p:txBody>
      </p:sp>
    </p:spTree>
    <p:extLst>
      <p:ext uri="{BB962C8B-B14F-4D97-AF65-F5344CB8AC3E}">
        <p14:creationId xmlns:p14="http://schemas.microsoft.com/office/powerpoint/2010/main" val="104392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E7EA45-1993-676B-CECD-CF523083BB6B}"/>
              </a:ext>
            </a:extLst>
          </p:cNvPr>
          <p:cNvSpPr>
            <a:spLocks noGrp="1"/>
          </p:cNvSpPr>
          <p:nvPr>
            <p:ph type="body" idx="1"/>
          </p:nvPr>
        </p:nvSpPr>
        <p:spPr>
          <a:xfrm>
            <a:off x="1141412" y="820132"/>
            <a:ext cx="9905999" cy="4971069"/>
          </a:xfrm>
        </p:spPr>
        <p:txBody>
          <a:bodyPr>
            <a:normAutofit/>
          </a:bodyPr>
          <a:lstStyle/>
          <a:p>
            <a:r>
              <a:rPr lang="en-US" dirty="0"/>
              <a:t>GII: The Gender Inequality Index, a composite measure reflecting gender-based inequalities.</a:t>
            </a:r>
          </a:p>
          <a:p>
            <a:r>
              <a:rPr lang="en-US" dirty="0" err="1"/>
              <a:t>Maternal_Mortality</a:t>
            </a:r>
            <a:r>
              <a:rPr lang="en-US" dirty="0"/>
              <a:t>: The maternal mortality rate per 100,000 live births.</a:t>
            </a:r>
          </a:p>
          <a:p>
            <a:r>
              <a:rPr lang="en-US" dirty="0" err="1"/>
              <a:t>Adolescent_Birth_Rate</a:t>
            </a:r>
            <a:r>
              <a:rPr lang="en-US" dirty="0"/>
              <a:t>: The adolescent birth rate per 1,000 adolescent women.</a:t>
            </a:r>
          </a:p>
          <a:p>
            <a:r>
              <a:rPr lang="en-US" dirty="0" err="1"/>
              <a:t>Seats_Parliament</a:t>
            </a:r>
            <a:r>
              <a:rPr lang="en-US" dirty="0"/>
              <a:t>: The percentage of seats held by women in national parliaments.</a:t>
            </a:r>
          </a:p>
          <a:p>
            <a:r>
              <a:rPr lang="en-US" dirty="0" err="1"/>
              <a:t>F_Secondary_Educ</a:t>
            </a:r>
            <a:r>
              <a:rPr lang="en-US" dirty="0"/>
              <a:t>: The percentage of females with secondary education.</a:t>
            </a:r>
          </a:p>
        </p:txBody>
      </p:sp>
    </p:spTree>
    <p:extLst>
      <p:ext uri="{BB962C8B-B14F-4D97-AF65-F5344CB8AC3E}">
        <p14:creationId xmlns:p14="http://schemas.microsoft.com/office/powerpoint/2010/main" val="294247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568B1E-EAF8-33CE-CEB2-28F400351647}"/>
              </a:ext>
            </a:extLst>
          </p:cNvPr>
          <p:cNvSpPr>
            <a:spLocks noGrp="1"/>
          </p:cNvSpPr>
          <p:nvPr>
            <p:ph type="body" idx="1"/>
          </p:nvPr>
        </p:nvSpPr>
        <p:spPr>
          <a:xfrm>
            <a:off x="1141412" y="1414021"/>
            <a:ext cx="9905999" cy="4377180"/>
          </a:xfrm>
        </p:spPr>
        <p:txBody>
          <a:bodyPr/>
          <a:lstStyle/>
          <a:p>
            <a:r>
              <a:rPr lang="en-US" dirty="0" err="1"/>
              <a:t>M_Secondary_Educ</a:t>
            </a:r>
            <a:r>
              <a:rPr lang="en-US" dirty="0"/>
              <a:t>: The percentage of males with secondary education.</a:t>
            </a:r>
          </a:p>
          <a:p>
            <a:r>
              <a:rPr lang="en-US" dirty="0" err="1"/>
              <a:t>F_Labour_Force</a:t>
            </a:r>
            <a:r>
              <a:rPr lang="en-US" dirty="0"/>
              <a:t>: The percentage of females in the labor force.</a:t>
            </a:r>
          </a:p>
          <a:p>
            <a:r>
              <a:rPr lang="en-US" dirty="0" err="1"/>
              <a:t>M_Labour_Force</a:t>
            </a:r>
            <a:r>
              <a:rPr lang="en-US" dirty="0"/>
              <a:t>: The percentage of males in the labor force.</a:t>
            </a:r>
          </a:p>
          <a:p>
            <a:r>
              <a:rPr lang="en-US" dirty="0"/>
              <a:t>The dataset contains data for multiple countries, providing insights into the gender inequalities prevalent in different regions.</a:t>
            </a:r>
          </a:p>
          <a:p>
            <a:endParaRPr lang="en-IN" dirty="0"/>
          </a:p>
        </p:txBody>
      </p:sp>
    </p:spTree>
    <p:extLst>
      <p:ext uri="{BB962C8B-B14F-4D97-AF65-F5344CB8AC3E}">
        <p14:creationId xmlns:p14="http://schemas.microsoft.com/office/powerpoint/2010/main" val="22145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202F-533B-6B3C-6F75-5541116CABC7}"/>
              </a:ext>
            </a:extLst>
          </p:cNvPr>
          <p:cNvSpPr>
            <a:spLocks noGrp="1"/>
          </p:cNvSpPr>
          <p:nvPr>
            <p:ph type="title"/>
          </p:nvPr>
        </p:nvSpPr>
        <p:spPr/>
        <p:txBody>
          <a:bodyPr/>
          <a:lstStyle/>
          <a:p>
            <a:r>
              <a:rPr lang="en-IN" dirty="0"/>
              <a:t>Data cleaning</a:t>
            </a:r>
          </a:p>
        </p:txBody>
      </p:sp>
      <p:sp>
        <p:nvSpPr>
          <p:cNvPr id="3" name="Text Placeholder 2">
            <a:extLst>
              <a:ext uri="{FF2B5EF4-FFF2-40B4-BE49-F238E27FC236}">
                <a16:creationId xmlns:a16="http://schemas.microsoft.com/office/drawing/2014/main" id="{B40B12E5-884A-D919-1EBB-A97062393514}"/>
              </a:ext>
            </a:extLst>
          </p:cNvPr>
          <p:cNvSpPr>
            <a:spLocks noGrp="1"/>
          </p:cNvSpPr>
          <p:nvPr>
            <p:ph type="body" idx="1"/>
          </p:nvPr>
        </p:nvSpPr>
        <p:spPr/>
        <p:txBody>
          <a:bodyPr>
            <a:noAutofit/>
          </a:bodyPr>
          <a:lstStyle/>
          <a:p>
            <a:r>
              <a:rPr lang="en-US" dirty="0"/>
              <a:t>Loading the Dataset: Imported the dataset using </a:t>
            </a:r>
            <a:r>
              <a:rPr lang="en-US" dirty="0" err="1"/>
              <a:t>pd.read_csv</a:t>
            </a:r>
            <a:r>
              <a:rPr lang="en-US" dirty="0"/>
              <a:t>().</a:t>
            </a:r>
          </a:p>
          <a:p>
            <a:r>
              <a:rPr lang="en-US" dirty="0"/>
              <a:t>Checking for Missing Values: used </a:t>
            </a:r>
            <a:r>
              <a:rPr lang="en-US" dirty="0" err="1"/>
              <a:t>df.isnull</a:t>
            </a:r>
            <a:r>
              <a:rPr lang="en-US" dirty="0"/>
              <a:t>().sum() to identify the number of missing values in each column.</a:t>
            </a:r>
          </a:p>
          <a:p>
            <a:r>
              <a:rPr lang="en-US" dirty="0"/>
              <a:t>Handling Missing Values: used </a:t>
            </a:r>
            <a:r>
              <a:rPr lang="en-US" dirty="0" err="1"/>
              <a:t>df.dropna</a:t>
            </a:r>
            <a:r>
              <a:rPr lang="en-US" dirty="0"/>
              <a:t>() to remove rows with missing values.</a:t>
            </a:r>
            <a:endParaRPr lang="en-IN" dirty="0"/>
          </a:p>
        </p:txBody>
      </p:sp>
    </p:spTree>
    <p:extLst>
      <p:ext uri="{BB962C8B-B14F-4D97-AF65-F5344CB8AC3E}">
        <p14:creationId xmlns:p14="http://schemas.microsoft.com/office/powerpoint/2010/main" val="70923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BBBF-AA77-EE15-69BD-9AC5A5E67B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1C4BA70-348C-2C97-A90E-5C7970CCB56E}"/>
              </a:ext>
            </a:extLst>
          </p:cNvPr>
          <p:cNvSpPr>
            <a:spLocks noGrp="1"/>
          </p:cNvSpPr>
          <p:nvPr>
            <p:ph type="body" idx="1"/>
          </p:nvPr>
        </p:nvSpPr>
        <p:spPr/>
        <p:txBody>
          <a:bodyPr>
            <a:normAutofit/>
          </a:bodyPr>
          <a:lstStyle/>
          <a:p>
            <a:r>
              <a:rPr lang="en-US" dirty="0"/>
              <a:t>Checking for Duplicates: used </a:t>
            </a:r>
            <a:r>
              <a:rPr lang="en-US" dirty="0" err="1"/>
              <a:t>df.duplicated</a:t>
            </a:r>
            <a:r>
              <a:rPr lang="en-US" dirty="0"/>
              <a:t>().sum() to check for and identify any duplicate rows.</a:t>
            </a:r>
          </a:p>
          <a:p>
            <a:r>
              <a:rPr lang="en-US" dirty="0"/>
              <a:t>Renaming </a:t>
            </a:r>
            <a:r>
              <a:rPr lang="en-US" dirty="0" err="1"/>
              <a:t>Columns:renamed</a:t>
            </a:r>
            <a:r>
              <a:rPr lang="en-US" dirty="0"/>
              <a:t> columns using </a:t>
            </a:r>
            <a:r>
              <a:rPr lang="en-US" dirty="0" err="1"/>
              <a:t>df.rename</a:t>
            </a:r>
            <a:r>
              <a:rPr lang="en-US" dirty="0"/>
              <a:t>() to make them more descriptive.</a:t>
            </a:r>
          </a:p>
          <a:p>
            <a:r>
              <a:rPr lang="en-US" dirty="0"/>
              <a:t>Changing Data </a:t>
            </a:r>
            <a:r>
              <a:rPr lang="en-US" dirty="0" err="1"/>
              <a:t>Types:used</a:t>
            </a:r>
            <a:r>
              <a:rPr lang="en-US" dirty="0"/>
              <a:t> </a:t>
            </a:r>
            <a:r>
              <a:rPr lang="en-US" dirty="0" err="1"/>
              <a:t>df.astype</a:t>
            </a:r>
            <a:r>
              <a:rPr lang="en-US" dirty="0"/>
              <a:t>() to convert data types of certain columns, such as converting percentages to numeric format.</a:t>
            </a:r>
            <a:endParaRPr lang="en-IN" dirty="0"/>
          </a:p>
        </p:txBody>
      </p:sp>
    </p:spTree>
    <p:extLst>
      <p:ext uri="{BB962C8B-B14F-4D97-AF65-F5344CB8AC3E}">
        <p14:creationId xmlns:p14="http://schemas.microsoft.com/office/powerpoint/2010/main" val="284499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4C3E-ACAA-8336-FF9B-261F5AB836A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0247D1F-D04B-2A29-420D-FCD3674D8637}"/>
              </a:ext>
            </a:extLst>
          </p:cNvPr>
          <p:cNvSpPr>
            <a:spLocks noGrp="1"/>
          </p:cNvSpPr>
          <p:nvPr>
            <p:ph type="body" idx="1"/>
          </p:nvPr>
        </p:nvSpPr>
        <p:spPr/>
        <p:txBody>
          <a:bodyPr>
            <a:normAutofit/>
          </a:bodyPr>
          <a:lstStyle/>
          <a:p>
            <a:r>
              <a:rPr lang="en-US" dirty="0"/>
              <a:t>Creating a New Column:</a:t>
            </a:r>
          </a:p>
          <a:p>
            <a:r>
              <a:rPr lang="en-US" dirty="0"/>
              <a:t>You created a new column called '</a:t>
            </a:r>
            <a:r>
              <a:rPr lang="en-US" dirty="0" err="1"/>
              <a:t>Z_Scores</a:t>
            </a:r>
            <a:r>
              <a:rPr lang="en-US" dirty="0"/>
              <a:t>' based on the z-scores of a numeric column.</a:t>
            </a:r>
          </a:p>
          <a:p>
            <a:r>
              <a:rPr lang="en-US" dirty="0"/>
              <a:t>Saving the Cleaned Dataset:</a:t>
            </a:r>
          </a:p>
          <a:p>
            <a:endParaRPr lang="en-US" dirty="0"/>
          </a:p>
          <a:p>
            <a:r>
              <a:rPr lang="en-US" dirty="0"/>
              <a:t>You saved the cleaned dataset to a CSV file using </a:t>
            </a:r>
            <a:r>
              <a:rPr lang="en-US" dirty="0" err="1"/>
              <a:t>df.to_csv</a:t>
            </a:r>
            <a:r>
              <a:rPr lang="en-US" dirty="0"/>
              <a:t>()</a:t>
            </a:r>
            <a:endParaRPr lang="en-IN" dirty="0"/>
          </a:p>
        </p:txBody>
      </p:sp>
    </p:spTree>
    <p:extLst>
      <p:ext uri="{BB962C8B-B14F-4D97-AF65-F5344CB8AC3E}">
        <p14:creationId xmlns:p14="http://schemas.microsoft.com/office/powerpoint/2010/main" val="46301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9293-DCFF-B83F-865D-02E828D4BD4E}"/>
              </a:ext>
            </a:extLst>
          </p:cNvPr>
          <p:cNvSpPr>
            <a:spLocks noGrp="1"/>
          </p:cNvSpPr>
          <p:nvPr>
            <p:ph type="title"/>
          </p:nvPr>
        </p:nvSpPr>
        <p:spPr/>
        <p:txBody>
          <a:bodyPr/>
          <a:lstStyle/>
          <a:p>
            <a:r>
              <a:rPr lang="en-IN" dirty="0"/>
              <a:t>Questions and Discussion</a:t>
            </a:r>
          </a:p>
        </p:txBody>
      </p:sp>
      <p:sp>
        <p:nvSpPr>
          <p:cNvPr id="3" name="Text Placeholder 2">
            <a:extLst>
              <a:ext uri="{FF2B5EF4-FFF2-40B4-BE49-F238E27FC236}">
                <a16:creationId xmlns:a16="http://schemas.microsoft.com/office/drawing/2014/main" id="{D4E8F1E8-4075-FB53-947C-9C147E4522EA}"/>
              </a:ext>
            </a:extLst>
          </p:cNvPr>
          <p:cNvSpPr>
            <a:spLocks noGrp="1"/>
          </p:cNvSpPr>
          <p:nvPr>
            <p:ph type="body" idx="1"/>
          </p:nvPr>
        </p:nvSpPr>
        <p:spPr/>
        <p:txBody>
          <a:bodyPr>
            <a:normAutofit/>
          </a:bodyPr>
          <a:lstStyle/>
          <a:p>
            <a:r>
              <a:rPr lang="en-US" dirty="0"/>
              <a:t>What does the bar chart showing Gender Inequality Index (GII) by country reveal?</a:t>
            </a:r>
          </a:p>
          <a:p>
            <a:r>
              <a:rPr lang="en-US" dirty="0"/>
              <a:t>Is there any noticeable correlation between the Gender Inequality Index (GII) and Human Development Index (HDI)?</a:t>
            </a:r>
          </a:p>
          <a:p>
            <a:pPr marL="0" indent="0">
              <a:buNone/>
            </a:pPr>
            <a:endParaRPr lang="en-IN" dirty="0"/>
          </a:p>
        </p:txBody>
      </p:sp>
    </p:spTree>
    <p:extLst>
      <p:ext uri="{BB962C8B-B14F-4D97-AF65-F5344CB8AC3E}">
        <p14:creationId xmlns:p14="http://schemas.microsoft.com/office/powerpoint/2010/main" val="3378689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44</TotalTime>
  <Words>1143</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Sohne</vt:lpstr>
      <vt:lpstr>Söhne</vt:lpstr>
      <vt:lpstr>Tw Cen MT</vt:lpstr>
      <vt:lpstr>Circuit</vt:lpstr>
      <vt:lpstr>Gender Inequality Index  Analysis</vt:lpstr>
      <vt:lpstr>Introduction to Dataset</vt:lpstr>
      <vt:lpstr>Dataset Overview</vt:lpstr>
      <vt:lpstr>PowerPoint Presentation</vt:lpstr>
      <vt:lpstr>PowerPoint Presentation</vt:lpstr>
      <vt:lpstr>Data cleaning</vt:lpstr>
      <vt:lpstr>PowerPoint Presentation</vt:lpstr>
      <vt:lpstr>PowerPoint Presentation</vt:lpstr>
      <vt:lpstr>Questions and Discussion</vt:lpstr>
      <vt:lpstr>PowerPoint Presentation</vt:lpstr>
      <vt:lpstr>PowerPoint Presentation</vt:lpstr>
      <vt:lpstr>PowerPoint Presentation</vt:lpstr>
      <vt:lpstr>PowerPoint Presentation</vt:lpstr>
      <vt:lpstr>PowerPoint Presentation</vt:lpstr>
      <vt:lpstr>Key Findings</vt:lpstr>
      <vt:lpstr>PowerPoint Presentation</vt:lpstr>
      <vt:lpstr>PowerPoint Presentation</vt:lpstr>
      <vt:lpstr>Conclusion and 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 Index  Analysis</dc:title>
  <dc:creator>AMRITHA A</dc:creator>
  <cp:lastModifiedBy>AMRITHA A</cp:lastModifiedBy>
  <cp:revision>2</cp:revision>
  <dcterms:created xsi:type="dcterms:W3CDTF">2023-10-25T20:48:09Z</dcterms:created>
  <dcterms:modified xsi:type="dcterms:W3CDTF">2023-10-26T05:08:00Z</dcterms:modified>
</cp:coreProperties>
</file>