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66" r:id="rId3"/>
    <p:sldId id="257" r:id="rId4"/>
    <p:sldId id="258" r:id="rId5"/>
    <p:sldId id="259" r:id="rId6"/>
    <p:sldId id="260" r:id="rId7"/>
    <p:sldId id="261" r:id="rId8"/>
    <p:sldId id="262" r:id="rId9"/>
    <p:sldId id="263" r:id="rId10"/>
    <p:sldId id="264" r:id="rId11"/>
    <p:sldId id="265" r:id="rId12"/>
  </p:sldIdLst>
  <p:sldSz cx="14630400" cy="8229600"/>
  <p:notesSz cx="8229600" cy="14630400"/>
  <p:embeddedFontLst>
    <p:embeddedFont>
      <p:font typeface="Arimo" panose="020B0604020202020204" charset="0"/>
      <p:regular r:id="rId14"/>
    </p:embeddedFont>
    <p:embeddedFont>
      <p:font typeface="Inter" panose="020B0604020202020204" charset="0"/>
      <p:regular r:id="rId15"/>
    </p:embeddedFont>
    <p:embeddedFont>
      <p:font typeface="Outfit Extra Bold" panose="020B0604020202020204" charset="0"/>
      <p:regular r:id="rId16"/>
    </p:embeddedFont>
    <p:embeddedFont>
      <p:font typeface="Petrona Bold"/>
      <p:bold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072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0525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058722" y="755809"/>
            <a:ext cx="6777889" cy="2232779"/>
          </a:xfrm>
          <a:prstGeom prst="rect">
            <a:avLst/>
          </a:prstGeom>
          <a:noFill/>
          <a:ln/>
        </p:spPr>
        <p:txBody>
          <a:bodyPr wrap="squar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Empowering Communication: An ASL Interpreter for Individuals with Disabilities Using Computer Vision and YOLOv8 nano</a:t>
            </a:r>
            <a:endParaRPr lang="en-US" sz="4650" dirty="0"/>
          </a:p>
        </p:txBody>
      </p:sp>
      <p:sp>
        <p:nvSpPr>
          <p:cNvPr id="3" name="Text 1"/>
          <p:cNvSpPr/>
          <p:nvPr/>
        </p:nvSpPr>
        <p:spPr>
          <a:xfrm>
            <a:off x="7058722" y="6263472"/>
            <a:ext cx="6074803"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By:- Amritjyot Singh, Yash Khandelwal, Jayant Singh</a:t>
            </a:r>
            <a:endParaRPr lang="en-US" sz="1750" dirty="0"/>
          </a:p>
        </p:txBody>
      </p:sp>
      <p:pic>
        <p:nvPicPr>
          <p:cNvPr id="7" name="Image 0" descr="preencoded.png">
            <a:extLst>
              <a:ext uri="{FF2B5EF4-FFF2-40B4-BE49-F238E27FC236}">
                <a16:creationId xmlns:a16="http://schemas.microsoft.com/office/drawing/2014/main" id="{9D67D84C-4E30-9CC0-1A47-EE9D5820F48A}"/>
              </a:ext>
            </a:extLst>
          </p:cNvPr>
          <p:cNvPicPr>
            <a:picLocks noChangeAspect="1"/>
          </p:cNvPicPr>
          <p:nvPr/>
        </p:nvPicPr>
        <p:blipFill>
          <a:blip r:embed="rId3"/>
          <a:stretch>
            <a:fillRect/>
          </a:stretch>
        </p:blipFill>
        <p:spPr>
          <a:xfrm>
            <a:off x="511818" y="178420"/>
            <a:ext cx="5654806" cy="7817004"/>
          </a:xfrm>
          <a:prstGeom prst="rect">
            <a:avLst/>
          </a:prstGeom>
        </p:spPr>
      </p:pic>
      <p:sp>
        <p:nvSpPr>
          <p:cNvPr id="8" name="Rectangle 7">
            <a:extLst>
              <a:ext uri="{FF2B5EF4-FFF2-40B4-BE49-F238E27FC236}">
                <a16:creationId xmlns:a16="http://schemas.microsoft.com/office/drawing/2014/main" id="{F0DD045E-2519-AB3A-5379-DAA9226E97A8}"/>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80549" y="570786"/>
            <a:ext cx="7729895" cy="544235"/>
          </a:xfrm>
          <a:prstGeom prst="rect">
            <a:avLst/>
          </a:prstGeom>
          <a:noFill/>
          <a:ln/>
        </p:spPr>
        <p:txBody>
          <a:bodyPr wrap="none" lIns="0" tIns="0" rIns="0" bIns="0" rtlCol="0" anchor="t"/>
          <a:lstStyle/>
          <a:p>
            <a:pPr marL="0" indent="0" algn="l">
              <a:lnSpc>
                <a:spcPts val="4250"/>
              </a:lnSpc>
              <a:buNone/>
            </a:pPr>
            <a:r>
              <a:rPr lang="en-US" sz="3400" b="1" kern="0" spc="-69" dirty="0">
                <a:solidFill>
                  <a:srgbClr val="FF8AAF"/>
                </a:solidFill>
                <a:latin typeface="Petrona Bold" pitchFamily="34" charset="0"/>
                <a:ea typeface="Petrona Bold" pitchFamily="34" charset="-122"/>
                <a:cs typeface="Petrona Bold" pitchFamily="34" charset="-120"/>
              </a:rPr>
              <a:t>Performance Curves and Visual Analysis</a:t>
            </a:r>
            <a:endParaRPr lang="en-US" sz="3400" dirty="0"/>
          </a:p>
        </p:txBody>
      </p:sp>
      <p:pic>
        <p:nvPicPr>
          <p:cNvPr id="3" name="Image 0" descr="preencoded.png"/>
          <p:cNvPicPr>
            <a:picLocks noChangeAspect="1"/>
          </p:cNvPicPr>
          <p:nvPr/>
        </p:nvPicPr>
        <p:blipFill>
          <a:blip r:embed="rId3"/>
          <a:stretch>
            <a:fillRect/>
          </a:stretch>
        </p:blipFill>
        <p:spPr>
          <a:xfrm>
            <a:off x="580549" y="1550313"/>
            <a:ext cx="3497580" cy="2308860"/>
          </a:xfrm>
          <a:prstGeom prst="rect">
            <a:avLst/>
          </a:prstGeom>
        </p:spPr>
      </p:pic>
      <p:sp>
        <p:nvSpPr>
          <p:cNvPr id="4" name="Text 1"/>
          <p:cNvSpPr/>
          <p:nvPr/>
        </p:nvSpPr>
        <p:spPr>
          <a:xfrm>
            <a:off x="580549" y="4045744"/>
            <a:ext cx="6532364" cy="265271"/>
          </a:xfrm>
          <a:prstGeom prst="rect">
            <a:avLst/>
          </a:prstGeom>
          <a:noFill/>
          <a:ln/>
        </p:spPr>
        <p:txBody>
          <a:bodyPr wrap="none" lIns="0" tIns="0" rIns="0" bIns="0" rtlCol="0" anchor="t"/>
          <a:lstStyle/>
          <a:p>
            <a:pPr marL="0" indent="0" algn="l">
              <a:lnSpc>
                <a:spcPts val="2050"/>
              </a:lnSpc>
              <a:buNone/>
            </a:pPr>
            <a:r>
              <a:rPr lang="en-US" sz="1600" kern="0" spc="-26" dirty="0">
                <a:solidFill>
                  <a:srgbClr val="E0D6DE"/>
                </a:solidFill>
                <a:latin typeface="Inter" pitchFamily="34" charset="0"/>
                <a:ea typeface="Inter" pitchFamily="34" charset="-122"/>
                <a:cs typeface="Inter" pitchFamily="34" charset="-120"/>
              </a:rPr>
              <a:t>Class-wise F1 Score Curve for ASL Gesture Detection Using YOLOv8 Nano</a:t>
            </a:r>
            <a:endParaRPr lang="en-US" sz="1600" dirty="0"/>
          </a:p>
        </p:txBody>
      </p:sp>
      <p:pic>
        <p:nvPicPr>
          <p:cNvPr id="5" name="Image 1" descr="preencoded.png"/>
          <p:cNvPicPr>
            <a:picLocks noChangeAspect="1"/>
          </p:cNvPicPr>
          <p:nvPr/>
        </p:nvPicPr>
        <p:blipFill>
          <a:blip r:embed="rId4"/>
          <a:stretch>
            <a:fillRect/>
          </a:stretch>
        </p:blipFill>
        <p:spPr>
          <a:xfrm>
            <a:off x="626626" y="4556800"/>
            <a:ext cx="3672840" cy="2560320"/>
          </a:xfrm>
          <a:prstGeom prst="rect">
            <a:avLst/>
          </a:prstGeom>
        </p:spPr>
      </p:pic>
      <p:sp>
        <p:nvSpPr>
          <p:cNvPr id="6" name="Text 2"/>
          <p:cNvSpPr/>
          <p:nvPr/>
        </p:nvSpPr>
        <p:spPr>
          <a:xfrm>
            <a:off x="580549" y="7473675"/>
            <a:ext cx="6532364" cy="265271"/>
          </a:xfrm>
          <a:prstGeom prst="rect">
            <a:avLst/>
          </a:prstGeom>
          <a:noFill/>
          <a:ln/>
        </p:spPr>
        <p:txBody>
          <a:bodyPr wrap="none" lIns="0" tIns="0" rIns="0" bIns="0" rtlCol="0" anchor="t"/>
          <a:lstStyle/>
          <a:p>
            <a:pPr marL="0" indent="0" algn="l">
              <a:lnSpc>
                <a:spcPts val="2050"/>
              </a:lnSpc>
              <a:buNone/>
            </a:pPr>
            <a:r>
              <a:rPr lang="en-US" sz="1600" kern="0" spc="-26" dirty="0">
                <a:solidFill>
                  <a:srgbClr val="E0D6DE"/>
                </a:solidFill>
                <a:latin typeface="Inter" pitchFamily="34" charset="0"/>
                <a:ea typeface="Inter" pitchFamily="34" charset="-122"/>
                <a:cs typeface="Inter" pitchFamily="34" charset="-120"/>
              </a:rPr>
              <a:t>Precision-Recall (PR) Curve for ASL Gesture Detection using YOLOv8 Nano</a:t>
            </a:r>
            <a:endParaRPr lang="en-US" sz="1600" dirty="0"/>
          </a:p>
        </p:txBody>
      </p:sp>
      <p:sp>
        <p:nvSpPr>
          <p:cNvPr id="7" name="Text 3"/>
          <p:cNvSpPr/>
          <p:nvPr/>
        </p:nvSpPr>
        <p:spPr>
          <a:xfrm>
            <a:off x="4936630" y="1784568"/>
            <a:ext cx="8762643" cy="795814"/>
          </a:xfrm>
          <a:prstGeom prst="rect">
            <a:avLst/>
          </a:prstGeom>
          <a:noFill/>
          <a:ln/>
        </p:spPr>
        <p:txBody>
          <a:bodyPr wrap="square" lIns="0" tIns="0" rIns="0" bIns="0" rtlCol="0" anchor="t"/>
          <a:lstStyle/>
          <a:p>
            <a:pPr marL="0" indent="0" algn="l">
              <a:lnSpc>
                <a:spcPts val="2050"/>
              </a:lnSpc>
              <a:buNone/>
            </a:pPr>
            <a:r>
              <a:rPr lang="en-US" sz="2000" kern="0" spc="-26" dirty="0">
                <a:solidFill>
                  <a:srgbClr val="E0D6DE"/>
                </a:solidFill>
                <a:latin typeface="Inter" pitchFamily="34" charset="0"/>
                <a:ea typeface="Inter" pitchFamily="34" charset="-122"/>
                <a:cs typeface="Inter" pitchFamily="34" charset="-120"/>
              </a:rPr>
              <a:t>An F1 score curve allowed the assessment of each ASL class's precision-recall balance. The Figure 2 depicts four high-level F1 scores throughout training epochs which verifies steady model performance for all four classes. The F1 scores in the model remain consistent between all classes because it effectively prevents wrong positive and negative classification of gestures.</a:t>
            </a:r>
            <a:endParaRPr lang="en-US" sz="2000" dirty="0"/>
          </a:p>
        </p:txBody>
      </p:sp>
      <p:sp>
        <p:nvSpPr>
          <p:cNvPr id="8" name="Text 4"/>
          <p:cNvSpPr/>
          <p:nvPr/>
        </p:nvSpPr>
        <p:spPr>
          <a:xfrm>
            <a:off x="4947781" y="4496486"/>
            <a:ext cx="8287880" cy="1061085"/>
          </a:xfrm>
          <a:prstGeom prst="rect">
            <a:avLst/>
          </a:prstGeom>
          <a:noFill/>
          <a:ln/>
        </p:spPr>
        <p:txBody>
          <a:bodyPr wrap="square" lIns="0" tIns="0" rIns="0" bIns="0" rtlCol="0" anchor="t"/>
          <a:lstStyle/>
          <a:p>
            <a:pPr marL="0" indent="0" algn="l">
              <a:lnSpc>
                <a:spcPts val="2050"/>
              </a:lnSpc>
              <a:buNone/>
            </a:pPr>
            <a:r>
              <a:rPr lang="en-US" sz="2000" kern="0" spc="-26" dirty="0">
                <a:solidFill>
                  <a:srgbClr val="E0D6DE"/>
                </a:solidFill>
                <a:latin typeface="Inter" pitchFamily="34" charset="0"/>
                <a:ea typeface="Inter" pitchFamily="34" charset="-122"/>
                <a:cs typeface="Inter" pitchFamily="34" charset="-120"/>
              </a:rPr>
              <a:t>The Precision-Recall (PR) curve presented distinctive information about precision-recall trade-offs for different confidence thresholds per ASL class. The PR curve optimally depicts precision-recall relationship for all four classes A, F, L and Y. Each ASL class demonstrates good precision retention at every threshold setting thus showing strong model capabilities for high precision performance alongside accurate recall detection. The PR curve demonstrates both high reliability for true positive detection and minimal false detections which makes it suitable for live sign language interpretation.</a:t>
            </a:r>
            <a:endParaRPr lang="en-US" sz="2000" dirty="0"/>
          </a:p>
        </p:txBody>
      </p:sp>
      <p:sp>
        <p:nvSpPr>
          <p:cNvPr id="10" name="Rectangle 9">
            <a:extLst>
              <a:ext uri="{FF2B5EF4-FFF2-40B4-BE49-F238E27FC236}">
                <a16:creationId xmlns:a16="http://schemas.microsoft.com/office/drawing/2014/main" id="{6B5D8FDB-EDB5-239A-4E04-F35BFADEA592}"/>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88513" y="383858"/>
            <a:ext cx="5652849" cy="458033"/>
          </a:xfrm>
          <a:prstGeom prst="rect">
            <a:avLst/>
          </a:prstGeom>
          <a:noFill/>
          <a:ln/>
        </p:spPr>
        <p:txBody>
          <a:bodyPr wrap="none" lIns="0" tIns="0" rIns="0" bIns="0" rtlCol="0" anchor="t"/>
          <a:lstStyle/>
          <a:p>
            <a:pPr marL="0" indent="0" algn="l">
              <a:lnSpc>
                <a:spcPts val="3600"/>
              </a:lnSpc>
              <a:buNone/>
            </a:pPr>
            <a:r>
              <a:rPr lang="en-US" sz="3600" b="1" kern="0" spc="-58" dirty="0">
                <a:solidFill>
                  <a:srgbClr val="FF8AAF"/>
                </a:solidFill>
                <a:latin typeface="Petrona Bold" pitchFamily="34" charset="0"/>
                <a:ea typeface="Petrona Bold" pitchFamily="34" charset="-122"/>
                <a:cs typeface="Petrona Bold" pitchFamily="34" charset="-120"/>
              </a:rPr>
              <a:t>Conclusion</a:t>
            </a:r>
            <a:endParaRPr lang="en-US" sz="3600" dirty="0"/>
          </a:p>
        </p:txBody>
      </p:sp>
      <p:pic>
        <p:nvPicPr>
          <p:cNvPr id="3" name="Image 0" descr="preencoded.png"/>
          <p:cNvPicPr>
            <a:picLocks noChangeAspect="1"/>
          </p:cNvPicPr>
          <p:nvPr/>
        </p:nvPicPr>
        <p:blipFill>
          <a:blip r:embed="rId3"/>
          <a:srcRect l="1731" t="2145" r="2674"/>
          <a:stretch/>
        </p:blipFill>
        <p:spPr>
          <a:xfrm>
            <a:off x="541735" y="945362"/>
            <a:ext cx="5652849" cy="6456577"/>
          </a:xfrm>
          <a:prstGeom prst="rect">
            <a:avLst/>
          </a:prstGeom>
        </p:spPr>
      </p:pic>
      <p:sp>
        <p:nvSpPr>
          <p:cNvPr id="4" name="Shape 1"/>
          <p:cNvSpPr/>
          <p:nvPr/>
        </p:nvSpPr>
        <p:spPr>
          <a:xfrm>
            <a:off x="7121550" y="328347"/>
            <a:ext cx="6862077" cy="139541"/>
          </a:xfrm>
          <a:prstGeom prst="roundRect">
            <a:avLst>
              <a:gd name="adj" fmla="val 42020"/>
            </a:avLst>
          </a:prstGeom>
          <a:solidFill>
            <a:srgbClr val="2F1D63"/>
          </a:solidFill>
          <a:ln w="7620">
            <a:solidFill>
              <a:srgbClr val="48367C"/>
            </a:solidFill>
            <a:prstDash val="solid"/>
          </a:ln>
        </p:spPr>
      </p:sp>
      <p:sp>
        <p:nvSpPr>
          <p:cNvPr id="5" name="Text 2"/>
          <p:cNvSpPr/>
          <p:nvPr/>
        </p:nvSpPr>
        <p:spPr>
          <a:xfrm>
            <a:off x="7151012" y="718427"/>
            <a:ext cx="2837826" cy="453870"/>
          </a:xfrm>
          <a:prstGeom prst="rect">
            <a:avLst/>
          </a:prstGeom>
          <a:noFill/>
          <a:ln/>
        </p:spPr>
        <p:txBody>
          <a:bodyPr wrap="none" lIns="0" tIns="0" rIns="0" bIns="0" rtlCol="0" anchor="t"/>
          <a:lstStyle/>
          <a:p>
            <a:pPr marL="0" indent="0" algn="l">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Real-time Testing</a:t>
            </a:r>
            <a:endParaRPr lang="en-US" sz="2000" dirty="0"/>
          </a:p>
        </p:txBody>
      </p:sp>
      <p:sp>
        <p:nvSpPr>
          <p:cNvPr id="6" name="Text 3"/>
          <p:cNvSpPr/>
          <p:nvPr/>
        </p:nvSpPr>
        <p:spPr>
          <a:xfrm>
            <a:off x="7151011" y="1151230"/>
            <a:ext cx="6832615" cy="442776"/>
          </a:xfrm>
          <a:prstGeom prst="rect">
            <a:avLst/>
          </a:prstGeom>
          <a:noFill/>
          <a:ln/>
        </p:spPr>
        <p:txBody>
          <a:bodyPr wrap="non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Confirmed with webcam tests under varying lighting conditions</a:t>
            </a:r>
            <a:endParaRPr lang="en-US" sz="1600" dirty="0"/>
          </a:p>
        </p:txBody>
      </p:sp>
      <p:sp>
        <p:nvSpPr>
          <p:cNvPr id="7" name="Text 4"/>
          <p:cNvSpPr/>
          <p:nvPr/>
        </p:nvSpPr>
        <p:spPr>
          <a:xfrm>
            <a:off x="7151011" y="1641382"/>
            <a:ext cx="6832615" cy="885555"/>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Color coded bounding boxes with correspondence to the gesture and confidence score was presented on the video feed correctly</a:t>
            </a:r>
            <a:endParaRPr lang="en-US" sz="1600" dirty="0"/>
          </a:p>
        </p:txBody>
      </p:sp>
      <p:sp>
        <p:nvSpPr>
          <p:cNvPr id="8" name="Shape 5"/>
          <p:cNvSpPr/>
          <p:nvPr/>
        </p:nvSpPr>
        <p:spPr>
          <a:xfrm>
            <a:off x="7151012" y="2409767"/>
            <a:ext cx="6862077" cy="139541"/>
          </a:xfrm>
          <a:prstGeom prst="roundRect">
            <a:avLst>
              <a:gd name="adj" fmla="val 42020"/>
            </a:avLst>
          </a:prstGeom>
          <a:solidFill>
            <a:srgbClr val="2F1D63"/>
          </a:solidFill>
          <a:ln w="7620">
            <a:solidFill>
              <a:srgbClr val="48367C"/>
            </a:solidFill>
            <a:prstDash val="solid"/>
          </a:ln>
        </p:spPr>
      </p:sp>
      <p:sp>
        <p:nvSpPr>
          <p:cNvPr id="9" name="Text 6"/>
          <p:cNvSpPr/>
          <p:nvPr/>
        </p:nvSpPr>
        <p:spPr>
          <a:xfrm>
            <a:off x="7151011" y="2868049"/>
            <a:ext cx="2837749" cy="265282"/>
          </a:xfrm>
          <a:prstGeom prst="rect">
            <a:avLst/>
          </a:prstGeom>
          <a:noFill/>
          <a:ln/>
        </p:spPr>
        <p:txBody>
          <a:bodyPr wrap="none" lIns="0" tIns="0" rIns="0" bIns="0" rtlCol="0" anchor="t"/>
          <a:lstStyle/>
          <a:p>
            <a:pPr marL="0" indent="0" algn="l">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System Robustness</a:t>
            </a:r>
            <a:endParaRPr lang="en-US" sz="2000" dirty="0"/>
          </a:p>
        </p:txBody>
      </p:sp>
      <p:sp>
        <p:nvSpPr>
          <p:cNvPr id="10" name="Text 7"/>
          <p:cNvSpPr/>
          <p:nvPr/>
        </p:nvSpPr>
        <p:spPr>
          <a:xfrm>
            <a:off x="7151011" y="3314519"/>
            <a:ext cx="6832615" cy="258798"/>
          </a:xfrm>
          <a:prstGeom prst="rect">
            <a:avLst/>
          </a:prstGeom>
          <a:noFill/>
          <a:ln/>
        </p:spPr>
        <p:txBody>
          <a:bodyPr wrap="non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The system properly marked the hand area within the bounding box</a:t>
            </a:r>
            <a:endParaRPr lang="en-US" sz="1600" dirty="0"/>
          </a:p>
        </p:txBody>
      </p:sp>
      <p:sp>
        <p:nvSpPr>
          <p:cNvPr id="11" name="Text 8"/>
          <p:cNvSpPr/>
          <p:nvPr/>
        </p:nvSpPr>
        <p:spPr>
          <a:xfrm>
            <a:off x="7151011" y="3755393"/>
            <a:ext cx="6832615"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The predictions displayed the label 'L' while showing confidence percentages between 92% and 98%</a:t>
            </a:r>
            <a:endParaRPr lang="en-US" sz="1600" dirty="0"/>
          </a:p>
        </p:txBody>
      </p:sp>
      <p:sp>
        <p:nvSpPr>
          <p:cNvPr id="12" name="Text 9"/>
          <p:cNvSpPr/>
          <p:nvPr/>
        </p:nvSpPr>
        <p:spPr>
          <a:xfrm>
            <a:off x="7151011" y="4341574"/>
            <a:ext cx="6832615"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Detecting the hand gesture succeeded consistently while the observer turned their hand slightly between frames</a:t>
            </a:r>
            <a:endParaRPr lang="en-US" sz="1600" dirty="0"/>
          </a:p>
        </p:txBody>
      </p:sp>
      <p:sp>
        <p:nvSpPr>
          <p:cNvPr id="13" name="Shape 10"/>
          <p:cNvSpPr/>
          <p:nvPr/>
        </p:nvSpPr>
        <p:spPr>
          <a:xfrm>
            <a:off x="7121550" y="5125394"/>
            <a:ext cx="6862077" cy="139541"/>
          </a:xfrm>
          <a:prstGeom prst="roundRect">
            <a:avLst>
              <a:gd name="adj" fmla="val 42020"/>
            </a:avLst>
          </a:prstGeom>
          <a:solidFill>
            <a:srgbClr val="2F1D63"/>
          </a:solidFill>
          <a:ln w="7620">
            <a:solidFill>
              <a:srgbClr val="48367C"/>
            </a:solidFill>
            <a:prstDash val="solid"/>
          </a:ln>
        </p:spPr>
      </p:sp>
      <p:sp>
        <p:nvSpPr>
          <p:cNvPr id="14" name="Text 11"/>
          <p:cNvSpPr/>
          <p:nvPr/>
        </p:nvSpPr>
        <p:spPr>
          <a:xfrm>
            <a:off x="7179236" y="5498819"/>
            <a:ext cx="2849985" cy="265282"/>
          </a:xfrm>
          <a:prstGeom prst="rect">
            <a:avLst/>
          </a:prstGeom>
          <a:noFill/>
          <a:ln/>
        </p:spPr>
        <p:txBody>
          <a:bodyPr wrap="none" lIns="0" tIns="0" rIns="0" bIns="0" rtlCol="0" anchor="t"/>
          <a:lstStyle/>
          <a:p>
            <a:pPr marL="0" indent="0" algn="l">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Research Outcomes</a:t>
            </a:r>
            <a:endParaRPr lang="en-US" sz="2000" dirty="0"/>
          </a:p>
        </p:txBody>
      </p:sp>
      <p:sp>
        <p:nvSpPr>
          <p:cNvPr id="15" name="Text 12"/>
          <p:cNvSpPr/>
          <p:nvPr/>
        </p:nvSpPr>
        <p:spPr>
          <a:xfrm>
            <a:off x="7179236" y="5878383"/>
            <a:ext cx="6862077"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A lightweight, realtime American Sign Language (ASL) interpreter built with computer vision techniques</a:t>
            </a:r>
            <a:endParaRPr lang="en-US" sz="1600" dirty="0"/>
          </a:p>
        </p:txBody>
      </p:sp>
      <p:sp>
        <p:nvSpPr>
          <p:cNvPr id="16" name="Text 13"/>
          <p:cNvSpPr/>
          <p:nvPr/>
        </p:nvSpPr>
        <p:spPr>
          <a:xfrm>
            <a:off x="7179236" y="6431109"/>
            <a:ext cx="6862077"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Trained to recognize ASL signs (A, F, L, and Y) at very high accuracy and fast inference speed</a:t>
            </a:r>
            <a:endParaRPr lang="en-US" sz="1600" dirty="0"/>
          </a:p>
        </p:txBody>
      </p:sp>
      <p:sp>
        <p:nvSpPr>
          <p:cNvPr id="17" name="Text 14"/>
          <p:cNvSpPr/>
          <p:nvPr/>
        </p:nvSpPr>
        <p:spPr>
          <a:xfrm>
            <a:off x="7179236" y="7084193"/>
            <a:ext cx="6862077" cy="517598"/>
          </a:xfrm>
          <a:prstGeom prst="rect">
            <a:avLst/>
          </a:prstGeom>
          <a:noFill/>
          <a:ln/>
        </p:spPr>
        <p:txBody>
          <a:bodyPr wrap="square" lIns="0" tIns="0" rIns="0" bIns="0" rtlCol="0" anchor="t"/>
          <a:lstStyle/>
          <a:p>
            <a:pPr marL="285750" indent="-285750" algn="l">
              <a:lnSpc>
                <a:spcPts val="1750"/>
              </a:lnSpc>
              <a:buFont typeface="Wingdings" panose="05000000000000000000" pitchFamily="2" charset="2"/>
              <a:buChar char="Ø"/>
            </a:pPr>
            <a:r>
              <a:rPr lang="en-US" sz="1600" kern="0" spc="-22" dirty="0">
                <a:solidFill>
                  <a:srgbClr val="E0D6DE"/>
                </a:solidFill>
                <a:latin typeface="Inter" pitchFamily="34" charset="0"/>
                <a:ea typeface="Inter" pitchFamily="34" charset="-122"/>
                <a:cs typeface="Inter" pitchFamily="34" charset="-120"/>
              </a:rPr>
              <a:t>Successfully addresses the communication barrier for hearing and speech disabled people</a:t>
            </a:r>
            <a:endParaRPr lang="en-US" sz="1600" dirty="0"/>
          </a:p>
        </p:txBody>
      </p:sp>
      <p:sp>
        <p:nvSpPr>
          <p:cNvPr id="21" name="Rectangle 20">
            <a:extLst>
              <a:ext uri="{FF2B5EF4-FFF2-40B4-BE49-F238E27FC236}">
                <a16:creationId xmlns:a16="http://schemas.microsoft.com/office/drawing/2014/main" id="{4D254C8F-56A3-5B26-6A3A-5AF76FBDA16C}"/>
              </a:ext>
            </a:extLst>
          </p:cNvPr>
          <p:cNvSpPr/>
          <p:nvPr/>
        </p:nvSpPr>
        <p:spPr>
          <a:xfrm>
            <a:off x="12857355" y="7707985"/>
            <a:ext cx="1683834" cy="480262"/>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CAC3F15-9BE5-3ECE-2D09-94C1E31E54AC}"/>
              </a:ext>
            </a:extLst>
          </p:cNvPr>
          <p:cNvSpPr/>
          <p:nvPr/>
        </p:nvSpPr>
        <p:spPr>
          <a:xfrm>
            <a:off x="2903934" y="455415"/>
            <a:ext cx="9496068" cy="639127"/>
          </a:xfrm>
          <a:prstGeom prst="rect">
            <a:avLst/>
          </a:prstGeom>
          <a:noFill/>
          <a:ln/>
        </p:spPr>
        <p:txBody>
          <a:bodyPr wrap="none" lIns="0" tIns="0" rIns="0" bIns="0" rtlCol="0" anchor="t"/>
          <a:lstStyle/>
          <a:p>
            <a:pPr marL="0" indent="0" algn="ctr">
              <a:lnSpc>
                <a:spcPts val="5000"/>
              </a:lnSpc>
              <a:buNone/>
            </a:pPr>
            <a:r>
              <a:rPr lang="en-US" sz="4000" b="1" kern="0" spc="-81" dirty="0">
                <a:solidFill>
                  <a:srgbClr val="FF8AAF"/>
                </a:solidFill>
                <a:latin typeface="Petrona Bold" pitchFamily="34" charset="0"/>
                <a:ea typeface="Petrona Bold" pitchFamily="34" charset="-122"/>
                <a:cs typeface="Petrona Bold" pitchFamily="34" charset="-120"/>
              </a:rPr>
              <a:t>Overview</a:t>
            </a:r>
            <a:endParaRPr lang="en-US" sz="4000" dirty="0"/>
          </a:p>
        </p:txBody>
      </p:sp>
      <p:pic>
        <p:nvPicPr>
          <p:cNvPr id="3" name="Picture 2">
            <a:extLst>
              <a:ext uri="{FF2B5EF4-FFF2-40B4-BE49-F238E27FC236}">
                <a16:creationId xmlns:a16="http://schemas.microsoft.com/office/drawing/2014/main" id="{4B5EACA5-6B8D-F506-A81E-B67A42F55DA1}"/>
              </a:ext>
            </a:extLst>
          </p:cNvPr>
          <p:cNvPicPr>
            <a:picLocks noChangeAspect="1"/>
          </p:cNvPicPr>
          <p:nvPr/>
        </p:nvPicPr>
        <p:blipFill>
          <a:blip r:embed="rId2"/>
          <a:stretch>
            <a:fillRect/>
          </a:stretch>
        </p:blipFill>
        <p:spPr>
          <a:xfrm>
            <a:off x="799071" y="2811854"/>
            <a:ext cx="4667565" cy="2914773"/>
          </a:xfrm>
          <a:prstGeom prst="rect">
            <a:avLst/>
          </a:prstGeom>
        </p:spPr>
      </p:pic>
      <p:sp>
        <p:nvSpPr>
          <p:cNvPr id="4" name="Shape 1">
            <a:extLst>
              <a:ext uri="{FF2B5EF4-FFF2-40B4-BE49-F238E27FC236}">
                <a16:creationId xmlns:a16="http://schemas.microsoft.com/office/drawing/2014/main" id="{7ADE72F8-5617-58C6-F3CB-6AEE8F3EF713}"/>
              </a:ext>
            </a:extLst>
          </p:cNvPr>
          <p:cNvSpPr/>
          <p:nvPr/>
        </p:nvSpPr>
        <p:spPr>
          <a:xfrm>
            <a:off x="6089543" y="3279094"/>
            <a:ext cx="3664863" cy="2047994"/>
          </a:xfrm>
          <a:prstGeom prst="roundRect">
            <a:avLst>
              <a:gd name="adj" fmla="val 4652"/>
            </a:avLst>
          </a:prstGeom>
          <a:solidFill>
            <a:srgbClr val="E9E6FA"/>
          </a:solidFill>
          <a:ln w="7620">
            <a:solidFill>
              <a:srgbClr val="BDB8DF"/>
            </a:solidFill>
            <a:prstDash val="solid"/>
          </a:ln>
        </p:spPr>
      </p:sp>
      <p:sp>
        <p:nvSpPr>
          <p:cNvPr id="5" name="Text 2">
            <a:extLst>
              <a:ext uri="{FF2B5EF4-FFF2-40B4-BE49-F238E27FC236}">
                <a16:creationId xmlns:a16="http://schemas.microsoft.com/office/drawing/2014/main" id="{C599B004-F8FF-A74A-9907-C6FF9B7F8919}"/>
              </a:ext>
            </a:extLst>
          </p:cNvPr>
          <p:cNvSpPr/>
          <p:nvPr/>
        </p:nvSpPr>
        <p:spPr>
          <a:xfrm>
            <a:off x="6323976" y="344662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Research Goal</a:t>
            </a:r>
            <a:endParaRPr lang="en-US" sz="2200" dirty="0"/>
          </a:p>
        </p:txBody>
      </p:sp>
      <p:sp>
        <p:nvSpPr>
          <p:cNvPr id="6" name="Text 3">
            <a:extLst>
              <a:ext uri="{FF2B5EF4-FFF2-40B4-BE49-F238E27FC236}">
                <a16:creationId xmlns:a16="http://schemas.microsoft.com/office/drawing/2014/main" id="{9129BA7A-B658-5B86-2C0D-61A605EED793}"/>
              </a:ext>
            </a:extLst>
          </p:cNvPr>
          <p:cNvSpPr/>
          <p:nvPr/>
        </p:nvSpPr>
        <p:spPr>
          <a:xfrm>
            <a:off x="6323976" y="3786974"/>
            <a:ext cx="3195995"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Develop a real-time sign language detection system using YOLOv8 Nano.</a:t>
            </a:r>
            <a:endParaRPr lang="en-US" sz="1750" dirty="0"/>
          </a:p>
        </p:txBody>
      </p:sp>
      <p:sp>
        <p:nvSpPr>
          <p:cNvPr id="7" name="Shape 4">
            <a:extLst>
              <a:ext uri="{FF2B5EF4-FFF2-40B4-BE49-F238E27FC236}">
                <a16:creationId xmlns:a16="http://schemas.microsoft.com/office/drawing/2014/main" id="{69F1CED6-D606-4CFF-E126-72429B41BA39}"/>
              </a:ext>
            </a:extLst>
          </p:cNvPr>
          <p:cNvSpPr/>
          <p:nvPr/>
        </p:nvSpPr>
        <p:spPr>
          <a:xfrm>
            <a:off x="10567570" y="3279094"/>
            <a:ext cx="3664863" cy="2047994"/>
          </a:xfrm>
          <a:prstGeom prst="roundRect">
            <a:avLst>
              <a:gd name="adj" fmla="val 4652"/>
            </a:avLst>
          </a:prstGeom>
          <a:solidFill>
            <a:srgbClr val="E9E6FA"/>
          </a:solidFill>
          <a:ln w="7620">
            <a:solidFill>
              <a:srgbClr val="BDB8DF"/>
            </a:solidFill>
            <a:prstDash val="solid"/>
          </a:ln>
        </p:spPr>
      </p:sp>
      <p:sp>
        <p:nvSpPr>
          <p:cNvPr id="8" name="Text 5">
            <a:extLst>
              <a:ext uri="{FF2B5EF4-FFF2-40B4-BE49-F238E27FC236}">
                <a16:creationId xmlns:a16="http://schemas.microsoft.com/office/drawing/2014/main" id="{9816094F-CA26-AD7A-D55F-43C9C784E754}"/>
              </a:ext>
            </a:extLst>
          </p:cNvPr>
          <p:cNvSpPr/>
          <p:nvPr/>
        </p:nvSpPr>
        <p:spPr>
          <a:xfrm>
            <a:off x="10774291" y="344662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Approach</a:t>
            </a:r>
            <a:endParaRPr lang="en-US" sz="2200" dirty="0"/>
          </a:p>
        </p:txBody>
      </p:sp>
      <p:sp>
        <p:nvSpPr>
          <p:cNvPr id="9" name="Text 6">
            <a:extLst>
              <a:ext uri="{FF2B5EF4-FFF2-40B4-BE49-F238E27FC236}">
                <a16:creationId xmlns:a16="http://schemas.microsoft.com/office/drawing/2014/main" id="{C998966A-0B85-FB36-194D-CA8C81E083E1}"/>
              </a:ext>
            </a:extLst>
          </p:cNvPr>
          <p:cNvSpPr/>
          <p:nvPr/>
        </p:nvSpPr>
        <p:spPr>
          <a:xfrm>
            <a:off x="10774291" y="3853881"/>
            <a:ext cx="3195995" cy="1088708"/>
          </a:xfrm>
          <a:prstGeom prst="rect">
            <a:avLst/>
          </a:prstGeom>
          <a:noFill/>
          <a:ln/>
        </p:spPr>
        <p:txBody>
          <a:bodyPr wrap="squar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Combines efficient neural network modeling with high-quality data preprocessing.</a:t>
            </a:r>
            <a:endParaRPr lang="en-US" sz="1750" dirty="0"/>
          </a:p>
        </p:txBody>
      </p:sp>
      <p:sp>
        <p:nvSpPr>
          <p:cNvPr id="14" name="Shape 7">
            <a:extLst>
              <a:ext uri="{FF2B5EF4-FFF2-40B4-BE49-F238E27FC236}">
                <a16:creationId xmlns:a16="http://schemas.microsoft.com/office/drawing/2014/main" id="{6F5B1E0D-1E9F-D962-AFB8-C720053A06EB}"/>
              </a:ext>
            </a:extLst>
          </p:cNvPr>
          <p:cNvSpPr/>
          <p:nvPr/>
        </p:nvSpPr>
        <p:spPr>
          <a:xfrm>
            <a:off x="799071" y="1262068"/>
            <a:ext cx="13433362" cy="1322189"/>
          </a:xfrm>
          <a:prstGeom prst="roundRect">
            <a:avLst>
              <a:gd name="adj" fmla="val 7205"/>
            </a:avLst>
          </a:prstGeom>
          <a:solidFill>
            <a:srgbClr val="E9E6FA"/>
          </a:solidFill>
          <a:ln w="7620">
            <a:solidFill>
              <a:srgbClr val="BDB8DF"/>
            </a:solidFill>
            <a:prstDash val="solid"/>
          </a:ln>
        </p:spPr>
      </p:sp>
      <p:sp>
        <p:nvSpPr>
          <p:cNvPr id="15" name="Text 8">
            <a:extLst>
              <a:ext uri="{FF2B5EF4-FFF2-40B4-BE49-F238E27FC236}">
                <a16:creationId xmlns:a16="http://schemas.microsoft.com/office/drawing/2014/main" id="{FB53EA45-899A-D53D-D58E-88B8A6A443BC}"/>
              </a:ext>
            </a:extLst>
          </p:cNvPr>
          <p:cNvSpPr/>
          <p:nvPr/>
        </p:nvSpPr>
        <p:spPr>
          <a:xfrm>
            <a:off x="1092910" y="1496502"/>
            <a:ext cx="2943831" cy="322893"/>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Problem Statement</a:t>
            </a:r>
            <a:endParaRPr lang="en-US" sz="2200" dirty="0"/>
          </a:p>
        </p:txBody>
      </p:sp>
      <p:sp>
        <p:nvSpPr>
          <p:cNvPr id="16" name="Text 9">
            <a:extLst>
              <a:ext uri="{FF2B5EF4-FFF2-40B4-BE49-F238E27FC236}">
                <a16:creationId xmlns:a16="http://schemas.microsoft.com/office/drawing/2014/main" id="{3B7F149B-54B2-E088-5B4C-4F7547D740EA}"/>
              </a:ext>
            </a:extLst>
          </p:cNvPr>
          <p:cNvSpPr/>
          <p:nvPr/>
        </p:nvSpPr>
        <p:spPr>
          <a:xfrm>
            <a:off x="1039405" y="1829357"/>
            <a:ext cx="12599836"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People with hearing and speech disabilities worldwide struggle daily to share their thoughts and comprehend others because of the </a:t>
            </a:r>
          </a:p>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communication barriers.</a:t>
            </a:r>
            <a:endParaRPr lang="en-US" sz="1750" dirty="0"/>
          </a:p>
        </p:txBody>
      </p:sp>
      <p:sp>
        <p:nvSpPr>
          <p:cNvPr id="17" name="Shape 7">
            <a:extLst>
              <a:ext uri="{FF2B5EF4-FFF2-40B4-BE49-F238E27FC236}">
                <a16:creationId xmlns:a16="http://schemas.microsoft.com/office/drawing/2014/main" id="{B31FC14F-6B8A-E0EC-E20A-9EE45DE1C6EA}"/>
              </a:ext>
            </a:extLst>
          </p:cNvPr>
          <p:cNvSpPr/>
          <p:nvPr/>
        </p:nvSpPr>
        <p:spPr>
          <a:xfrm>
            <a:off x="799071" y="6242679"/>
            <a:ext cx="13433362" cy="1322189"/>
          </a:xfrm>
          <a:prstGeom prst="roundRect">
            <a:avLst>
              <a:gd name="adj" fmla="val 7205"/>
            </a:avLst>
          </a:prstGeom>
          <a:solidFill>
            <a:srgbClr val="E9E6FA"/>
          </a:solidFill>
          <a:ln w="7620">
            <a:solidFill>
              <a:srgbClr val="BDB8DF"/>
            </a:solidFill>
            <a:prstDash val="solid"/>
          </a:ln>
        </p:spPr>
      </p:sp>
      <p:sp>
        <p:nvSpPr>
          <p:cNvPr id="18" name="Text 8">
            <a:extLst>
              <a:ext uri="{FF2B5EF4-FFF2-40B4-BE49-F238E27FC236}">
                <a16:creationId xmlns:a16="http://schemas.microsoft.com/office/drawing/2014/main" id="{28970973-6548-9872-2216-912C188C7179}"/>
              </a:ext>
            </a:extLst>
          </p:cNvPr>
          <p:cNvSpPr/>
          <p:nvPr/>
        </p:nvSpPr>
        <p:spPr>
          <a:xfrm>
            <a:off x="1092910" y="6477113"/>
            <a:ext cx="5040315" cy="354330"/>
          </a:xfrm>
          <a:prstGeom prst="rect">
            <a:avLst/>
          </a:prstGeom>
          <a:noFill/>
          <a:ln/>
        </p:spPr>
        <p:txBody>
          <a:bodyPr wrap="none" lIns="0" tIns="0" rIns="0" bIns="0" rtlCol="0" anchor="t"/>
          <a:lstStyle/>
          <a:p>
            <a:pPr marL="0" indent="0" algn="l">
              <a:lnSpc>
                <a:spcPts val="2750"/>
              </a:lnSpc>
              <a:buNone/>
            </a:pPr>
            <a:r>
              <a:rPr lang="en-US" sz="2200" b="1" dirty="0">
                <a:solidFill>
                  <a:srgbClr val="2A2742"/>
                </a:solidFill>
                <a:latin typeface="Outfit Extra Bold" pitchFamily="34" charset="0"/>
                <a:ea typeface="Outfit Extra Bold" pitchFamily="34" charset="-122"/>
                <a:cs typeface="Outfit Extra Bold" pitchFamily="34" charset="-120"/>
              </a:rPr>
              <a:t>Impact</a:t>
            </a:r>
            <a:endParaRPr lang="en-US" sz="2200" dirty="0"/>
          </a:p>
        </p:txBody>
      </p:sp>
      <p:sp>
        <p:nvSpPr>
          <p:cNvPr id="19" name="Text 9">
            <a:extLst>
              <a:ext uri="{FF2B5EF4-FFF2-40B4-BE49-F238E27FC236}">
                <a16:creationId xmlns:a16="http://schemas.microsoft.com/office/drawing/2014/main" id="{0D2EA777-3A38-BF54-9A52-3D84B545DE80}"/>
              </a:ext>
            </a:extLst>
          </p:cNvPr>
          <p:cNvSpPr/>
          <p:nvPr/>
        </p:nvSpPr>
        <p:spPr>
          <a:xfrm>
            <a:off x="1039405" y="6967532"/>
            <a:ext cx="12599836" cy="362903"/>
          </a:xfrm>
          <a:prstGeom prst="rect">
            <a:avLst/>
          </a:prstGeom>
          <a:noFill/>
          <a:ln/>
        </p:spPr>
        <p:txBody>
          <a:bodyPr wrap="none" lIns="0" tIns="0" rIns="0" bIns="0" rtlCol="0" anchor="t"/>
          <a:lstStyle/>
          <a:p>
            <a:pPr marL="0" indent="0" algn="l">
              <a:lnSpc>
                <a:spcPts val="2850"/>
              </a:lnSpc>
              <a:buNone/>
            </a:pPr>
            <a:r>
              <a:rPr lang="en-US" sz="1750" dirty="0">
                <a:solidFill>
                  <a:srgbClr val="2A2742"/>
                </a:solidFill>
                <a:latin typeface="Arimo" pitchFamily="34" charset="0"/>
                <a:ea typeface="Arimo" pitchFamily="34" charset="-122"/>
                <a:cs typeface="Arimo" pitchFamily="34" charset="-120"/>
              </a:rPr>
              <a:t>Enhances accessibility and communication for the hearing impaired.</a:t>
            </a:r>
            <a:endParaRPr lang="en-US" sz="1750" dirty="0"/>
          </a:p>
        </p:txBody>
      </p:sp>
      <p:sp>
        <p:nvSpPr>
          <p:cNvPr id="20" name="Rectangle 19">
            <a:extLst>
              <a:ext uri="{FF2B5EF4-FFF2-40B4-BE49-F238E27FC236}">
                <a16:creationId xmlns:a16="http://schemas.microsoft.com/office/drawing/2014/main" id="{A849E615-2DCB-BF1B-E2DE-1347AC97F290}"/>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13214489"/>
      </p:ext>
    </p:extLst>
  </p:cSld>
  <p:clrMapOvr>
    <a:masterClrMapping/>
  </p:clrMapOvr>
  <p:transition spd="slow">
    <p:cover/>
  </p:transition>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903934" y="455415"/>
            <a:ext cx="9496068" cy="639127"/>
          </a:xfrm>
          <a:prstGeom prst="rect">
            <a:avLst/>
          </a:prstGeom>
          <a:noFill/>
          <a:ln/>
        </p:spPr>
        <p:txBody>
          <a:bodyPr wrap="none" lIns="0" tIns="0" rIns="0" bIns="0" rtlCol="0" anchor="t"/>
          <a:lstStyle/>
          <a:p>
            <a:pPr marL="0" indent="0" algn="l">
              <a:lnSpc>
                <a:spcPts val="5000"/>
              </a:lnSpc>
              <a:buNone/>
            </a:pPr>
            <a:r>
              <a:rPr lang="en-US" sz="4000" b="1" kern="0" spc="-81" dirty="0">
                <a:solidFill>
                  <a:srgbClr val="FF8AAF"/>
                </a:solidFill>
                <a:latin typeface="Petrona Bold" pitchFamily="34" charset="0"/>
                <a:ea typeface="Petrona Bold" pitchFamily="34" charset="-122"/>
                <a:cs typeface="Petrona Bold" pitchFamily="34" charset="-120"/>
              </a:rPr>
              <a:t>Introduction to ASL Interpretation System</a:t>
            </a:r>
            <a:endParaRPr lang="en-US" sz="4000" dirty="0"/>
          </a:p>
        </p:txBody>
      </p:sp>
      <p:pic>
        <p:nvPicPr>
          <p:cNvPr id="3" name="Image 0" descr="preencoded.png"/>
          <p:cNvPicPr>
            <a:picLocks noChangeAspect="1"/>
          </p:cNvPicPr>
          <p:nvPr/>
        </p:nvPicPr>
        <p:blipFill>
          <a:blip r:embed="rId3"/>
          <a:stretch>
            <a:fillRect/>
          </a:stretch>
        </p:blipFill>
        <p:spPr>
          <a:xfrm>
            <a:off x="2903934" y="1564719"/>
            <a:ext cx="2188964" cy="1137404"/>
          </a:xfrm>
          <a:prstGeom prst="rect">
            <a:avLst/>
          </a:prstGeom>
        </p:spPr>
      </p:pic>
      <p:pic>
        <p:nvPicPr>
          <p:cNvPr id="4" name="Image 1" descr="preencoded.png"/>
          <p:cNvPicPr>
            <a:picLocks noChangeAspect="1"/>
          </p:cNvPicPr>
          <p:nvPr/>
        </p:nvPicPr>
        <p:blipFill>
          <a:blip r:embed="rId4"/>
          <a:stretch>
            <a:fillRect/>
          </a:stretch>
        </p:blipFill>
        <p:spPr>
          <a:xfrm>
            <a:off x="3861435" y="2103596"/>
            <a:ext cx="273844" cy="342305"/>
          </a:xfrm>
          <a:prstGeom prst="rect">
            <a:avLst/>
          </a:prstGeom>
        </p:spPr>
      </p:pic>
      <p:sp>
        <p:nvSpPr>
          <p:cNvPr id="5" name="Text 1"/>
          <p:cNvSpPr/>
          <p:nvPr/>
        </p:nvSpPr>
        <p:spPr>
          <a:xfrm>
            <a:off x="5287685" y="1759506"/>
            <a:ext cx="2711768" cy="31944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Communication Barrier</a:t>
            </a:r>
            <a:endParaRPr lang="en-US" sz="2000" dirty="0"/>
          </a:p>
        </p:txBody>
      </p:sp>
      <p:sp>
        <p:nvSpPr>
          <p:cNvPr id="6" name="Text 2"/>
          <p:cNvSpPr/>
          <p:nvPr/>
        </p:nvSpPr>
        <p:spPr>
          <a:xfrm>
            <a:off x="5287685" y="2195751"/>
            <a:ext cx="2792373" cy="311587"/>
          </a:xfrm>
          <a:prstGeom prst="rect">
            <a:avLst/>
          </a:prstGeom>
          <a:noFill/>
          <a:ln/>
        </p:spPr>
        <p:txBody>
          <a:bodyPr wrap="non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Basic human requirement for all</a:t>
            </a:r>
            <a:endParaRPr lang="en-US" sz="1500" dirty="0"/>
          </a:p>
        </p:txBody>
      </p:sp>
      <p:sp>
        <p:nvSpPr>
          <p:cNvPr id="7" name="Shape 3"/>
          <p:cNvSpPr/>
          <p:nvPr/>
        </p:nvSpPr>
        <p:spPr>
          <a:xfrm>
            <a:off x="5141595" y="2716887"/>
            <a:ext cx="8758357" cy="11430"/>
          </a:xfrm>
          <a:prstGeom prst="roundRect">
            <a:avLst>
              <a:gd name="adj" fmla="val 715764"/>
            </a:avLst>
          </a:prstGeom>
          <a:solidFill>
            <a:srgbClr val="48367C"/>
          </a:solidFill>
          <a:ln/>
        </p:spPr>
      </p:sp>
      <p:pic>
        <p:nvPicPr>
          <p:cNvPr id="8" name="Image 2" descr="preencoded.png"/>
          <p:cNvPicPr>
            <a:picLocks noChangeAspect="1"/>
          </p:cNvPicPr>
          <p:nvPr/>
        </p:nvPicPr>
        <p:blipFill>
          <a:blip r:embed="rId5"/>
          <a:stretch>
            <a:fillRect/>
          </a:stretch>
        </p:blipFill>
        <p:spPr>
          <a:xfrm>
            <a:off x="1809393" y="2750820"/>
            <a:ext cx="4378047" cy="1137404"/>
          </a:xfrm>
          <a:prstGeom prst="rect">
            <a:avLst/>
          </a:prstGeom>
        </p:spPr>
      </p:pic>
      <p:pic>
        <p:nvPicPr>
          <p:cNvPr id="9" name="Image 3" descr="preencoded.png"/>
          <p:cNvPicPr>
            <a:picLocks noChangeAspect="1"/>
          </p:cNvPicPr>
          <p:nvPr/>
        </p:nvPicPr>
        <p:blipFill>
          <a:blip r:embed="rId6"/>
          <a:stretch>
            <a:fillRect/>
          </a:stretch>
        </p:blipFill>
        <p:spPr>
          <a:xfrm>
            <a:off x="3861435" y="3148370"/>
            <a:ext cx="273844" cy="342305"/>
          </a:xfrm>
          <a:prstGeom prst="rect">
            <a:avLst/>
          </a:prstGeom>
        </p:spPr>
      </p:pic>
      <p:sp>
        <p:nvSpPr>
          <p:cNvPr id="10" name="Text 4"/>
          <p:cNvSpPr/>
          <p:nvPr/>
        </p:nvSpPr>
        <p:spPr>
          <a:xfrm>
            <a:off x="6382226" y="2945606"/>
            <a:ext cx="2635568" cy="31944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ASL as Visual Language</a:t>
            </a:r>
            <a:endParaRPr lang="en-US" sz="2000" dirty="0"/>
          </a:p>
        </p:txBody>
      </p:sp>
      <p:sp>
        <p:nvSpPr>
          <p:cNvPr id="11" name="Text 5"/>
          <p:cNvSpPr/>
          <p:nvPr/>
        </p:nvSpPr>
        <p:spPr>
          <a:xfrm>
            <a:off x="6382226" y="3381851"/>
            <a:ext cx="2635568" cy="311587"/>
          </a:xfrm>
          <a:prstGeom prst="rect">
            <a:avLst/>
          </a:prstGeom>
          <a:noFill/>
          <a:ln/>
        </p:spPr>
        <p:txBody>
          <a:bodyPr wrap="non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Strong communication tool</a:t>
            </a:r>
            <a:endParaRPr lang="en-US" sz="1500" dirty="0"/>
          </a:p>
        </p:txBody>
      </p:sp>
      <p:sp>
        <p:nvSpPr>
          <p:cNvPr id="12" name="Shape 6"/>
          <p:cNvSpPr/>
          <p:nvPr/>
        </p:nvSpPr>
        <p:spPr>
          <a:xfrm>
            <a:off x="6236137" y="3902988"/>
            <a:ext cx="7663815" cy="11430"/>
          </a:xfrm>
          <a:prstGeom prst="roundRect">
            <a:avLst>
              <a:gd name="adj" fmla="val 715764"/>
            </a:avLst>
          </a:prstGeom>
          <a:solidFill>
            <a:srgbClr val="48367C"/>
          </a:solidFill>
          <a:ln/>
        </p:spPr>
      </p:sp>
      <p:pic>
        <p:nvPicPr>
          <p:cNvPr id="13" name="Image 4" descr="preencoded.png"/>
          <p:cNvPicPr>
            <a:picLocks noChangeAspect="1"/>
          </p:cNvPicPr>
          <p:nvPr/>
        </p:nvPicPr>
        <p:blipFill>
          <a:blip r:embed="rId7"/>
          <a:stretch>
            <a:fillRect/>
          </a:stretch>
        </p:blipFill>
        <p:spPr>
          <a:xfrm>
            <a:off x="714851" y="3936921"/>
            <a:ext cx="6567011" cy="1137404"/>
          </a:xfrm>
          <a:prstGeom prst="rect">
            <a:avLst/>
          </a:prstGeom>
        </p:spPr>
      </p:pic>
      <p:pic>
        <p:nvPicPr>
          <p:cNvPr id="14" name="Image 5" descr="preencoded.png"/>
          <p:cNvPicPr>
            <a:picLocks noChangeAspect="1"/>
          </p:cNvPicPr>
          <p:nvPr/>
        </p:nvPicPr>
        <p:blipFill>
          <a:blip r:embed="rId8"/>
          <a:stretch>
            <a:fillRect/>
          </a:stretch>
        </p:blipFill>
        <p:spPr>
          <a:xfrm>
            <a:off x="3861316" y="4334470"/>
            <a:ext cx="273844" cy="342305"/>
          </a:xfrm>
          <a:prstGeom prst="rect">
            <a:avLst/>
          </a:prstGeom>
        </p:spPr>
      </p:pic>
      <p:sp>
        <p:nvSpPr>
          <p:cNvPr id="15" name="Text 7"/>
          <p:cNvSpPr/>
          <p:nvPr/>
        </p:nvSpPr>
        <p:spPr>
          <a:xfrm>
            <a:off x="7476649" y="4131707"/>
            <a:ext cx="2939296" cy="31944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Computer Vision Solution</a:t>
            </a:r>
            <a:endParaRPr lang="en-US" sz="2000" dirty="0"/>
          </a:p>
        </p:txBody>
      </p:sp>
      <p:sp>
        <p:nvSpPr>
          <p:cNvPr id="16" name="Text 8"/>
          <p:cNvSpPr/>
          <p:nvPr/>
        </p:nvSpPr>
        <p:spPr>
          <a:xfrm>
            <a:off x="7476649" y="4567952"/>
            <a:ext cx="2939296" cy="311587"/>
          </a:xfrm>
          <a:prstGeom prst="rect">
            <a:avLst/>
          </a:prstGeom>
          <a:noFill/>
          <a:ln/>
        </p:spPr>
        <p:txBody>
          <a:bodyPr wrap="non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Digital interpretation tools</a:t>
            </a:r>
            <a:endParaRPr lang="en-US" sz="1500" dirty="0"/>
          </a:p>
        </p:txBody>
      </p:sp>
      <p:sp>
        <p:nvSpPr>
          <p:cNvPr id="17" name="Text 9"/>
          <p:cNvSpPr/>
          <p:nvPr/>
        </p:nvSpPr>
        <p:spPr>
          <a:xfrm>
            <a:off x="681752" y="5293400"/>
            <a:ext cx="13266896" cy="1246346"/>
          </a:xfrm>
          <a:prstGeom prst="rect">
            <a:avLst/>
          </a:prstGeom>
          <a:noFill/>
          <a:ln/>
        </p:spPr>
        <p:txBody>
          <a:bodyPr wrap="squar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People with hearing and speech disabilities worldwide struggle daily to share their thoughts and comprehend others because communication remains their basic human requirement. The widely recognized visual language American Sign Language (ASL) functions as a strong communication tool for people who need it. Physical interaction between individuals becomes limited because most people do not know or understand the visual language of American Sign Language.</a:t>
            </a:r>
            <a:endParaRPr lang="en-US" sz="1500" dirty="0"/>
          </a:p>
        </p:txBody>
      </p:sp>
      <p:sp>
        <p:nvSpPr>
          <p:cNvPr id="18" name="Text 10"/>
          <p:cNvSpPr/>
          <p:nvPr/>
        </p:nvSpPr>
        <p:spPr>
          <a:xfrm>
            <a:off x="681752" y="6758821"/>
            <a:ext cx="13266896" cy="934760"/>
          </a:xfrm>
          <a:prstGeom prst="rect">
            <a:avLst/>
          </a:prstGeom>
          <a:noFill/>
          <a:ln/>
        </p:spPr>
        <p:txBody>
          <a:bodyPr wrap="square" lIns="0" tIns="0" rIns="0" bIns="0" rtlCol="0" anchor="t"/>
          <a:lstStyle/>
          <a:p>
            <a:pPr marL="0" indent="0" algn="l">
              <a:lnSpc>
                <a:spcPts val="2450"/>
              </a:lnSpc>
              <a:buNone/>
            </a:pPr>
            <a:r>
              <a:rPr lang="en-US" sz="1500" kern="0" spc="-31" dirty="0">
                <a:solidFill>
                  <a:srgbClr val="E0D6DE"/>
                </a:solidFill>
                <a:latin typeface="Inter" pitchFamily="34" charset="0"/>
                <a:ea typeface="Inter" pitchFamily="34" charset="-122"/>
                <a:cs typeface="Inter" pitchFamily="34" charset="-120"/>
              </a:rPr>
              <a:t>Computer vision and deep learning advances introduced modern possibilities to develop intelligent interpreters which process sign language without delay. These systems operate as digital interpretation tools which transform hand movements into readable or audible outputs to connect people who need to communicate.</a:t>
            </a:r>
            <a:endParaRPr lang="en-US" sz="1500" dirty="0"/>
          </a:p>
        </p:txBody>
      </p:sp>
      <p:sp>
        <p:nvSpPr>
          <p:cNvPr id="19" name="Rectangle 18">
            <a:extLst>
              <a:ext uri="{FF2B5EF4-FFF2-40B4-BE49-F238E27FC236}">
                <a16:creationId xmlns:a16="http://schemas.microsoft.com/office/drawing/2014/main" id="{6ADC042C-5CF9-E544-EA0F-9878BD2A540A}"/>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72358" y="606862"/>
            <a:ext cx="9249847" cy="724138"/>
          </a:xfrm>
          <a:prstGeom prst="rect">
            <a:avLst/>
          </a:prstGeom>
          <a:noFill/>
          <a:ln/>
        </p:spPr>
        <p:txBody>
          <a:bodyPr wrap="none" lIns="0" tIns="0" rIns="0" bIns="0" rtlCol="0" anchor="t"/>
          <a:lstStyle/>
          <a:p>
            <a:pPr marL="0" indent="0" algn="l">
              <a:lnSpc>
                <a:spcPts val="5700"/>
              </a:lnSpc>
              <a:buNone/>
            </a:pPr>
            <a:r>
              <a:rPr lang="en-US" sz="4550" b="1" kern="0" spc="-91" dirty="0">
                <a:solidFill>
                  <a:srgbClr val="FF8AAF"/>
                </a:solidFill>
                <a:latin typeface="Petrona Bold" pitchFamily="34" charset="0"/>
                <a:ea typeface="Petrona Bold" pitchFamily="34" charset="-122"/>
                <a:cs typeface="Petrona Bold" pitchFamily="34" charset="-120"/>
              </a:rPr>
              <a:t>System Functionality and Objectives</a:t>
            </a:r>
            <a:endParaRPr lang="en-US" sz="4550" dirty="0"/>
          </a:p>
        </p:txBody>
      </p:sp>
      <p:pic>
        <p:nvPicPr>
          <p:cNvPr id="3" name="Image 0" descr="preencoded.png"/>
          <p:cNvPicPr>
            <a:picLocks noChangeAspect="1"/>
          </p:cNvPicPr>
          <p:nvPr/>
        </p:nvPicPr>
        <p:blipFill>
          <a:blip r:embed="rId3"/>
          <a:stretch>
            <a:fillRect/>
          </a:stretch>
        </p:blipFill>
        <p:spPr>
          <a:xfrm>
            <a:off x="772358" y="1772364"/>
            <a:ext cx="4361855" cy="882729"/>
          </a:xfrm>
          <a:prstGeom prst="rect">
            <a:avLst/>
          </a:prstGeom>
        </p:spPr>
      </p:pic>
      <p:sp>
        <p:nvSpPr>
          <p:cNvPr id="4" name="Text 1"/>
          <p:cNvSpPr/>
          <p:nvPr/>
        </p:nvSpPr>
        <p:spPr>
          <a:xfrm>
            <a:off x="992981" y="2986088"/>
            <a:ext cx="3491508" cy="362069"/>
          </a:xfrm>
          <a:prstGeom prst="rect">
            <a:avLst/>
          </a:prstGeom>
          <a:noFill/>
          <a:ln/>
        </p:spPr>
        <p:txBody>
          <a:bodyPr wrap="none" lIns="0" tIns="0" rIns="0" bIns="0" rtlCol="0" anchor="t"/>
          <a:lstStyle/>
          <a:p>
            <a:pPr marL="0" indent="0" algn="l">
              <a:lnSpc>
                <a:spcPts val="2850"/>
              </a:lnSpc>
              <a:buNone/>
            </a:pPr>
            <a:r>
              <a:rPr lang="en-US" sz="2250" b="1" kern="0" spc="-46" dirty="0">
                <a:solidFill>
                  <a:srgbClr val="E0D6DE"/>
                </a:solidFill>
                <a:latin typeface="Petrona Bold" pitchFamily="34" charset="0"/>
                <a:ea typeface="Petrona Bold" pitchFamily="34" charset="-122"/>
                <a:cs typeface="Petrona Bold" pitchFamily="34" charset="-120"/>
              </a:rPr>
              <a:t>Real-time Video Processing</a:t>
            </a:r>
            <a:endParaRPr lang="en-US" sz="2250" dirty="0"/>
          </a:p>
        </p:txBody>
      </p:sp>
      <p:sp>
        <p:nvSpPr>
          <p:cNvPr id="5" name="Text 2"/>
          <p:cNvSpPr/>
          <p:nvPr/>
        </p:nvSpPr>
        <p:spPr>
          <a:xfrm>
            <a:off x="992981" y="3480554"/>
            <a:ext cx="3920609" cy="353139"/>
          </a:xfrm>
          <a:prstGeom prst="rect">
            <a:avLst/>
          </a:prstGeom>
          <a:noFill/>
          <a:ln/>
        </p:spPr>
        <p:txBody>
          <a:bodyPr wrap="none" lIns="0" tIns="0" rIns="0" bIns="0" rtlCol="0" anchor="t"/>
          <a:lstStyle/>
          <a:p>
            <a:pPr marL="0" indent="0" algn="l">
              <a:lnSpc>
                <a:spcPts val="2750"/>
              </a:lnSpc>
              <a:buNone/>
            </a:pPr>
            <a:r>
              <a:rPr lang="en-US" sz="1700" kern="0" spc="-35" dirty="0">
                <a:solidFill>
                  <a:srgbClr val="E0D6DE"/>
                </a:solidFill>
                <a:latin typeface="Inter" pitchFamily="34" charset="0"/>
                <a:ea typeface="Inter" pitchFamily="34" charset="-122"/>
                <a:cs typeface="Inter" pitchFamily="34" charset="-120"/>
              </a:rPr>
              <a:t>Capturing live webcam feed</a:t>
            </a:r>
            <a:endParaRPr lang="en-US" sz="1700" dirty="0"/>
          </a:p>
        </p:txBody>
      </p:sp>
      <p:pic>
        <p:nvPicPr>
          <p:cNvPr id="6" name="Image 1" descr="preencoded.png"/>
          <p:cNvPicPr>
            <a:picLocks noChangeAspect="1"/>
          </p:cNvPicPr>
          <p:nvPr/>
        </p:nvPicPr>
        <p:blipFill>
          <a:blip r:embed="rId4"/>
          <a:stretch>
            <a:fillRect/>
          </a:stretch>
        </p:blipFill>
        <p:spPr>
          <a:xfrm>
            <a:off x="5134213" y="1772364"/>
            <a:ext cx="4361855" cy="882729"/>
          </a:xfrm>
          <a:prstGeom prst="rect">
            <a:avLst/>
          </a:prstGeom>
        </p:spPr>
      </p:pic>
      <p:sp>
        <p:nvSpPr>
          <p:cNvPr id="7" name="Text 3"/>
          <p:cNvSpPr/>
          <p:nvPr/>
        </p:nvSpPr>
        <p:spPr>
          <a:xfrm>
            <a:off x="5354836" y="2986088"/>
            <a:ext cx="2896553" cy="362069"/>
          </a:xfrm>
          <a:prstGeom prst="rect">
            <a:avLst/>
          </a:prstGeom>
          <a:noFill/>
          <a:ln/>
        </p:spPr>
        <p:txBody>
          <a:bodyPr wrap="none" lIns="0" tIns="0" rIns="0" bIns="0" rtlCol="0" anchor="t"/>
          <a:lstStyle/>
          <a:p>
            <a:pPr marL="0" indent="0" algn="l">
              <a:lnSpc>
                <a:spcPts val="2850"/>
              </a:lnSpc>
              <a:buNone/>
            </a:pPr>
            <a:r>
              <a:rPr lang="en-US" sz="2250" b="1" kern="0" spc="-46" dirty="0">
                <a:solidFill>
                  <a:srgbClr val="E0D6DE"/>
                </a:solidFill>
                <a:latin typeface="Petrona Bold" pitchFamily="34" charset="0"/>
                <a:ea typeface="Petrona Bold" pitchFamily="34" charset="-122"/>
                <a:cs typeface="Petrona Bold" pitchFamily="34" charset="-120"/>
              </a:rPr>
              <a:t>Hand Tracking</a:t>
            </a:r>
            <a:endParaRPr lang="en-US" sz="2250" dirty="0"/>
          </a:p>
        </p:txBody>
      </p:sp>
      <p:sp>
        <p:nvSpPr>
          <p:cNvPr id="8" name="Text 4"/>
          <p:cNvSpPr/>
          <p:nvPr/>
        </p:nvSpPr>
        <p:spPr>
          <a:xfrm>
            <a:off x="5354836" y="3480554"/>
            <a:ext cx="3920609" cy="353139"/>
          </a:xfrm>
          <a:prstGeom prst="rect">
            <a:avLst/>
          </a:prstGeom>
          <a:noFill/>
          <a:ln/>
        </p:spPr>
        <p:txBody>
          <a:bodyPr wrap="none" lIns="0" tIns="0" rIns="0" bIns="0" rtlCol="0" anchor="t"/>
          <a:lstStyle/>
          <a:p>
            <a:pPr marL="0" indent="0" algn="l">
              <a:lnSpc>
                <a:spcPts val="2750"/>
              </a:lnSpc>
              <a:buNone/>
            </a:pPr>
            <a:r>
              <a:rPr lang="en-US" sz="1700" kern="0" spc="-35" dirty="0">
                <a:solidFill>
                  <a:srgbClr val="E0D6DE"/>
                </a:solidFill>
                <a:latin typeface="Inter" pitchFamily="34" charset="0"/>
                <a:ea typeface="Inter" pitchFamily="34" charset="-122"/>
                <a:cs typeface="Inter" pitchFamily="34" charset="-120"/>
              </a:rPr>
              <a:t>Detecting hand positions</a:t>
            </a:r>
            <a:endParaRPr lang="en-US" sz="1700" dirty="0"/>
          </a:p>
        </p:txBody>
      </p:sp>
      <p:pic>
        <p:nvPicPr>
          <p:cNvPr id="9" name="Image 2" descr="preencoded.png"/>
          <p:cNvPicPr>
            <a:picLocks noChangeAspect="1"/>
          </p:cNvPicPr>
          <p:nvPr/>
        </p:nvPicPr>
        <p:blipFill>
          <a:blip r:embed="rId5"/>
          <a:stretch>
            <a:fillRect/>
          </a:stretch>
        </p:blipFill>
        <p:spPr>
          <a:xfrm>
            <a:off x="9496068" y="1772364"/>
            <a:ext cx="4361855" cy="882729"/>
          </a:xfrm>
          <a:prstGeom prst="rect">
            <a:avLst/>
          </a:prstGeom>
        </p:spPr>
      </p:pic>
      <p:sp>
        <p:nvSpPr>
          <p:cNvPr id="10" name="Text 5"/>
          <p:cNvSpPr/>
          <p:nvPr/>
        </p:nvSpPr>
        <p:spPr>
          <a:xfrm>
            <a:off x="9716691" y="2986088"/>
            <a:ext cx="2896553" cy="362069"/>
          </a:xfrm>
          <a:prstGeom prst="rect">
            <a:avLst/>
          </a:prstGeom>
          <a:noFill/>
          <a:ln/>
        </p:spPr>
        <p:txBody>
          <a:bodyPr wrap="none" lIns="0" tIns="0" rIns="0" bIns="0" rtlCol="0" anchor="t"/>
          <a:lstStyle/>
          <a:p>
            <a:pPr marL="0" indent="0" algn="l">
              <a:lnSpc>
                <a:spcPts val="2850"/>
              </a:lnSpc>
              <a:buNone/>
            </a:pPr>
            <a:r>
              <a:rPr lang="en-US" sz="2250" b="1" kern="0" spc="-46" dirty="0">
                <a:solidFill>
                  <a:srgbClr val="E0D6DE"/>
                </a:solidFill>
                <a:latin typeface="Petrona Bold" pitchFamily="34" charset="0"/>
                <a:ea typeface="Petrona Bold" pitchFamily="34" charset="-122"/>
                <a:cs typeface="Petrona Bold" pitchFamily="34" charset="-120"/>
              </a:rPr>
              <a:t>Classifying Hand Gestures</a:t>
            </a:r>
            <a:endParaRPr lang="en-US" sz="2250" dirty="0"/>
          </a:p>
        </p:txBody>
      </p:sp>
      <p:sp>
        <p:nvSpPr>
          <p:cNvPr id="11" name="Text 6"/>
          <p:cNvSpPr/>
          <p:nvPr/>
        </p:nvSpPr>
        <p:spPr>
          <a:xfrm>
            <a:off x="9716691" y="3480554"/>
            <a:ext cx="3920609" cy="353139"/>
          </a:xfrm>
          <a:prstGeom prst="rect">
            <a:avLst/>
          </a:prstGeom>
          <a:noFill/>
          <a:ln/>
        </p:spPr>
        <p:txBody>
          <a:bodyPr wrap="none" lIns="0" tIns="0" rIns="0" bIns="0" rtlCol="0" anchor="t"/>
          <a:lstStyle/>
          <a:p>
            <a:pPr marL="0" indent="0" algn="l">
              <a:lnSpc>
                <a:spcPts val="2750"/>
              </a:lnSpc>
              <a:buNone/>
            </a:pPr>
            <a:r>
              <a:rPr lang="en-US" sz="1700" kern="0" spc="-35" dirty="0">
                <a:solidFill>
                  <a:srgbClr val="E0D6DE"/>
                </a:solidFill>
                <a:latin typeface="Inter" pitchFamily="34" charset="0"/>
                <a:ea typeface="Inter" pitchFamily="34" charset="-122"/>
                <a:cs typeface="Inter" pitchFamily="34" charset="-120"/>
              </a:rPr>
              <a:t>Using YOLOv8 Nano model</a:t>
            </a:r>
            <a:endParaRPr lang="en-US" sz="1700" dirty="0"/>
          </a:p>
        </p:txBody>
      </p:sp>
      <p:sp>
        <p:nvSpPr>
          <p:cNvPr id="12" name="Text 7"/>
          <p:cNvSpPr/>
          <p:nvPr/>
        </p:nvSpPr>
        <p:spPr>
          <a:xfrm>
            <a:off x="772358" y="4302562"/>
            <a:ext cx="13085683" cy="1059418"/>
          </a:xfrm>
          <a:prstGeom prst="rect">
            <a:avLst/>
          </a:prstGeom>
          <a:noFill/>
          <a:ln/>
        </p:spPr>
        <p:txBody>
          <a:bodyPr wrap="square" lIns="0" tIns="0" rIns="0" bIns="0" rtlCol="0" anchor="t"/>
          <a:lstStyle/>
          <a:p>
            <a:pPr marL="285750" indent="-285750" algn="l">
              <a:lnSpc>
                <a:spcPts val="2750"/>
              </a:lnSpc>
              <a:buFont typeface="Wingdings" panose="05000000000000000000" pitchFamily="2" charset="2"/>
              <a:buChar char="Ø"/>
            </a:pPr>
            <a:r>
              <a:rPr lang="en-US" sz="1700" kern="0" spc="-35" dirty="0">
                <a:solidFill>
                  <a:srgbClr val="E0D6DE"/>
                </a:solidFill>
                <a:latin typeface="Inter" pitchFamily="34" charset="0"/>
                <a:ea typeface="Inter" pitchFamily="34" charset="-122"/>
                <a:cs typeface="Inter" pitchFamily="34" charset="-120"/>
              </a:rPr>
              <a:t>The research introduces an American Sign Language (ASL) interpreter with three main functionalities which include real-time video processing and hand tracking and hand gesture classification by implementing YOLOv8 Nano as the lightweight high-speed deep learning model.</a:t>
            </a:r>
            <a:endParaRPr lang="en-US" sz="1700" dirty="0"/>
          </a:p>
        </p:txBody>
      </p:sp>
      <p:sp>
        <p:nvSpPr>
          <p:cNvPr id="13" name="Text 8"/>
          <p:cNvSpPr/>
          <p:nvPr/>
        </p:nvSpPr>
        <p:spPr>
          <a:xfrm>
            <a:off x="772358" y="5610225"/>
            <a:ext cx="13085683" cy="1059418"/>
          </a:xfrm>
          <a:prstGeom prst="rect">
            <a:avLst/>
          </a:prstGeom>
          <a:noFill/>
          <a:ln/>
        </p:spPr>
        <p:txBody>
          <a:bodyPr wrap="square" lIns="0" tIns="0" rIns="0" bIns="0" rtlCol="0" anchor="t"/>
          <a:lstStyle/>
          <a:p>
            <a:pPr marL="285750" indent="-285750" algn="l">
              <a:lnSpc>
                <a:spcPts val="2750"/>
              </a:lnSpc>
              <a:buFont typeface="Wingdings" panose="05000000000000000000" pitchFamily="2" charset="2"/>
              <a:buChar char="Ø"/>
            </a:pPr>
            <a:r>
              <a:rPr lang="en-US" sz="1700" kern="0" spc="-35" dirty="0">
                <a:solidFill>
                  <a:srgbClr val="E0D6DE"/>
                </a:solidFill>
                <a:latin typeface="Inter" pitchFamily="34" charset="0"/>
                <a:ea typeface="Inter" pitchFamily="34" charset="-122"/>
                <a:cs typeface="Inter" pitchFamily="34" charset="-120"/>
              </a:rPr>
              <a:t>This system detects and identifies particular hand signals entering through a live webcam signal with precision. It achieves its objective to boost accessible communication for individuals with disabilities through effective data preparation methods and rapid model training pipeline and real-time processing framework.</a:t>
            </a:r>
            <a:endParaRPr lang="en-US" sz="1700" dirty="0"/>
          </a:p>
        </p:txBody>
      </p:sp>
      <p:sp>
        <p:nvSpPr>
          <p:cNvPr id="14" name="Text 9"/>
          <p:cNvSpPr/>
          <p:nvPr/>
        </p:nvSpPr>
        <p:spPr>
          <a:xfrm>
            <a:off x="772358" y="6917888"/>
            <a:ext cx="13085683" cy="706279"/>
          </a:xfrm>
          <a:prstGeom prst="rect">
            <a:avLst/>
          </a:prstGeom>
          <a:noFill/>
          <a:ln/>
        </p:spPr>
        <p:txBody>
          <a:bodyPr wrap="square" lIns="0" tIns="0" rIns="0" bIns="0" rtlCol="0" anchor="t"/>
          <a:lstStyle/>
          <a:p>
            <a:pPr marL="285750" indent="-285750" algn="l">
              <a:lnSpc>
                <a:spcPts val="2750"/>
              </a:lnSpc>
              <a:buFont typeface="Wingdings" panose="05000000000000000000" pitchFamily="2" charset="2"/>
              <a:buChar char="Ø"/>
            </a:pPr>
            <a:r>
              <a:rPr lang="en-US" sz="1700" kern="0" spc="-35" dirty="0">
                <a:solidFill>
                  <a:srgbClr val="E0D6DE"/>
                </a:solidFill>
                <a:latin typeface="Inter" pitchFamily="34" charset="0"/>
                <a:ea typeface="Inter" pitchFamily="34" charset="-122"/>
                <a:cs typeface="Inter" pitchFamily="34" charset="-120"/>
              </a:rPr>
              <a:t>This system aims to produce an extendable and fast ASL recognition system that serves as the basis for public space assistive devices including robot companions and mobile applications or stationary embedded systems.</a:t>
            </a:r>
            <a:endParaRPr lang="en-US" sz="1700" dirty="0"/>
          </a:p>
        </p:txBody>
      </p:sp>
      <p:sp>
        <p:nvSpPr>
          <p:cNvPr id="15" name="Rectangle 14">
            <a:extLst>
              <a:ext uri="{FF2B5EF4-FFF2-40B4-BE49-F238E27FC236}">
                <a16:creationId xmlns:a16="http://schemas.microsoft.com/office/drawing/2014/main" id="{A8AB3B19-CF15-F2AA-BDBB-77787F7518B9}"/>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78775" y="773311"/>
            <a:ext cx="6693694" cy="636389"/>
          </a:xfrm>
          <a:prstGeom prst="rect">
            <a:avLst/>
          </a:prstGeom>
          <a:noFill/>
          <a:ln/>
        </p:spPr>
        <p:txBody>
          <a:bodyPr wrap="none" lIns="0" tIns="0" rIns="0" bIns="0" rtlCol="0" anchor="t"/>
          <a:lstStyle/>
          <a:p>
            <a:pPr marL="0" indent="0" algn="l">
              <a:lnSpc>
                <a:spcPts val="5000"/>
              </a:lnSpc>
              <a:buNone/>
            </a:pPr>
            <a:r>
              <a:rPr lang="en-US" sz="4000" b="1" kern="0" spc="-80" dirty="0">
                <a:solidFill>
                  <a:srgbClr val="FF8AAF"/>
                </a:solidFill>
                <a:latin typeface="Petrona Bold" pitchFamily="34" charset="0"/>
                <a:ea typeface="Petrona Bold" pitchFamily="34" charset="-122"/>
                <a:cs typeface="Petrona Bold" pitchFamily="34" charset="-120"/>
              </a:rPr>
              <a:t>YOLOv8 Architectural Overview</a:t>
            </a:r>
            <a:endParaRPr lang="en-US" sz="4000" dirty="0"/>
          </a:p>
        </p:txBody>
      </p:sp>
      <p:sp>
        <p:nvSpPr>
          <p:cNvPr id="3" name="Shape 1"/>
          <p:cNvSpPr/>
          <p:nvPr/>
        </p:nvSpPr>
        <p:spPr>
          <a:xfrm>
            <a:off x="678775" y="2015728"/>
            <a:ext cx="436364" cy="436364"/>
          </a:xfrm>
          <a:prstGeom prst="roundRect">
            <a:avLst>
              <a:gd name="adj" fmla="val 18668"/>
            </a:avLst>
          </a:prstGeom>
          <a:solidFill>
            <a:srgbClr val="2F1D63"/>
          </a:solidFill>
          <a:ln w="7620">
            <a:solidFill>
              <a:srgbClr val="48367C"/>
            </a:solidFill>
            <a:prstDash val="solid"/>
          </a:ln>
        </p:spPr>
      </p:sp>
      <p:pic>
        <p:nvPicPr>
          <p:cNvPr id="4" name="Image 0" descr="preencoded.png"/>
          <p:cNvPicPr>
            <a:picLocks noChangeAspect="1"/>
          </p:cNvPicPr>
          <p:nvPr/>
        </p:nvPicPr>
        <p:blipFill>
          <a:blip r:embed="rId3"/>
          <a:stretch>
            <a:fillRect/>
          </a:stretch>
        </p:blipFill>
        <p:spPr>
          <a:xfrm>
            <a:off x="744200" y="2042934"/>
            <a:ext cx="305395" cy="381833"/>
          </a:xfrm>
          <a:prstGeom prst="rect">
            <a:avLst/>
          </a:prstGeom>
        </p:spPr>
      </p:pic>
      <p:sp>
        <p:nvSpPr>
          <p:cNvPr id="5" name="Text 2"/>
          <p:cNvSpPr/>
          <p:nvPr/>
        </p:nvSpPr>
        <p:spPr>
          <a:xfrm>
            <a:off x="1309092" y="2015728"/>
            <a:ext cx="2597825" cy="31813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Real-time Performance</a:t>
            </a:r>
            <a:endParaRPr lang="en-US" sz="2000" dirty="0"/>
          </a:p>
        </p:txBody>
      </p:sp>
      <p:sp>
        <p:nvSpPr>
          <p:cNvPr id="6" name="Text 3"/>
          <p:cNvSpPr/>
          <p:nvPr/>
        </p:nvSpPr>
        <p:spPr>
          <a:xfrm>
            <a:off x="1309092" y="2450187"/>
            <a:ext cx="5909191" cy="620554"/>
          </a:xfrm>
          <a:prstGeom prst="rect">
            <a:avLst/>
          </a:prstGeom>
          <a:noFill/>
          <a:ln/>
        </p:spPr>
        <p:txBody>
          <a:bodyPr wrap="square" lIns="0" tIns="0" rIns="0" bIns="0" rtlCol="0" anchor="t"/>
          <a:lstStyle/>
          <a:p>
            <a:pPr marL="0" indent="0" algn="l">
              <a:lnSpc>
                <a:spcPts val="2400"/>
              </a:lnSpc>
              <a:buNone/>
            </a:pPr>
            <a:r>
              <a:rPr lang="en-US" sz="1500" kern="0" spc="-31" dirty="0">
                <a:solidFill>
                  <a:srgbClr val="E0D6DE"/>
                </a:solidFill>
                <a:latin typeface="Inter" pitchFamily="34" charset="0"/>
                <a:ea typeface="Inter" pitchFamily="34" charset="-122"/>
                <a:cs typeface="Inter" pitchFamily="34" charset="-120"/>
              </a:rPr>
              <a:t>Current object detection technology YOLO (You Only Look Once) provides real-time performance and high accuracy in its operation.</a:t>
            </a:r>
            <a:endParaRPr lang="en-US" sz="1500" dirty="0"/>
          </a:p>
        </p:txBody>
      </p:sp>
      <p:sp>
        <p:nvSpPr>
          <p:cNvPr id="7" name="Shape 4"/>
          <p:cNvSpPr/>
          <p:nvPr/>
        </p:nvSpPr>
        <p:spPr>
          <a:xfrm>
            <a:off x="678775" y="5156478"/>
            <a:ext cx="436364" cy="436364"/>
          </a:xfrm>
          <a:prstGeom prst="roundRect">
            <a:avLst>
              <a:gd name="adj" fmla="val 18668"/>
            </a:avLst>
          </a:prstGeom>
          <a:solidFill>
            <a:srgbClr val="2F1D63"/>
          </a:solidFill>
          <a:ln w="7620">
            <a:solidFill>
              <a:srgbClr val="48367C"/>
            </a:solidFill>
            <a:prstDash val="solid"/>
          </a:ln>
        </p:spPr>
      </p:sp>
      <p:pic>
        <p:nvPicPr>
          <p:cNvPr id="8" name="Image 1" descr="preencoded.png"/>
          <p:cNvPicPr>
            <a:picLocks noChangeAspect="1"/>
          </p:cNvPicPr>
          <p:nvPr/>
        </p:nvPicPr>
        <p:blipFill>
          <a:blip r:embed="rId4"/>
          <a:stretch>
            <a:fillRect/>
          </a:stretch>
        </p:blipFill>
        <p:spPr>
          <a:xfrm>
            <a:off x="744200" y="5185589"/>
            <a:ext cx="305395" cy="381833"/>
          </a:xfrm>
          <a:prstGeom prst="rect">
            <a:avLst/>
          </a:prstGeom>
        </p:spPr>
      </p:pic>
      <p:sp>
        <p:nvSpPr>
          <p:cNvPr id="9" name="Text 5"/>
          <p:cNvSpPr/>
          <p:nvPr/>
        </p:nvSpPr>
        <p:spPr>
          <a:xfrm>
            <a:off x="1309092" y="5158383"/>
            <a:ext cx="2690932" cy="31813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Edge-Optimized Variant</a:t>
            </a:r>
            <a:endParaRPr lang="en-US" sz="2000" dirty="0"/>
          </a:p>
        </p:txBody>
      </p:sp>
      <p:sp>
        <p:nvSpPr>
          <p:cNvPr id="10" name="Text 6"/>
          <p:cNvSpPr/>
          <p:nvPr/>
        </p:nvSpPr>
        <p:spPr>
          <a:xfrm>
            <a:off x="1309092" y="5592842"/>
            <a:ext cx="5909191" cy="620554"/>
          </a:xfrm>
          <a:prstGeom prst="rect">
            <a:avLst/>
          </a:prstGeom>
          <a:noFill/>
          <a:ln/>
        </p:spPr>
        <p:txBody>
          <a:bodyPr wrap="square" lIns="0" tIns="0" rIns="0" bIns="0" rtlCol="0" anchor="t"/>
          <a:lstStyle/>
          <a:p>
            <a:pPr marL="0" indent="0" algn="l">
              <a:lnSpc>
                <a:spcPts val="2400"/>
              </a:lnSpc>
              <a:buNone/>
            </a:pPr>
            <a:r>
              <a:rPr lang="en-US" sz="1500" kern="0" spc="-31" dirty="0">
                <a:solidFill>
                  <a:srgbClr val="E0D6DE"/>
                </a:solidFill>
                <a:latin typeface="Inter" pitchFamily="34" charset="0"/>
                <a:ea typeface="Inter" pitchFamily="34" charset="-122"/>
                <a:cs typeface="Inter" pitchFamily="34" charset="-120"/>
              </a:rPr>
              <a:t>The specific edge-optimized YOLOv8 Nano (YOLOv8n) variant brings operational efficiency to low-resource computing systems.</a:t>
            </a:r>
            <a:endParaRPr lang="en-US" sz="1500" dirty="0"/>
          </a:p>
        </p:txBody>
      </p:sp>
      <p:sp>
        <p:nvSpPr>
          <p:cNvPr id="11" name="Shape 7"/>
          <p:cNvSpPr/>
          <p:nvPr/>
        </p:nvSpPr>
        <p:spPr>
          <a:xfrm>
            <a:off x="678775" y="3482816"/>
            <a:ext cx="436364" cy="436364"/>
          </a:xfrm>
          <a:prstGeom prst="roundRect">
            <a:avLst>
              <a:gd name="adj" fmla="val 18668"/>
            </a:avLst>
          </a:prstGeom>
          <a:solidFill>
            <a:srgbClr val="2F1D63"/>
          </a:solidFill>
          <a:ln w="7620">
            <a:solidFill>
              <a:srgbClr val="48367C"/>
            </a:solidFill>
            <a:prstDash val="solid"/>
          </a:ln>
        </p:spPr>
      </p:sp>
      <p:pic>
        <p:nvPicPr>
          <p:cNvPr id="12" name="Image 2" descr="preencoded.png"/>
          <p:cNvPicPr>
            <a:picLocks noChangeAspect="1"/>
          </p:cNvPicPr>
          <p:nvPr/>
        </p:nvPicPr>
        <p:blipFill>
          <a:blip r:embed="rId5"/>
          <a:stretch>
            <a:fillRect/>
          </a:stretch>
        </p:blipFill>
        <p:spPr>
          <a:xfrm>
            <a:off x="744200" y="3510022"/>
            <a:ext cx="305395" cy="381833"/>
          </a:xfrm>
          <a:prstGeom prst="rect">
            <a:avLst/>
          </a:prstGeom>
        </p:spPr>
      </p:pic>
      <p:sp>
        <p:nvSpPr>
          <p:cNvPr id="13" name="Text 8"/>
          <p:cNvSpPr/>
          <p:nvPr/>
        </p:nvSpPr>
        <p:spPr>
          <a:xfrm>
            <a:off x="1309092" y="3482816"/>
            <a:ext cx="3481388" cy="31813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Advanced Training Techniques</a:t>
            </a:r>
            <a:endParaRPr lang="en-US" sz="2000" dirty="0"/>
          </a:p>
        </p:txBody>
      </p:sp>
      <p:sp>
        <p:nvSpPr>
          <p:cNvPr id="14" name="Text 9"/>
          <p:cNvSpPr/>
          <p:nvPr/>
        </p:nvSpPr>
        <p:spPr>
          <a:xfrm>
            <a:off x="1309092" y="3917275"/>
            <a:ext cx="5909191" cy="1241108"/>
          </a:xfrm>
          <a:prstGeom prst="rect">
            <a:avLst/>
          </a:prstGeom>
          <a:noFill/>
          <a:ln/>
        </p:spPr>
        <p:txBody>
          <a:bodyPr wrap="square" lIns="0" tIns="0" rIns="0" bIns="0" rtlCol="0" anchor="t"/>
          <a:lstStyle/>
          <a:p>
            <a:pPr marL="0" indent="0" algn="l">
              <a:lnSpc>
                <a:spcPts val="2400"/>
              </a:lnSpc>
              <a:buNone/>
            </a:pPr>
            <a:r>
              <a:rPr lang="en-US" sz="1500" kern="0" spc="-31" dirty="0">
                <a:solidFill>
                  <a:srgbClr val="E0D6DE"/>
                </a:solidFill>
                <a:latin typeface="Inter" pitchFamily="34" charset="0"/>
                <a:ea typeface="Inter" pitchFamily="34" charset="-122"/>
                <a:cs typeface="Inter" pitchFamily="34" charset="-120"/>
              </a:rPr>
              <a:t>YOLOv8 implements three advanced training techniques that consist of auto-learning anchors alongside multi-scale predictions and mosaic augmentation in order to enhance model generalization.</a:t>
            </a:r>
            <a:endParaRPr lang="en-US" sz="1500" dirty="0"/>
          </a:p>
        </p:txBody>
      </p:sp>
      <p:sp>
        <p:nvSpPr>
          <p:cNvPr id="15" name="Shape 10"/>
          <p:cNvSpPr/>
          <p:nvPr/>
        </p:nvSpPr>
        <p:spPr>
          <a:xfrm>
            <a:off x="678775" y="6623566"/>
            <a:ext cx="436364" cy="436364"/>
          </a:xfrm>
          <a:prstGeom prst="roundRect">
            <a:avLst>
              <a:gd name="adj" fmla="val 18668"/>
            </a:avLst>
          </a:prstGeom>
          <a:solidFill>
            <a:srgbClr val="2F1D63"/>
          </a:solidFill>
          <a:ln w="7620">
            <a:solidFill>
              <a:srgbClr val="48367C"/>
            </a:solidFill>
            <a:prstDash val="solid"/>
          </a:ln>
        </p:spPr>
      </p:sp>
      <p:pic>
        <p:nvPicPr>
          <p:cNvPr id="16" name="Image 3" descr="preencoded.png"/>
          <p:cNvPicPr>
            <a:picLocks noChangeAspect="1"/>
          </p:cNvPicPr>
          <p:nvPr/>
        </p:nvPicPr>
        <p:blipFill>
          <a:blip r:embed="rId6"/>
          <a:stretch>
            <a:fillRect/>
          </a:stretch>
        </p:blipFill>
        <p:spPr>
          <a:xfrm>
            <a:off x="744200" y="6652677"/>
            <a:ext cx="305395" cy="381833"/>
          </a:xfrm>
          <a:prstGeom prst="rect">
            <a:avLst/>
          </a:prstGeom>
        </p:spPr>
      </p:pic>
      <p:sp>
        <p:nvSpPr>
          <p:cNvPr id="17" name="Text 11"/>
          <p:cNvSpPr/>
          <p:nvPr/>
        </p:nvSpPr>
        <p:spPr>
          <a:xfrm>
            <a:off x="1309092" y="6625471"/>
            <a:ext cx="2545556" cy="318135"/>
          </a:xfrm>
          <a:prstGeom prst="rect">
            <a:avLst/>
          </a:prstGeom>
          <a:noFill/>
          <a:ln/>
        </p:spPr>
        <p:txBody>
          <a:bodyPr wrap="none" lIns="0" tIns="0" rIns="0" bIns="0" rtlCol="0" anchor="t"/>
          <a:lstStyle/>
          <a:p>
            <a:pPr marL="0" indent="0" algn="l">
              <a:lnSpc>
                <a:spcPts val="2500"/>
              </a:lnSpc>
              <a:buNone/>
            </a:pPr>
            <a:r>
              <a:rPr lang="en-US" sz="2000" b="1" kern="0" spc="-40" dirty="0">
                <a:solidFill>
                  <a:srgbClr val="E0D6DE"/>
                </a:solidFill>
                <a:latin typeface="Petrona Bold" pitchFamily="34" charset="0"/>
                <a:ea typeface="Petrona Bold" pitchFamily="34" charset="-122"/>
                <a:cs typeface="Petrona Bold" pitchFamily="34" charset="-120"/>
              </a:rPr>
              <a:t>Task Flexibility</a:t>
            </a:r>
            <a:endParaRPr lang="en-US" sz="2000" dirty="0"/>
          </a:p>
        </p:txBody>
      </p:sp>
      <p:sp>
        <p:nvSpPr>
          <p:cNvPr id="18" name="Text 12"/>
          <p:cNvSpPr/>
          <p:nvPr/>
        </p:nvSpPr>
        <p:spPr>
          <a:xfrm>
            <a:off x="1309092" y="7059930"/>
            <a:ext cx="5909191" cy="620554"/>
          </a:xfrm>
          <a:prstGeom prst="rect">
            <a:avLst/>
          </a:prstGeom>
          <a:noFill/>
          <a:ln/>
        </p:spPr>
        <p:txBody>
          <a:bodyPr wrap="square" lIns="0" tIns="0" rIns="0" bIns="0" rtlCol="0" anchor="t"/>
          <a:lstStyle/>
          <a:p>
            <a:pPr marL="0" indent="0" algn="l">
              <a:lnSpc>
                <a:spcPts val="2400"/>
              </a:lnSpc>
              <a:buNone/>
            </a:pPr>
            <a:r>
              <a:rPr lang="en-US" sz="1500" kern="0" spc="-31" dirty="0">
                <a:solidFill>
                  <a:srgbClr val="E0D6DE"/>
                </a:solidFill>
                <a:latin typeface="Inter" pitchFamily="34" charset="0"/>
                <a:ea typeface="Inter" pitchFamily="34" charset="-122"/>
                <a:cs typeface="Inter" pitchFamily="34" charset="-120"/>
              </a:rPr>
              <a:t>Supports detection, segmentation, and classification in a unified framework.</a:t>
            </a:r>
            <a:endParaRPr lang="en-US" sz="1500" dirty="0"/>
          </a:p>
        </p:txBody>
      </p:sp>
      <p:sp>
        <p:nvSpPr>
          <p:cNvPr id="21" name="Rectangle 20">
            <a:extLst>
              <a:ext uri="{FF2B5EF4-FFF2-40B4-BE49-F238E27FC236}">
                <a16:creationId xmlns:a16="http://schemas.microsoft.com/office/drawing/2014/main" id="{114C3F18-D1C2-706E-99EE-AA98A919EC6A}"/>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descr="YOLOv8-Coal: a coal-rock image recognition method based on improved YOLOv8  [PeerJ]">
            <a:extLst>
              <a:ext uri="{FF2B5EF4-FFF2-40B4-BE49-F238E27FC236}">
                <a16:creationId xmlns:a16="http://schemas.microsoft.com/office/drawing/2014/main" id="{C59A26A9-4279-AC13-CBC0-E7CD8F58FCE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94702" y="1409700"/>
            <a:ext cx="6528392" cy="60950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46949" y="1925721"/>
            <a:ext cx="7210187" cy="595670"/>
          </a:xfrm>
          <a:prstGeom prst="rect">
            <a:avLst/>
          </a:prstGeom>
          <a:noFill/>
          <a:ln/>
        </p:spPr>
        <p:txBody>
          <a:bodyPr wrap="none" lIns="0" tIns="0" rIns="0" bIns="0" rtlCol="0" anchor="t"/>
          <a:lstStyle/>
          <a:p>
            <a:pPr marL="571500" indent="-571500" algn="l">
              <a:lnSpc>
                <a:spcPts val="4650"/>
              </a:lnSpc>
              <a:buFont typeface="Wingdings" panose="05000000000000000000" pitchFamily="2" charset="2"/>
              <a:buChar char="Ø"/>
            </a:pPr>
            <a:r>
              <a:rPr lang="en-US" sz="3750" b="1" kern="0" spc="-75" dirty="0">
                <a:solidFill>
                  <a:srgbClr val="FF8AAF"/>
                </a:solidFill>
                <a:latin typeface="Petrona Bold" pitchFamily="34" charset="0"/>
                <a:ea typeface="Petrona Bold" pitchFamily="34" charset="-122"/>
                <a:cs typeface="Petrona Bold" pitchFamily="34" charset="-120"/>
              </a:rPr>
              <a:t>Data Collection and Preprocessing</a:t>
            </a:r>
            <a:endParaRPr lang="en-US" sz="3750" dirty="0"/>
          </a:p>
        </p:txBody>
      </p:sp>
      <p:sp>
        <p:nvSpPr>
          <p:cNvPr id="3" name="Shape 1"/>
          <p:cNvSpPr/>
          <p:nvPr/>
        </p:nvSpPr>
        <p:spPr>
          <a:xfrm>
            <a:off x="7326291" y="2750050"/>
            <a:ext cx="22860" cy="4909185"/>
          </a:xfrm>
          <a:prstGeom prst="roundRect">
            <a:avLst>
              <a:gd name="adj" fmla="val 333594"/>
            </a:avLst>
          </a:prstGeom>
          <a:solidFill>
            <a:srgbClr val="48367C"/>
          </a:solidFill>
          <a:ln/>
        </p:spPr>
      </p:sp>
      <p:sp>
        <p:nvSpPr>
          <p:cNvPr id="4" name="Shape 2"/>
          <p:cNvSpPr/>
          <p:nvPr/>
        </p:nvSpPr>
        <p:spPr>
          <a:xfrm>
            <a:off x="6600646" y="3303627"/>
            <a:ext cx="544592" cy="22860"/>
          </a:xfrm>
          <a:prstGeom prst="roundRect">
            <a:avLst>
              <a:gd name="adj" fmla="val 333594"/>
            </a:avLst>
          </a:prstGeom>
          <a:solidFill>
            <a:srgbClr val="48367C"/>
          </a:solidFill>
          <a:ln/>
        </p:spPr>
      </p:sp>
      <p:sp>
        <p:nvSpPr>
          <p:cNvPr id="5" name="Shape 3"/>
          <p:cNvSpPr/>
          <p:nvPr/>
        </p:nvSpPr>
        <p:spPr>
          <a:xfrm>
            <a:off x="7133748" y="3089654"/>
            <a:ext cx="408503" cy="408503"/>
          </a:xfrm>
          <a:prstGeom prst="roundRect">
            <a:avLst>
              <a:gd name="adj" fmla="val 18668"/>
            </a:avLst>
          </a:prstGeom>
          <a:solidFill>
            <a:srgbClr val="2F1D63"/>
          </a:solidFill>
          <a:ln w="7620">
            <a:solidFill>
              <a:srgbClr val="48367C"/>
            </a:solidFill>
            <a:prstDash val="solid"/>
          </a:ln>
        </p:spPr>
      </p:sp>
      <p:pic>
        <p:nvPicPr>
          <p:cNvPr id="6" name="Image 0" descr="preencoded.png"/>
          <p:cNvPicPr>
            <a:picLocks noChangeAspect="1"/>
          </p:cNvPicPr>
          <p:nvPr/>
        </p:nvPicPr>
        <p:blipFill>
          <a:blip r:embed="rId3"/>
          <a:stretch>
            <a:fillRect/>
          </a:stretch>
        </p:blipFill>
        <p:spPr>
          <a:xfrm>
            <a:off x="7205938" y="3114042"/>
            <a:ext cx="285869" cy="357426"/>
          </a:xfrm>
          <a:prstGeom prst="rect">
            <a:avLst/>
          </a:prstGeom>
        </p:spPr>
      </p:pic>
      <p:sp>
        <p:nvSpPr>
          <p:cNvPr id="7" name="Text 4"/>
          <p:cNvSpPr/>
          <p:nvPr/>
        </p:nvSpPr>
        <p:spPr>
          <a:xfrm>
            <a:off x="4035862" y="3088124"/>
            <a:ext cx="2383036" cy="297894"/>
          </a:xfrm>
          <a:prstGeom prst="rect">
            <a:avLst/>
          </a:prstGeom>
          <a:noFill/>
          <a:ln/>
        </p:spPr>
        <p:txBody>
          <a:bodyPr wrap="none" lIns="0" tIns="0" rIns="0" bIns="0" rtlCol="0" anchor="t"/>
          <a:lstStyle/>
          <a:p>
            <a:pPr marL="0" indent="0" algn="r">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Data Collection</a:t>
            </a:r>
            <a:endParaRPr lang="en-US" sz="1850" dirty="0"/>
          </a:p>
        </p:txBody>
      </p:sp>
      <p:sp>
        <p:nvSpPr>
          <p:cNvPr id="8" name="Text 5"/>
          <p:cNvSpPr/>
          <p:nvPr/>
        </p:nvSpPr>
        <p:spPr>
          <a:xfrm>
            <a:off x="646867" y="3494841"/>
            <a:ext cx="5772031" cy="871538"/>
          </a:xfrm>
          <a:prstGeom prst="rect">
            <a:avLst/>
          </a:prstGeom>
          <a:noFill/>
          <a:ln/>
        </p:spPr>
        <p:txBody>
          <a:bodyPr wrap="square" lIns="0" tIns="0" rIns="0" bIns="0" rtlCol="0" anchor="t"/>
          <a:lstStyle/>
          <a:p>
            <a:pPr marL="0" indent="0" algn="r">
              <a:lnSpc>
                <a:spcPts val="2250"/>
              </a:lnSpc>
              <a:buNone/>
            </a:pPr>
            <a:r>
              <a:rPr lang="en-US" sz="1400" kern="0" spc="-29" dirty="0">
                <a:solidFill>
                  <a:srgbClr val="E0D6DE"/>
                </a:solidFill>
                <a:latin typeface="Inter" pitchFamily="34" charset="0"/>
                <a:ea typeface="Inter" pitchFamily="34" charset="-122"/>
                <a:cs typeface="Inter" pitchFamily="34" charset="-120"/>
              </a:rPr>
              <a:t>Custom dataset created including images of hand gestures to representative American Sign Language (ASL) characters (A, F, L, and Y).</a:t>
            </a:r>
            <a:endParaRPr lang="en-US" sz="1400" dirty="0"/>
          </a:p>
        </p:txBody>
      </p:sp>
      <p:sp>
        <p:nvSpPr>
          <p:cNvPr id="9" name="Shape 6"/>
          <p:cNvSpPr/>
          <p:nvPr/>
        </p:nvSpPr>
        <p:spPr>
          <a:xfrm>
            <a:off x="7508022" y="4211240"/>
            <a:ext cx="544592" cy="22860"/>
          </a:xfrm>
          <a:prstGeom prst="roundRect">
            <a:avLst>
              <a:gd name="adj" fmla="val 333594"/>
            </a:avLst>
          </a:prstGeom>
          <a:solidFill>
            <a:srgbClr val="48367C"/>
          </a:solidFill>
          <a:ln/>
        </p:spPr>
      </p:sp>
      <p:sp>
        <p:nvSpPr>
          <p:cNvPr id="10" name="Shape 7"/>
          <p:cNvSpPr/>
          <p:nvPr/>
        </p:nvSpPr>
        <p:spPr>
          <a:xfrm>
            <a:off x="7122378" y="4018478"/>
            <a:ext cx="408503" cy="408503"/>
          </a:xfrm>
          <a:prstGeom prst="roundRect">
            <a:avLst>
              <a:gd name="adj" fmla="val 18668"/>
            </a:avLst>
          </a:prstGeom>
          <a:solidFill>
            <a:srgbClr val="2F1D63"/>
          </a:solidFill>
          <a:ln w="7620">
            <a:solidFill>
              <a:srgbClr val="48367C"/>
            </a:solidFill>
            <a:prstDash val="solid"/>
          </a:ln>
        </p:spPr>
      </p:sp>
      <p:pic>
        <p:nvPicPr>
          <p:cNvPr id="11" name="Image 1" descr="preencoded.png"/>
          <p:cNvPicPr>
            <a:picLocks noChangeAspect="1"/>
          </p:cNvPicPr>
          <p:nvPr/>
        </p:nvPicPr>
        <p:blipFill>
          <a:blip r:embed="rId4"/>
          <a:stretch>
            <a:fillRect/>
          </a:stretch>
        </p:blipFill>
        <p:spPr>
          <a:xfrm>
            <a:off x="7188729" y="4069555"/>
            <a:ext cx="285869" cy="357426"/>
          </a:xfrm>
          <a:prstGeom prst="rect">
            <a:avLst/>
          </a:prstGeom>
        </p:spPr>
      </p:pic>
      <p:sp>
        <p:nvSpPr>
          <p:cNvPr id="12" name="Text 8"/>
          <p:cNvSpPr/>
          <p:nvPr/>
        </p:nvSpPr>
        <p:spPr>
          <a:xfrm>
            <a:off x="8234363" y="3995737"/>
            <a:ext cx="2420541" cy="297894"/>
          </a:xfrm>
          <a:prstGeom prst="rect">
            <a:avLst/>
          </a:prstGeom>
          <a:noFill/>
          <a:ln/>
        </p:spPr>
        <p:txBody>
          <a:bodyPr wrap="none" lIns="0" tIns="0" rIns="0" bIns="0" rtlCol="0" anchor="t"/>
          <a:lstStyle/>
          <a:p>
            <a:pPr marL="0" indent="0" algn="l">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Image Quality Filtering</a:t>
            </a:r>
            <a:endParaRPr lang="en-US" sz="1850" dirty="0"/>
          </a:p>
        </p:txBody>
      </p:sp>
      <p:sp>
        <p:nvSpPr>
          <p:cNvPr id="13" name="Text 9"/>
          <p:cNvSpPr/>
          <p:nvPr/>
        </p:nvSpPr>
        <p:spPr>
          <a:xfrm>
            <a:off x="8234363" y="4402454"/>
            <a:ext cx="5772031" cy="581025"/>
          </a:xfrm>
          <a:prstGeom prst="rect">
            <a:avLst/>
          </a:prstGeom>
          <a:noFill/>
          <a:ln/>
        </p:spPr>
        <p:txBody>
          <a:bodyPr wrap="square" lIns="0" tIns="0" rIns="0" bIns="0" rtlCol="0" anchor="t"/>
          <a:lstStyle/>
          <a:p>
            <a:pPr marL="0" indent="0" algn="l">
              <a:lnSpc>
                <a:spcPts val="2250"/>
              </a:lnSpc>
              <a:buNone/>
            </a:pPr>
            <a:r>
              <a:rPr lang="en-US" sz="1400" kern="0" spc="-29" dirty="0">
                <a:solidFill>
                  <a:srgbClr val="E0D6DE"/>
                </a:solidFill>
                <a:latin typeface="Inter" pitchFamily="34" charset="0"/>
                <a:ea typeface="Inter" pitchFamily="34" charset="-122"/>
                <a:cs typeface="Inter" pitchFamily="34" charset="-120"/>
              </a:rPr>
              <a:t>Sharpness evaluation performed to exclude blur issues, selecting top 2000 images per class based on brightness and sharpness.</a:t>
            </a:r>
            <a:endParaRPr lang="en-US" sz="1400" dirty="0"/>
          </a:p>
        </p:txBody>
      </p:sp>
      <p:sp>
        <p:nvSpPr>
          <p:cNvPr id="14" name="Shape 10"/>
          <p:cNvSpPr/>
          <p:nvPr/>
        </p:nvSpPr>
        <p:spPr>
          <a:xfrm>
            <a:off x="6600646" y="5126235"/>
            <a:ext cx="544592" cy="22860"/>
          </a:xfrm>
          <a:prstGeom prst="roundRect">
            <a:avLst>
              <a:gd name="adj" fmla="val 333594"/>
            </a:avLst>
          </a:prstGeom>
          <a:solidFill>
            <a:srgbClr val="48367C"/>
          </a:solidFill>
          <a:ln/>
        </p:spPr>
      </p:sp>
      <p:sp>
        <p:nvSpPr>
          <p:cNvPr id="15" name="Shape 11"/>
          <p:cNvSpPr/>
          <p:nvPr/>
        </p:nvSpPr>
        <p:spPr>
          <a:xfrm>
            <a:off x="7122378" y="4933473"/>
            <a:ext cx="408503" cy="408503"/>
          </a:xfrm>
          <a:prstGeom prst="roundRect">
            <a:avLst>
              <a:gd name="adj" fmla="val 18668"/>
            </a:avLst>
          </a:prstGeom>
          <a:solidFill>
            <a:srgbClr val="2F1D63"/>
          </a:solidFill>
          <a:ln w="7620">
            <a:solidFill>
              <a:srgbClr val="48367C"/>
            </a:solidFill>
            <a:prstDash val="solid"/>
          </a:ln>
        </p:spPr>
      </p:sp>
      <p:pic>
        <p:nvPicPr>
          <p:cNvPr id="16" name="Image 2" descr="preencoded.png"/>
          <p:cNvPicPr>
            <a:picLocks noChangeAspect="1"/>
          </p:cNvPicPr>
          <p:nvPr/>
        </p:nvPicPr>
        <p:blipFill>
          <a:blip r:embed="rId5"/>
          <a:stretch>
            <a:fillRect/>
          </a:stretch>
        </p:blipFill>
        <p:spPr>
          <a:xfrm>
            <a:off x="7195064" y="4960024"/>
            <a:ext cx="285869" cy="357426"/>
          </a:xfrm>
          <a:prstGeom prst="rect">
            <a:avLst/>
          </a:prstGeom>
        </p:spPr>
      </p:pic>
      <p:sp>
        <p:nvSpPr>
          <p:cNvPr id="17" name="Text 12"/>
          <p:cNvSpPr/>
          <p:nvPr/>
        </p:nvSpPr>
        <p:spPr>
          <a:xfrm>
            <a:off x="4026218" y="4910732"/>
            <a:ext cx="2392680" cy="297894"/>
          </a:xfrm>
          <a:prstGeom prst="rect">
            <a:avLst/>
          </a:prstGeom>
          <a:noFill/>
          <a:ln/>
        </p:spPr>
        <p:txBody>
          <a:bodyPr wrap="none" lIns="0" tIns="0" rIns="0" bIns="0" rtlCol="0" anchor="t"/>
          <a:lstStyle/>
          <a:p>
            <a:pPr marL="0" indent="0" algn="r">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Hand Region Cropping</a:t>
            </a:r>
            <a:endParaRPr lang="en-US" sz="1850" dirty="0"/>
          </a:p>
        </p:txBody>
      </p:sp>
      <p:sp>
        <p:nvSpPr>
          <p:cNvPr id="18" name="Text 13"/>
          <p:cNvSpPr/>
          <p:nvPr/>
        </p:nvSpPr>
        <p:spPr>
          <a:xfrm>
            <a:off x="646867" y="5317450"/>
            <a:ext cx="5772031" cy="581025"/>
          </a:xfrm>
          <a:prstGeom prst="rect">
            <a:avLst/>
          </a:prstGeom>
          <a:noFill/>
          <a:ln/>
        </p:spPr>
        <p:txBody>
          <a:bodyPr wrap="square" lIns="0" tIns="0" rIns="0" bIns="0" rtlCol="0" anchor="t"/>
          <a:lstStyle/>
          <a:p>
            <a:pPr marL="0" indent="0" algn="r">
              <a:lnSpc>
                <a:spcPts val="2250"/>
              </a:lnSpc>
              <a:buNone/>
            </a:pPr>
            <a:r>
              <a:rPr lang="en-US" sz="1400" kern="0" spc="-29" dirty="0">
                <a:solidFill>
                  <a:srgbClr val="E0D6DE"/>
                </a:solidFill>
                <a:latin typeface="Inter" pitchFamily="34" charset="0"/>
                <a:ea typeface="Inter" pitchFamily="34" charset="-122"/>
                <a:cs typeface="Inter" pitchFamily="34" charset="-120"/>
              </a:rPr>
              <a:t>Hand regions precisely extracted using HandTrackingModule (CVZone) with fixed padding to preserve context.</a:t>
            </a:r>
            <a:endParaRPr lang="en-US" sz="1400" dirty="0"/>
          </a:p>
        </p:txBody>
      </p:sp>
      <p:sp>
        <p:nvSpPr>
          <p:cNvPr id="19" name="Shape 14"/>
          <p:cNvSpPr/>
          <p:nvPr/>
        </p:nvSpPr>
        <p:spPr>
          <a:xfrm>
            <a:off x="7508022" y="5943242"/>
            <a:ext cx="544592" cy="22860"/>
          </a:xfrm>
          <a:prstGeom prst="roundRect">
            <a:avLst>
              <a:gd name="adj" fmla="val 333594"/>
            </a:avLst>
          </a:prstGeom>
          <a:solidFill>
            <a:srgbClr val="48367C"/>
          </a:solidFill>
          <a:ln/>
        </p:spPr>
      </p:sp>
      <p:sp>
        <p:nvSpPr>
          <p:cNvPr id="20" name="Shape 15"/>
          <p:cNvSpPr/>
          <p:nvPr/>
        </p:nvSpPr>
        <p:spPr>
          <a:xfrm>
            <a:off x="7122378" y="5750480"/>
            <a:ext cx="408503" cy="408503"/>
          </a:xfrm>
          <a:prstGeom prst="roundRect">
            <a:avLst>
              <a:gd name="adj" fmla="val 18668"/>
            </a:avLst>
          </a:prstGeom>
          <a:solidFill>
            <a:srgbClr val="2F1D63"/>
          </a:solidFill>
          <a:ln w="7620">
            <a:solidFill>
              <a:srgbClr val="48367C"/>
            </a:solidFill>
            <a:prstDash val="solid"/>
          </a:ln>
        </p:spPr>
      </p:sp>
      <p:pic>
        <p:nvPicPr>
          <p:cNvPr id="21" name="Image 3" descr="preencoded.png"/>
          <p:cNvPicPr>
            <a:picLocks noChangeAspect="1"/>
          </p:cNvPicPr>
          <p:nvPr/>
        </p:nvPicPr>
        <p:blipFill>
          <a:blip r:embed="rId6"/>
          <a:stretch>
            <a:fillRect/>
          </a:stretch>
        </p:blipFill>
        <p:spPr>
          <a:xfrm>
            <a:off x="7217030" y="5801557"/>
            <a:ext cx="285869" cy="357426"/>
          </a:xfrm>
          <a:prstGeom prst="rect">
            <a:avLst/>
          </a:prstGeom>
        </p:spPr>
      </p:pic>
      <p:sp>
        <p:nvSpPr>
          <p:cNvPr id="22" name="Text 16"/>
          <p:cNvSpPr/>
          <p:nvPr/>
        </p:nvSpPr>
        <p:spPr>
          <a:xfrm>
            <a:off x="8234363" y="5727739"/>
            <a:ext cx="2383036" cy="297894"/>
          </a:xfrm>
          <a:prstGeom prst="rect">
            <a:avLst/>
          </a:prstGeom>
          <a:noFill/>
          <a:ln/>
        </p:spPr>
        <p:txBody>
          <a:bodyPr wrap="none" lIns="0" tIns="0" rIns="0" bIns="0" rtlCol="0" anchor="t"/>
          <a:lstStyle/>
          <a:p>
            <a:pPr marL="0" indent="0" algn="l">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Label Generation</a:t>
            </a:r>
            <a:endParaRPr lang="en-US" sz="1850" dirty="0"/>
          </a:p>
        </p:txBody>
      </p:sp>
      <p:sp>
        <p:nvSpPr>
          <p:cNvPr id="23" name="Text 17"/>
          <p:cNvSpPr/>
          <p:nvPr/>
        </p:nvSpPr>
        <p:spPr>
          <a:xfrm>
            <a:off x="8234363" y="6134457"/>
            <a:ext cx="5772031" cy="581025"/>
          </a:xfrm>
          <a:prstGeom prst="rect">
            <a:avLst/>
          </a:prstGeom>
          <a:noFill/>
          <a:ln/>
        </p:spPr>
        <p:txBody>
          <a:bodyPr wrap="square" lIns="0" tIns="0" rIns="0" bIns="0" rtlCol="0" anchor="t"/>
          <a:lstStyle/>
          <a:p>
            <a:pPr marL="0" indent="0" algn="l">
              <a:lnSpc>
                <a:spcPts val="2250"/>
              </a:lnSpc>
              <a:buNone/>
            </a:pPr>
            <a:r>
              <a:rPr lang="en-US" sz="1400" kern="0" spc="-29" dirty="0">
                <a:solidFill>
                  <a:srgbClr val="E0D6DE"/>
                </a:solidFill>
                <a:latin typeface="Inter" pitchFamily="34" charset="0"/>
                <a:ea typeface="Inter" pitchFamily="34" charset="-122"/>
                <a:cs typeface="Inter" pitchFamily="34" charset="-120"/>
              </a:rPr>
              <a:t>Labels converted to YOLO format using normalized center coordinates for better generalization.</a:t>
            </a:r>
            <a:endParaRPr lang="en-US" sz="1400" dirty="0"/>
          </a:p>
        </p:txBody>
      </p:sp>
      <p:sp>
        <p:nvSpPr>
          <p:cNvPr id="24" name="Shape 18"/>
          <p:cNvSpPr/>
          <p:nvPr/>
        </p:nvSpPr>
        <p:spPr>
          <a:xfrm>
            <a:off x="6600646" y="6760249"/>
            <a:ext cx="544592" cy="22860"/>
          </a:xfrm>
          <a:prstGeom prst="roundRect">
            <a:avLst>
              <a:gd name="adj" fmla="val 333594"/>
            </a:avLst>
          </a:prstGeom>
          <a:solidFill>
            <a:srgbClr val="48367C"/>
          </a:solidFill>
          <a:ln/>
        </p:spPr>
      </p:sp>
      <p:sp>
        <p:nvSpPr>
          <p:cNvPr id="25" name="Shape 19"/>
          <p:cNvSpPr/>
          <p:nvPr/>
        </p:nvSpPr>
        <p:spPr>
          <a:xfrm>
            <a:off x="7122378" y="6567487"/>
            <a:ext cx="408503" cy="408503"/>
          </a:xfrm>
          <a:prstGeom prst="roundRect">
            <a:avLst>
              <a:gd name="adj" fmla="val 18668"/>
            </a:avLst>
          </a:prstGeom>
          <a:solidFill>
            <a:srgbClr val="2F1D63"/>
          </a:solidFill>
          <a:ln w="7620">
            <a:solidFill>
              <a:srgbClr val="48367C"/>
            </a:solidFill>
            <a:prstDash val="solid"/>
          </a:ln>
        </p:spPr>
      </p:sp>
      <p:pic>
        <p:nvPicPr>
          <p:cNvPr id="26" name="Image 4" descr="preencoded.png"/>
          <p:cNvPicPr>
            <a:picLocks noChangeAspect="1"/>
          </p:cNvPicPr>
          <p:nvPr/>
        </p:nvPicPr>
        <p:blipFill>
          <a:blip r:embed="rId7"/>
          <a:stretch>
            <a:fillRect/>
          </a:stretch>
        </p:blipFill>
        <p:spPr>
          <a:xfrm>
            <a:off x="7188807" y="6604396"/>
            <a:ext cx="285869" cy="357426"/>
          </a:xfrm>
          <a:prstGeom prst="rect">
            <a:avLst/>
          </a:prstGeom>
        </p:spPr>
      </p:pic>
      <p:sp>
        <p:nvSpPr>
          <p:cNvPr id="27" name="Text 20"/>
          <p:cNvSpPr/>
          <p:nvPr/>
        </p:nvSpPr>
        <p:spPr>
          <a:xfrm>
            <a:off x="3840837" y="6544746"/>
            <a:ext cx="2578060" cy="297894"/>
          </a:xfrm>
          <a:prstGeom prst="rect">
            <a:avLst/>
          </a:prstGeom>
          <a:noFill/>
          <a:ln/>
        </p:spPr>
        <p:txBody>
          <a:bodyPr wrap="none" lIns="0" tIns="0" rIns="0" bIns="0" rtlCol="0" anchor="t"/>
          <a:lstStyle/>
          <a:p>
            <a:pPr marL="0" indent="0" algn="r">
              <a:lnSpc>
                <a:spcPts val="2300"/>
              </a:lnSpc>
              <a:buNone/>
            </a:pPr>
            <a:r>
              <a:rPr lang="en-US" sz="1850" b="1" kern="0" spc="-38" dirty="0">
                <a:solidFill>
                  <a:srgbClr val="E0D6DE"/>
                </a:solidFill>
                <a:latin typeface="Petrona Bold" pitchFamily="34" charset="0"/>
                <a:ea typeface="Petrona Bold" pitchFamily="34" charset="-122"/>
                <a:cs typeface="Petrona Bold" pitchFamily="34" charset="-120"/>
              </a:rPr>
              <a:t>Corrupted Data Removal</a:t>
            </a:r>
            <a:endParaRPr lang="en-US" sz="1850" dirty="0"/>
          </a:p>
        </p:txBody>
      </p:sp>
      <p:sp>
        <p:nvSpPr>
          <p:cNvPr id="28" name="Text 21"/>
          <p:cNvSpPr/>
          <p:nvPr/>
        </p:nvSpPr>
        <p:spPr>
          <a:xfrm>
            <a:off x="646867" y="6951464"/>
            <a:ext cx="5772031" cy="581025"/>
          </a:xfrm>
          <a:prstGeom prst="rect">
            <a:avLst/>
          </a:prstGeom>
          <a:noFill/>
          <a:ln/>
        </p:spPr>
        <p:txBody>
          <a:bodyPr wrap="square" lIns="0" tIns="0" rIns="0" bIns="0" rtlCol="0" anchor="t"/>
          <a:lstStyle/>
          <a:p>
            <a:pPr marL="0" indent="0" algn="r">
              <a:lnSpc>
                <a:spcPts val="2250"/>
              </a:lnSpc>
              <a:buNone/>
            </a:pPr>
            <a:r>
              <a:rPr lang="en-US" sz="1400" kern="0" spc="-29" dirty="0">
                <a:solidFill>
                  <a:srgbClr val="E0D6DE"/>
                </a:solidFill>
                <a:latin typeface="Inter" pitchFamily="34" charset="0"/>
                <a:ea typeface="Inter" pitchFamily="34" charset="-122"/>
                <a:cs typeface="Inter" pitchFamily="34" charset="-120"/>
              </a:rPr>
              <a:t>Validation step removed corrupted or incorrectly labeled files to maintain data integrity.</a:t>
            </a:r>
            <a:endParaRPr lang="en-US" sz="1400" dirty="0"/>
          </a:p>
        </p:txBody>
      </p:sp>
      <p:sp>
        <p:nvSpPr>
          <p:cNvPr id="30" name="Rectangle 29">
            <a:extLst>
              <a:ext uri="{FF2B5EF4-FFF2-40B4-BE49-F238E27FC236}">
                <a16:creationId xmlns:a16="http://schemas.microsoft.com/office/drawing/2014/main" id="{A31088A5-7C93-50DD-C956-3F125E047A04}"/>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 0">
            <a:extLst>
              <a:ext uri="{FF2B5EF4-FFF2-40B4-BE49-F238E27FC236}">
                <a16:creationId xmlns:a16="http://schemas.microsoft.com/office/drawing/2014/main" id="{3670C940-AFAE-0911-1BC9-2161C83F8BF0}"/>
              </a:ext>
            </a:extLst>
          </p:cNvPr>
          <p:cNvSpPr/>
          <p:nvPr/>
        </p:nvSpPr>
        <p:spPr>
          <a:xfrm>
            <a:off x="3754870" y="728666"/>
            <a:ext cx="7210187" cy="595670"/>
          </a:xfrm>
          <a:prstGeom prst="rect">
            <a:avLst/>
          </a:prstGeom>
          <a:noFill/>
          <a:ln/>
        </p:spPr>
        <p:txBody>
          <a:bodyPr wrap="none" lIns="0" tIns="0" rIns="0" bIns="0" rtlCol="0" anchor="t"/>
          <a:lstStyle/>
          <a:p>
            <a:pPr algn="ctr">
              <a:lnSpc>
                <a:spcPts val="4650"/>
              </a:lnSpc>
            </a:pPr>
            <a:r>
              <a:rPr lang="en-US" sz="4800" b="1" kern="0" spc="-75" dirty="0">
                <a:solidFill>
                  <a:srgbClr val="FF8AAF"/>
                </a:solidFill>
                <a:latin typeface="Petrona Bold" pitchFamily="34" charset="0"/>
                <a:ea typeface="Petrona Bold" pitchFamily="34" charset="-122"/>
                <a:cs typeface="Petrona Bold" pitchFamily="34" charset="-120"/>
              </a:rPr>
              <a:t>Methodology</a:t>
            </a:r>
            <a:endParaRPr lang="en-US" sz="3750" dirty="0"/>
          </a:p>
        </p:txBody>
      </p:sp>
    </p:spTree>
  </p:cSld>
  <p:clrMapOvr>
    <a:masterClrMapping/>
  </p:clrMapOvr>
  <p:transition spd="slow">
    <p:cover/>
  </p:transition>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92574" y="465534"/>
            <a:ext cx="6529149" cy="555546"/>
          </a:xfrm>
          <a:prstGeom prst="rect">
            <a:avLst/>
          </a:prstGeom>
          <a:noFill/>
          <a:ln/>
        </p:spPr>
        <p:txBody>
          <a:bodyPr wrap="none" lIns="0" tIns="0" rIns="0" bIns="0" rtlCol="0" anchor="t"/>
          <a:lstStyle/>
          <a:p>
            <a:pPr marL="457200" indent="-457200" algn="l">
              <a:lnSpc>
                <a:spcPts val="4350"/>
              </a:lnSpc>
              <a:buFont typeface="Wingdings" panose="05000000000000000000" pitchFamily="2" charset="2"/>
              <a:buChar char="Ø"/>
            </a:pPr>
            <a:r>
              <a:rPr lang="en-US" sz="3450" b="1" kern="0" spc="-70" dirty="0">
                <a:solidFill>
                  <a:srgbClr val="FF8AAF"/>
                </a:solidFill>
                <a:latin typeface="Petrona Bold" pitchFamily="34" charset="0"/>
                <a:ea typeface="Petrona Bold" pitchFamily="34" charset="-122"/>
                <a:cs typeface="Petrona Bold" pitchFamily="34" charset="-120"/>
              </a:rPr>
              <a:t>Dataset Splitting and Preparation</a:t>
            </a:r>
            <a:endParaRPr lang="en-US" sz="3450" dirty="0"/>
          </a:p>
        </p:txBody>
      </p:sp>
      <p:sp>
        <p:nvSpPr>
          <p:cNvPr id="3" name="Text 1"/>
          <p:cNvSpPr/>
          <p:nvPr/>
        </p:nvSpPr>
        <p:spPr>
          <a:xfrm>
            <a:off x="2401491" y="3201353"/>
            <a:ext cx="2222183" cy="277654"/>
          </a:xfrm>
          <a:prstGeom prst="rect">
            <a:avLst/>
          </a:prstGeom>
          <a:noFill/>
          <a:ln/>
        </p:spPr>
        <p:txBody>
          <a:bodyPr wrap="none" lIns="0" tIns="0" rIns="0" bIns="0" rtlCol="0" anchor="t"/>
          <a:lstStyle/>
          <a:p>
            <a:pPr marL="0" indent="0" algn="r">
              <a:lnSpc>
                <a:spcPts val="2150"/>
              </a:lnSpc>
              <a:buNone/>
            </a:pPr>
            <a:r>
              <a:rPr lang="en-US" sz="1700" b="1" kern="0" spc="-35" dirty="0">
                <a:solidFill>
                  <a:srgbClr val="E0D6DE"/>
                </a:solidFill>
                <a:latin typeface="Petrona Bold" pitchFamily="34" charset="0"/>
                <a:ea typeface="Petrona Bold" pitchFamily="34" charset="-122"/>
                <a:cs typeface="Petrona Bold" pitchFamily="34" charset="-120"/>
              </a:rPr>
              <a:t>Training Set</a:t>
            </a:r>
            <a:endParaRPr lang="en-US" sz="1700" dirty="0"/>
          </a:p>
        </p:txBody>
      </p:sp>
      <p:sp>
        <p:nvSpPr>
          <p:cNvPr id="4" name="Text 2"/>
          <p:cNvSpPr/>
          <p:nvPr/>
        </p:nvSpPr>
        <p:spPr>
          <a:xfrm>
            <a:off x="592574" y="3580567"/>
            <a:ext cx="4031099" cy="270867"/>
          </a:xfrm>
          <a:prstGeom prst="rect">
            <a:avLst/>
          </a:prstGeom>
          <a:noFill/>
          <a:ln/>
        </p:spPr>
        <p:txBody>
          <a:bodyPr wrap="none" lIns="0" tIns="0" rIns="0" bIns="0" rtlCol="0" anchor="t"/>
          <a:lstStyle/>
          <a:p>
            <a:pPr marL="0" indent="0" algn="r">
              <a:lnSpc>
                <a:spcPts val="2100"/>
              </a:lnSpc>
              <a:buNone/>
            </a:pPr>
            <a:r>
              <a:rPr lang="en-US" sz="1300" kern="0" spc="-27" dirty="0">
                <a:solidFill>
                  <a:srgbClr val="E0D6DE"/>
                </a:solidFill>
                <a:latin typeface="Inter" pitchFamily="34" charset="0"/>
                <a:ea typeface="Inter" pitchFamily="34" charset="-122"/>
                <a:cs typeface="Inter" pitchFamily="34" charset="-120"/>
              </a:rPr>
              <a:t>70% of total dataset</a:t>
            </a:r>
            <a:endParaRPr lang="en-US" sz="1300" dirty="0"/>
          </a:p>
        </p:txBody>
      </p:sp>
      <p:sp>
        <p:nvSpPr>
          <p:cNvPr id="5" name="Text 3"/>
          <p:cNvSpPr/>
          <p:nvPr/>
        </p:nvSpPr>
        <p:spPr>
          <a:xfrm>
            <a:off x="592574" y="3952994"/>
            <a:ext cx="4031099" cy="270867"/>
          </a:xfrm>
          <a:prstGeom prst="rect">
            <a:avLst/>
          </a:prstGeom>
          <a:noFill/>
          <a:ln/>
        </p:spPr>
        <p:txBody>
          <a:bodyPr wrap="none" lIns="0" tIns="0" rIns="0" bIns="0" rtlCol="0" anchor="t"/>
          <a:lstStyle/>
          <a:p>
            <a:pPr marL="0" indent="0" algn="r">
              <a:lnSpc>
                <a:spcPts val="2100"/>
              </a:lnSpc>
              <a:buNone/>
            </a:pPr>
            <a:r>
              <a:rPr lang="en-US" sz="1300" kern="0" spc="-27" dirty="0">
                <a:solidFill>
                  <a:srgbClr val="E0D6DE"/>
                </a:solidFill>
                <a:latin typeface="Inter" pitchFamily="34" charset="0"/>
                <a:ea typeface="Inter" pitchFamily="34" charset="-122"/>
                <a:cs typeface="Inter" pitchFamily="34" charset="-120"/>
              </a:rPr>
              <a:t>Used for model learning</a:t>
            </a:r>
            <a:endParaRPr lang="en-US" sz="1300" dirty="0"/>
          </a:p>
        </p:txBody>
      </p:sp>
      <p:pic>
        <p:nvPicPr>
          <p:cNvPr id="6" name="Image 0" descr="preencoded.png"/>
          <p:cNvPicPr>
            <a:picLocks noChangeAspect="1"/>
          </p:cNvPicPr>
          <p:nvPr/>
        </p:nvPicPr>
        <p:blipFill>
          <a:blip r:embed="rId3"/>
          <a:stretch>
            <a:fillRect/>
          </a:stretch>
        </p:blipFill>
        <p:spPr>
          <a:xfrm>
            <a:off x="4962287" y="1359694"/>
            <a:ext cx="4705826" cy="4705826"/>
          </a:xfrm>
          <a:prstGeom prst="rect">
            <a:avLst/>
          </a:prstGeom>
        </p:spPr>
      </p:pic>
      <p:pic>
        <p:nvPicPr>
          <p:cNvPr id="7" name="Image 1" descr="preencoded.png"/>
          <p:cNvPicPr>
            <a:picLocks noChangeAspect="1"/>
          </p:cNvPicPr>
          <p:nvPr/>
        </p:nvPicPr>
        <p:blipFill>
          <a:blip r:embed="rId4"/>
          <a:stretch>
            <a:fillRect/>
          </a:stretch>
        </p:blipFill>
        <p:spPr>
          <a:xfrm>
            <a:off x="5541466" y="3554313"/>
            <a:ext cx="253246" cy="316587"/>
          </a:xfrm>
          <a:prstGeom prst="rect">
            <a:avLst/>
          </a:prstGeom>
        </p:spPr>
      </p:pic>
      <p:sp>
        <p:nvSpPr>
          <p:cNvPr id="8" name="Text 4"/>
          <p:cNvSpPr/>
          <p:nvPr/>
        </p:nvSpPr>
        <p:spPr>
          <a:xfrm>
            <a:off x="9922073" y="1961317"/>
            <a:ext cx="2222183" cy="277654"/>
          </a:xfrm>
          <a:prstGeom prst="rect">
            <a:avLst/>
          </a:prstGeom>
          <a:noFill/>
          <a:ln/>
        </p:spPr>
        <p:txBody>
          <a:bodyPr wrap="none" lIns="0" tIns="0" rIns="0" bIns="0" rtlCol="0" anchor="t"/>
          <a:lstStyle/>
          <a:p>
            <a:pPr marL="0" indent="0" algn="l">
              <a:lnSpc>
                <a:spcPts val="2150"/>
              </a:lnSpc>
              <a:buNone/>
            </a:pPr>
            <a:r>
              <a:rPr lang="en-US" sz="1700" b="1" kern="0" spc="-35" dirty="0">
                <a:solidFill>
                  <a:srgbClr val="E0D6DE"/>
                </a:solidFill>
                <a:latin typeface="Petrona Bold" pitchFamily="34" charset="0"/>
                <a:ea typeface="Petrona Bold" pitchFamily="34" charset="-122"/>
                <a:cs typeface="Petrona Bold" pitchFamily="34" charset="-120"/>
              </a:rPr>
              <a:t>Validation Set</a:t>
            </a:r>
            <a:endParaRPr lang="en-US" sz="1700" dirty="0"/>
          </a:p>
        </p:txBody>
      </p:sp>
      <p:sp>
        <p:nvSpPr>
          <p:cNvPr id="9" name="Text 5"/>
          <p:cNvSpPr/>
          <p:nvPr/>
        </p:nvSpPr>
        <p:spPr>
          <a:xfrm>
            <a:off x="9922073" y="2340531"/>
            <a:ext cx="4115753" cy="270867"/>
          </a:xfrm>
          <a:prstGeom prst="rect">
            <a:avLst/>
          </a:prstGeom>
          <a:noFill/>
          <a:ln/>
        </p:spPr>
        <p:txBody>
          <a:bodyPr wrap="none" lIns="0" tIns="0" rIns="0" bIns="0" rtlCol="0" anchor="t"/>
          <a:lstStyle/>
          <a:p>
            <a:pPr marL="0" indent="0" algn="l">
              <a:lnSpc>
                <a:spcPts val="2100"/>
              </a:lnSpc>
              <a:buNone/>
            </a:pPr>
            <a:r>
              <a:rPr lang="en-US" sz="1300" kern="0" spc="-27" dirty="0">
                <a:solidFill>
                  <a:srgbClr val="E0D6DE"/>
                </a:solidFill>
                <a:latin typeface="Inter" pitchFamily="34" charset="0"/>
                <a:ea typeface="Inter" pitchFamily="34" charset="-122"/>
                <a:cs typeface="Inter" pitchFamily="34" charset="-120"/>
              </a:rPr>
              <a:t>20% of total dataset</a:t>
            </a:r>
            <a:endParaRPr lang="en-US" sz="1300" dirty="0"/>
          </a:p>
        </p:txBody>
      </p:sp>
      <p:sp>
        <p:nvSpPr>
          <p:cNvPr id="10" name="Text 6"/>
          <p:cNvSpPr/>
          <p:nvPr/>
        </p:nvSpPr>
        <p:spPr>
          <a:xfrm>
            <a:off x="9922073" y="2712958"/>
            <a:ext cx="4115753" cy="270867"/>
          </a:xfrm>
          <a:prstGeom prst="rect">
            <a:avLst/>
          </a:prstGeom>
          <a:noFill/>
          <a:ln/>
        </p:spPr>
        <p:txBody>
          <a:bodyPr wrap="none" lIns="0" tIns="0" rIns="0" bIns="0" rtlCol="0" anchor="t"/>
          <a:lstStyle/>
          <a:p>
            <a:pPr marL="0" indent="0" algn="l">
              <a:lnSpc>
                <a:spcPts val="2100"/>
              </a:lnSpc>
              <a:buNone/>
            </a:pPr>
            <a:r>
              <a:rPr lang="en-US" sz="1300" kern="0" spc="-27" dirty="0">
                <a:solidFill>
                  <a:srgbClr val="E0D6DE"/>
                </a:solidFill>
                <a:latin typeface="Inter" pitchFamily="34" charset="0"/>
                <a:ea typeface="Inter" pitchFamily="34" charset="-122"/>
                <a:cs typeface="Inter" pitchFamily="34" charset="-120"/>
              </a:rPr>
              <a:t>Used during training to evaluate generalization</a:t>
            </a:r>
            <a:endParaRPr lang="en-US" sz="1300" dirty="0"/>
          </a:p>
        </p:txBody>
      </p:sp>
      <p:pic>
        <p:nvPicPr>
          <p:cNvPr id="11" name="Image 2" descr="preencoded.png"/>
          <p:cNvPicPr>
            <a:picLocks noChangeAspect="1"/>
          </p:cNvPicPr>
          <p:nvPr/>
        </p:nvPicPr>
        <p:blipFill>
          <a:blip r:embed="rId5"/>
          <a:stretch>
            <a:fillRect/>
          </a:stretch>
        </p:blipFill>
        <p:spPr>
          <a:xfrm>
            <a:off x="4962287" y="1359694"/>
            <a:ext cx="4705826" cy="4705826"/>
          </a:xfrm>
          <a:prstGeom prst="rect">
            <a:avLst/>
          </a:prstGeom>
        </p:spPr>
      </p:pic>
      <p:pic>
        <p:nvPicPr>
          <p:cNvPr id="12" name="Image 3" descr="preencoded.png"/>
          <p:cNvPicPr>
            <a:picLocks noChangeAspect="1"/>
          </p:cNvPicPr>
          <p:nvPr/>
        </p:nvPicPr>
        <p:blipFill>
          <a:blip r:embed="rId6"/>
          <a:stretch>
            <a:fillRect/>
          </a:stretch>
        </p:blipFill>
        <p:spPr>
          <a:xfrm>
            <a:off x="8012013" y="2127825"/>
            <a:ext cx="253246" cy="316587"/>
          </a:xfrm>
          <a:prstGeom prst="rect">
            <a:avLst/>
          </a:prstGeom>
        </p:spPr>
      </p:pic>
      <p:sp>
        <p:nvSpPr>
          <p:cNvPr id="13" name="Text 7"/>
          <p:cNvSpPr/>
          <p:nvPr/>
        </p:nvSpPr>
        <p:spPr>
          <a:xfrm>
            <a:off x="9922073" y="4441269"/>
            <a:ext cx="2222183" cy="277654"/>
          </a:xfrm>
          <a:prstGeom prst="rect">
            <a:avLst/>
          </a:prstGeom>
          <a:noFill/>
          <a:ln/>
        </p:spPr>
        <p:txBody>
          <a:bodyPr wrap="none" lIns="0" tIns="0" rIns="0" bIns="0" rtlCol="0" anchor="t"/>
          <a:lstStyle/>
          <a:p>
            <a:pPr marL="0" indent="0" algn="l">
              <a:lnSpc>
                <a:spcPts val="2150"/>
              </a:lnSpc>
              <a:buNone/>
            </a:pPr>
            <a:r>
              <a:rPr lang="en-US" sz="1700" b="1" kern="0" spc="-35" dirty="0">
                <a:solidFill>
                  <a:srgbClr val="E0D6DE"/>
                </a:solidFill>
                <a:latin typeface="Petrona Bold" pitchFamily="34" charset="0"/>
                <a:ea typeface="Petrona Bold" pitchFamily="34" charset="-122"/>
                <a:cs typeface="Petrona Bold" pitchFamily="34" charset="-120"/>
              </a:rPr>
              <a:t>Testing Set</a:t>
            </a:r>
            <a:endParaRPr lang="en-US" sz="1700" dirty="0"/>
          </a:p>
        </p:txBody>
      </p:sp>
      <p:sp>
        <p:nvSpPr>
          <p:cNvPr id="14" name="Text 8"/>
          <p:cNvSpPr/>
          <p:nvPr/>
        </p:nvSpPr>
        <p:spPr>
          <a:xfrm>
            <a:off x="9922073" y="4820483"/>
            <a:ext cx="4115753" cy="270867"/>
          </a:xfrm>
          <a:prstGeom prst="rect">
            <a:avLst/>
          </a:prstGeom>
          <a:noFill/>
          <a:ln/>
        </p:spPr>
        <p:txBody>
          <a:bodyPr wrap="none" lIns="0" tIns="0" rIns="0" bIns="0" rtlCol="0" anchor="t"/>
          <a:lstStyle/>
          <a:p>
            <a:pPr marL="0" indent="0" algn="l">
              <a:lnSpc>
                <a:spcPts val="2100"/>
              </a:lnSpc>
              <a:buNone/>
            </a:pPr>
            <a:r>
              <a:rPr lang="en-US" sz="1300" kern="0" spc="-27" dirty="0">
                <a:solidFill>
                  <a:srgbClr val="E0D6DE"/>
                </a:solidFill>
                <a:latin typeface="Inter" pitchFamily="34" charset="0"/>
                <a:ea typeface="Inter" pitchFamily="34" charset="-122"/>
                <a:cs typeface="Inter" pitchFamily="34" charset="-120"/>
              </a:rPr>
              <a:t>10% of total dataset</a:t>
            </a:r>
            <a:endParaRPr lang="en-US" sz="1300" dirty="0"/>
          </a:p>
        </p:txBody>
      </p:sp>
      <p:sp>
        <p:nvSpPr>
          <p:cNvPr id="15" name="Text 9"/>
          <p:cNvSpPr/>
          <p:nvPr/>
        </p:nvSpPr>
        <p:spPr>
          <a:xfrm>
            <a:off x="9922073" y="5192911"/>
            <a:ext cx="4115753" cy="270867"/>
          </a:xfrm>
          <a:prstGeom prst="rect">
            <a:avLst/>
          </a:prstGeom>
          <a:noFill/>
          <a:ln/>
        </p:spPr>
        <p:txBody>
          <a:bodyPr wrap="none" lIns="0" tIns="0" rIns="0" bIns="0" rtlCol="0" anchor="t"/>
          <a:lstStyle/>
          <a:p>
            <a:pPr marL="0" indent="0" algn="l">
              <a:lnSpc>
                <a:spcPts val="2100"/>
              </a:lnSpc>
              <a:buNone/>
            </a:pPr>
            <a:r>
              <a:rPr lang="en-US" sz="1300" kern="0" spc="-27" dirty="0">
                <a:solidFill>
                  <a:srgbClr val="E0D6DE"/>
                </a:solidFill>
                <a:latin typeface="Inter" pitchFamily="34" charset="0"/>
                <a:ea typeface="Inter" pitchFamily="34" charset="-122"/>
                <a:cs typeface="Inter" pitchFamily="34" charset="-120"/>
              </a:rPr>
              <a:t>Used for final evaluation on unseen data</a:t>
            </a:r>
            <a:endParaRPr lang="en-US" sz="1300" dirty="0"/>
          </a:p>
        </p:txBody>
      </p:sp>
      <p:pic>
        <p:nvPicPr>
          <p:cNvPr id="16" name="Image 4" descr="preencoded.png"/>
          <p:cNvPicPr>
            <a:picLocks noChangeAspect="1"/>
          </p:cNvPicPr>
          <p:nvPr/>
        </p:nvPicPr>
        <p:blipFill>
          <a:blip r:embed="rId7"/>
          <a:stretch>
            <a:fillRect/>
          </a:stretch>
        </p:blipFill>
        <p:spPr>
          <a:xfrm>
            <a:off x="4962287" y="1359694"/>
            <a:ext cx="4705826" cy="4705826"/>
          </a:xfrm>
          <a:prstGeom prst="rect">
            <a:avLst/>
          </a:prstGeom>
        </p:spPr>
      </p:pic>
      <p:pic>
        <p:nvPicPr>
          <p:cNvPr id="17" name="Image 5" descr="preencoded.png"/>
          <p:cNvPicPr>
            <a:picLocks noChangeAspect="1"/>
          </p:cNvPicPr>
          <p:nvPr/>
        </p:nvPicPr>
        <p:blipFill>
          <a:blip r:embed="rId8"/>
          <a:stretch>
            <a:fillRect/>
          </a:stretch>
        </p:blipFill>
        <p:spPr>
          <a:xfrm>
            <a:off x="8012013" y="4980682"/>
            <a:ext cx="253246" cy="316587"/>
          </a:xfrm>
          <a:prstGeom prst="rect">
            <a:avLst/>
          </a:prstGeom>
        </p:spPr>
      </p:pic>
      <p:sp>
        <p:nvSpPr>
          <p:cNvPr id="18" name="Text 10"/>
          <p:cNvSpPr/>
          <p:nvPr/>
        </p:nvSpPr>
        <p:spPr>
          <a:xfrm>
            <a:off x="592574" y="6412015"/>
            <a:ext cx="13445252" cy="1083469"/>
          </a:xfrm>
          <a:prstGeom prst="rect">
            <a:avLst/>
          </a:prstGeom>
          <a:noFill/>
          <a:ln/>
        </p:spPr>
        <p:txBody>
          <a:bodyPr wrap="square" lIns="0" tIns="0" rIns="0" bIns="0" rtlCol="0" anchor="t"/>
          <a:lstStyle/>
          <a:p>
            <a:pPr marL="0" indent="0" algn="l">
              <a:lnSpc>
                <a:spcPts val="2100"/>
              </a:lnSpc>
              <a:buNone/>
            </a:pPr>
            <a:r>
              <a:rPr lang="en-US" sz="1600" kern="0" spc="-27" dirty="0">
                <a:solidFill>
                  <a:srgbClr val="E0D6DE"/>
                </a:solidFill>
                <a:latin typeface="Inter" pitchFamily="34" charset="0"/>
                <a:ea typeface="Inter" pitchFamily="34" charset="-122"/>
                <a:cs typeface="Inter" pitchFamily="34" charset="-120"/>
              </a:rPr>
              <a:t>The cleaned dataset was divided into three subsets (training = 70%, validation = 20%, testing = 10%) to evaluate the model well. This ensures that the model is trained on the majority of the data to prevent overfitting, but also validated during training get a first look at how well the model has been generalizing during training time, and finally be tested on unseen samples to perform the final evaluation. This was handled by sorting the dataset by shuffling, sorted unique imagelabel pairs, and equally distribute them to the three subsets. Each subset has its separate directory for images and labels.</a:t>
            </a:r>
            <a:endParaRPr lang="en-US" sz="1600" dirty="0"/>
          </a:p>
        </p:txBody>
      </p:sp>
      <p:sp>
        <p:nvSpPr>
          <p:cNvPr id="20" name="Rectangle 19">
            <a:extLst>
              <a:ext uri="{FF2B5EF4-FFF2-40B4-BE49-F238E27FC236}">
                <a16:creationId xmlns:a16="http://schemas.microsoft.com/office/drawing/2014/main" id="{5D1EF44E-481B-AF1C-FCE0-E528E76FB270}"/>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90801" y="735211"/>
            <a:ext cx="7518559" cy="647700"/>
          </a:xfrm>
          <a:prstGeom prst="rect">
            <a:avLst/>
          </a:prstGeom>
          <a:noFill/>
          <a:ln/>
        </p:spPr>
        <p:txBody>
          <a:bodyPr wrap="none" lIns="0" tIns="0" rIns="0" bIns="0" rtlCol="0" anchor="t"/>
          <a:lstStyle/>
          <a:p>
            <a:pPr marL="571500" indent="-571500" algn="l">
              <a:lnSpc>
                <a:spcPts val="5100"/>
              </a:lnSpc>
              <a:buFont typeface="Wingdings" panose="05000000000000000000" pitchFamily="2" charset="2"/>
              <a:buChar char="Ø"/>
            </a:pPr>
            <a:r>
              <a:rPr lang="en-US" sz="4050" b="1" kern="0" spc="-82" dirty="0">
                <a:solidFill>
                  <a:srgbClr val="FF8AAF"/>
                </a:solidFill>
                <a:latin typeface="Petrona Bold" pitchFamily="34" charset="0"/>
                <a:ea typeface="Petrona Bold" pitchFamily="34" charset="-122"/>
                <a:cs typeface="Petrona Bold" pitchFamily="34" charset="-120"/>
              </a:rPr>
              <a:t>Model Training and Deployment</a:t>
            </a:r>
            <a:endParaRPr lang="en-US" sz="4050" dirty="0"/>
          </a:p>
        </p:txBody>
      </p:sp>
      <p:sp>
        <p:nvSpPr>
          <p:cNvPr id="3" name="Shape 1"/>
          <p:cNvSpPr/>
          <p:nvPr/>
        </p:nvSpPr>
        <p:spPr>
          <a:xfrm>
            <a:off x="690801" y="1777603"/>
            <a:ext cx="4284702" cy="5359177"/>
          </a:xfrm>
          <a:prstGeom prst="roundRect">
            <a:avLst>
              <a:gd name="adj" fmla="val 2244"/>
            </a:avLst>
          </a:prstGeom>
          <a:solidFill>
            <a:srgbClr val="2F1D63"/>
          </a:solidFill>
          <a:ln w="7620">
            <a:solidFill>
              <a:srgbClr val="48367C"/>
            </a:solidFill>
            <a:prstDash val="solid"/>
          </a:ln>
        </p:spPr>
      </p:sp>
      <p:sp>
        <p:nvSpPr>
          <p:cNvPr id="4" name="Text 2"/>
          <p:cNvSpPr/>
          <p:nvPr/>
        </p:nvSpPr>
        <p:spPr>
          <a:xfrm>
            <a:off x="895707" y="1982510"/>
            <a:ext cx="2590800" cy="323850"/>
          </a:xfrm>
          <a:prstGeom prst="rect">
            <a:avLst/>
          </a:prstGeom>
          <a:noFill/>
          <a:ln/>
        </p:spPr>
        <p:txBody>
          <a:bodyPr wrap="none" lIns="0" tIns="0" rIns="0" bIns="0" rtlCol="0" anchor="t"/>
          <a:lstStyle/>
          <a:p>
            <a:pPr marL="0" indent="0" algn="l">
              <a:lnSpc>
                <a:spcPts val="2550"/>
              </a:lnSpc>
              <a:buNone/>
            </a:pPr>
            <a:r>
              <a:rPr lang="en-US" sz="2000" b="1" kern="0" spc="-41" dirty="0">
                <a:solidFill>
                  <a:srgbClr val="E0D6DE"/>
                </a:solidFill>
                <a:latin typeface="Petrona Bold" pitchFamily="34" charset="0"/>
                <a:ea typeface="Petrona Bold" pitchFamily="34" charset="-122"/>
                <a:cs typeface="Petrona Bold" pitchFamily="34" charset="-120"/>
              </a:rPr>
              <a:t>Model Training</a:t>
            </a:r>
            <a:endParaRPr lang="en-US" sz="2000" dirty="0"/>
          </a:p>
        </p:txBody>
      </p:sp>
      <p:sp>
        <p:nvSpPr>
          <p:cNvPr id="5" name="Text 3"/>
          <p:cNvSpPr/>
          <p:nvPr/>
        </p:nvSpPr>
        <p:spPr>
          <a:xfrm>
            <a:off x="895707" y="2424708"/>
            <a:ext cx="3874889" cy="2841784"/>
          </a:xfrm>
          <a:prstGeom prst="rect">
            <a:avLst/>
          </a:prstGeom>
          <a:noFill/>
          <a:ln/>
        </p:spPr>
        <p:txBody>
          <a:bodyPr wrap="square" lIns="0" tIns="0" rIns="0" bIns="0" rtlCol="0" anchor="t"/>
          <a:lstStyle/>
          <a:p>
            <a:pPr marL="0" indent="0" algn="l">
              <a:lnSpc>
                <a:spcPts val="2450"/>
              </a:lnSpc>
              <a:buNone/>
            </a:pPr>
            <a:r>
              <a:rPr lang="en-US" sz="1550" kern="0" spc="-31" dirty="0">
                <a:solidFill>
                  <a:srgbClr val="E0D6DE"/>
                </a:solidFill>
                <a:latin typeface="Inter" pitchFamily="34" charset="0"/>
                <a:ea typeface="Inter" pitchFamily="34" charset="-122"/>
                <a:cs typeface="Inter" pitchFamily="34" charset="-120"/>
              </a:rPr>
              <a:t>The model was initialized with preserving weights and fine tuned on custom ASL dataset. Data created during preprocessing was used and the training was performed. After each epoch, the model was evaluated on the validation data and the best weights were saved automatically.</a:t>
            </a:r>
            <a:endParaRPr lang="en-US" sz="1550" dirty="0"/>
          </a:p>
        </p:txBody>
      </p:sp>
      <p:sp>
        <p:nvSpPr>
          <p:cNvPr id="6" name="Shape 4"/>
          <p:cNvSpPr/>
          <p:nvPr/>
        </p:nvSpPr>
        <p:spPr>
          <a:xfrm>
            <a:off x="5172789" y="1777603"/>
            <a:ext cx="4284702" cy="5359177"/>
          </a:xfrm>
          <a:prstGeom prst="roundRect">
            <a:avLst>
              <a:gd name="adj" fmla="val 2244"/>
            </a:avLst>
          </a:prstGeom>
          <a:solidFill>
            <a:srgbClr val="2F1D63"/>
          </a:solidFill>
          <a:ln w="7620">
            <a:solidFill>
              <a:srgbClr val="48367C"/>
            </a:solidFill>
            <a:prstDash val="solid"/>
          </a:ln>
        </p:spPr>
        <p:txBody>
          <a:bodyPr/>
          <a:lstStyle/>
          <a:p>
            <a:endParaRPr lang="en-IN" dirty="0"/>
          </a:p>
        </p:txBody>
      </p:sp>
      <p:sp>
        <p:nvSpPr>
          <p:cNvPr id="7" name="Text 5"/>
          <p:cNvSpPr/>
          <p:nvPr/>
        </p:nvSpPr>
        <p:spPr>
          <a:xfrm>
            <a:off x="5377696" y="1982510"/>
            <a:ext cx="2590800" cy="323850"/>
          </a:xfrm>
          <a:prstGeom prst="rect">
            <a:avLst/>
          </a:prstGeom>
          <a:noFill/>
          <a:ln/>
        </p:spPr>
        <p:txBody>
          <a:bodyPr wrap="none" lIns="0" tIns="0" rIns="0" bIns="0" rtlCol="0" anchor="t"/>
          <a:lstStyle/>
          <a:p>
            <a:pPr marL="0" indent="0" algn="l">
              <a:lnSpc>
                <a:spcPts val="2550"/>
              </a:lnSpc>
              <a:buNone/>
            </a:pPr>
            <a:r>
              <a:rPr lang="en-US" sz="2000" b="1" kern="0" spc="-41" dirty="0">
                <a:solidFill>
                  <a:srgbClr val="E0D6DE"/>
                </a:solidFill>
                <a:latin typeface="Petrona Bold" pitchFamily="34" charset="0"/>
                <a:ea typeface="Petrona Bold" pitchFamily="34" charset="-122"/>
                <a:cs typeface="Petrona Bold" pitchFamily="34" charset="-120"/>
              </a:rPr>
              <a:t>Training Parameters</a:t>
            </a:r>
            <a:endParaRPr lang="en-US" sz="2000" dirty="0"/>
          </a:p>
        </p:txBody>
      </p:sp>
      <p:sp>
        <p:nvSpPr>
          <p:cNvPr id="8" name="Text 6"/>
          <p:cNvSpPr/>
          <p:nvPr/>
        </p:nvSpPr>
        <p:spPr>
          <a:xfrm>
            <a:off x="5377696" y="242470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Epochs</a:t>
            </a:r>
            <a:r>
              <a:rPr lang="en-US" sz="1550" kern="0" spc="-31">
                <a:solidFill>
                  <a:srgbClr val="E0D6DE"/>
                </a:solidFill>
                <a:latin typeface="Inter" pitchFamily="34" charset="0"/>
                <a:ea typeface="Inter" pitchFamily="34" charset="-122"/>
                <a:cs typeface="Inter" pitchFamily="34" charset="-120"/>
              </a:rPr>
              <a:t>: 120</a:t>
            </a:r>
            <a:endParaRPr lang="en-US" sz="1550" dirty="0"/>
          </a:p>
        </p:txBody>
      </p:sp>
      <p:sp>
        <p:nvSpPr>
          <p:cNvPr id="9" name="Text 7"/>
          <p:cNvSpPr/>
          <p:nvPr/>
        </p:nvSpPr>
        <p:spPr>
          <a:xfrm>
            <a:off x="5377696" y="280951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Batch size: 8 (optimized for 6GB GPU)</a:t>
            </a:r>
            <a:endParaRPr lang="en-US" sz="1550" dirty="0"/>
          </a:p>
        </p:txBody>
      </p:sp>
      <p:sp>
        <p:nvSpPr>
          <p:cNvPr id="10" name="Text 8"/>
          <p:cNvSpPr/>
          <p:nvPr/>
        </p:nvSpPr>
        <p:spPr>
          <a:xfrm>
            <a:off x="5377696" y="319432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Image size: 416×416</a:t>
            </a:r>
            <a:endParaRPr lang="en-US" sz="1550" dirty="0"/>
          </a:p>
        </p:txBody>
      </p:sp>
      <p:sp>
        <p:nvSpPr>
          <p:cNvPr id="11" name="Text 9"/>
          <p:cNvSpPr/>
          <p:nvPr/>
        </p:nvSpPr>
        <p:spPr>
          <a:xfrm>
            <a:off x="5377696" y="357913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Optimizer: Adam</a:t>
            </a:r>
            <a:endParaRPr lang="en-US" sz="1550" dirty="0"/>
          </a:p>
        </p:txBody>
      </p:sp>
      <p:sp>
        <p:nvSpPr>
          <p:cNvPr id="12" name="Text 10"/>
          <p:cNvSpPr/>
          <p:nvPr/>
        </p:nvSpPr>
        <p:spPr>
          <a:xfrm>
            <a:off x="5377696" y="396394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Initial learning rate: 0.01</a:t>
            </a:r>
            <a:endParaRPr lang="en-US" sz="1550" dirty="0"/>
          </a:p>
        </p:txBody>
      </p:sp>
      <p:sp>
        <p:nvSpPr>
          <p:cNvPr id="13" name="Text 11"/>
          <p:cNvSpPr/>
          <p:nvPr/>
        </p:nvSpPr>
        <p:spPr>
          <a:xfrm>
            <a:off x="5377696" y="434875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Patience: 25 (for early stopping)</a:t>
            </a:r>
            <a:endParaRPr lang="en-US" sz="1550" dirty="0"/>
          </a:p>
        </p:txBody>
      </p:sp>
      <p:sp>
        <p:nvSpPr>
          <p:cNvPr id="14" name="Text 12"/>
          <p:cNvSpPr/>
          <p:nvPr/>
        </p:nvSpPr>
        <p:spPr>
          <a:xfrm>
            <a:off x="5377696" y="4733568"/>
            <a:ext cx="3874889" cy="315754"/>
          </a:xfrm>
          <a:prstGeom prst="rect">
            <a:avLst/>
          </a:prstGeom>
          <a:noFill/>
          <a:ln/>
        </p:spPr>
        <p:txBody>
          <a:bodyPr wrap="none" lIns="0" tIns="0" rIns="0" bIns="0" rtlCol="0" anchor="t"/>
          <a:lstStyle/>
          <a:p>
            <a:pPr marL="342900" indent="-342900" algn="l">
              <a:lnSpc>
                <a:spcPts val="2450"/>
              </a:lnSpc>
              <a:buSzPct val="100000"/>
              <a:buChar char="•"/>
            </a:pPr>
            <a:r>
              <a:rPr lang="en-US" sz="1550" kern="0" spc="-31" dirty="0">
                <a:solidFill>
                  <a:srgbClr val="E0D6DE"/>
                </a:solidFill>
                <a:latin typeface="Inter" pitchFamily="34" charset="0"/>
                <a:ea typeface="Inter" pitchFamily="34" charset="-122"/>
                <a:cs typeface="Inter" pitchFamily="34" charset="-120"/>
              </a:rPr>
              <a:t>Device: CUDA (GPU acceleration)</a:t>
            </a:r>
            <a:endParaRPr lang="en-US" sz="1550" dirty="0"/>
          </a:p>
        </p:txBody>
      </p:sp>
      <p:sp>
        <p:nvSpPr>
          <p:cNvPr id="15" name="Shape 13"/>
          <p:cNvSpPr/>
          <p:nvPr/>
        </p:nvSpPr>
        <p:spPr>
          <a:xfrm>
            <a:off x="9654778" y="1777603"/>
            <a:ext cx="4284702" cy="5359177"/>
          </a:xfrm>
          <a:prstGeom prst="roundRect">
            <a:avLst>
              <a:gd name="adj" fmla="val 2244"/>
            </a:avLst>
          </a:prstGeom>
          <a:solidFill>
            <a:srgbClr val="2F1D63"/>
          </a:solidFill>
          <a:ln w="7620">
            <a:solidFill>
              <a:srgbClr val="48367C"/>
            </a:solidFill>
            <a:prstDash val="solid"/>
          </a:ln>
        </p:spPr>
      </p:sp>
      <p:sp>
        <p:nvSpPr>
          <p:cNvPr id="16" name="Text 14"/>
          <p:cNvSpPr/>
          <p:nvPr/>
        </p:nvSpPr>
        <p:spPr>
          <a:xfrm>
            <a:off x="9859685" y="1982510"/>
            <a:ext cx="2590800" cy="323850"/>
          </a:xfrm>
          <a:prstGeom prst="rect">
            <a:avLst/>
          </a:prstGeom>
          <a:noFill/>
          <a:ln/>
        </p:spPr>
        <p:txBody>
          <a:bodyPr wrap="none" lIns="0" tIns="0" rIns="0" bIns="0" rtlCol="0" anchor="t"/>
          <a:lstStyle/>
          <a:p>
            <a:pPr marL="0" indent="0" algn="l">
              <a:lnSpc>
                <a:spcPts val="2550"/>
              </a:lnSpc>
              <a:buNone/>
            </a:pPr>
            <a:r>
              <a:rPr lang="en-US" sz="2000" b="1" kern="0" spc="-41" dirty="0">
                <a:solidFill>
                  <a:srgbClr val="E0D6DE"/>
                </a:solidFill>
                <a:latin typeface="Petrona Bold" pitchFamily="34" charset="0"/>
                <a:ea typeface="Petrona Bold" pitchFamily="34" charset="-122"/>
                <a:cs typeface="Petrona Bold" pitchFamily="34" charset="-120"/>
              </a:rPr>
              <a:t>Model Deployment</a:t>
            </a:r>
            <a:endParaRPr lang="en-US" sz="2000" dirty="0"/>
          </a:p>
        </p:txBody>
      </p:sp>
      <p:sp>
        <p:nvSpPr>
          <p:cNvPr id="17" name="Text 15"/>
          <p:cNvSpPr/>
          <p:nvPr/>
        </p:nvSpPr>
        <p:spPr>
          <a:xfrm>
            <a:off x="9859685" y="2424708"/>
            <a:ext cx="3874889" cy="947261"/>
          </a:xfrm>
          <a:prstGeom prst="rect">
            <a:avLst/>
          </a:prstGeom>
          <a:noFill/>
          <a:ln/>
        </p:spPr>
        <p:txBody>
          <a:bodyPr wrap="square" lIns="0" tIns="0" rIns="0" bIns="0" rtlCol="0" anchor="t"/>
          <a:lstStyle/>
          <a:p>
            <a:pPr marL="0" indent="0" algn="l">
              <a:lnSpc>
                <a:spcPts val="2450"/>
              </a:lnSpc>
              <a:buNone/>
            </a:pPr>
            <a:r>
              <a:rPr lang="en-US" sz="1550" kern="0" spc="-31" dirty="0">
                <a:solidFill>
                  <a:srgbClr val="E0D6DE"/>
                </a:solidFill>
                <a:latin typeface="Inter" pitchFamily="34" charset="0"/>
                <a:ea typeface="Inter" pitchFamily="34" charset="-122"/>
                <a:cs typeface="Inter" pitchFamily="34" charset="-120"/>
              </a:rPr>
              <a:t>The model was exported to the TorchScript format so it can be used for deployment in robotic systems or mobile applications.</a:t>
            </a:r>
            <a:endParaRPr lang="en-US" sz="1550" dirty="0"/>
          </a:p>
        </p:txBody>
      </p:sp>
      <p:sp>
        <p:nvSpPr>
          <p:cNvPr id="20" name="Rectangle 19">
            <a:extLst>
              <a:ext uri="{FF2B5EF4-FFF2-40B4-BE49-F238E27FC236}">
                <a16:creationId xmlns:a16="http://schemas.microsoft.com/office/drawing/2014/main" id="{FA0B7436-C9E0-ACD8-B60E-AAA8DCD22DC5}"/>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95776" y="389573"/>
            <a:ext cx="7160776" cy="464701"/>
          </a:xfrm>
          <a:prstGeom prst="rect">
            <a:avLst/>
          </a:prstGeom>
          <a:noFill/>
          <a:ln/>
        </p:spPr>
        <p:txBody>
          <a:bodyPr wrap="none" lIns="0" tIns="0" rIns="0" bIns="0" rtlCol="0" anchor="t"/>
          <a:lstStyle/>
          <a:p>
            <a:pPr marL="0" indent="0" algn="l">
              <a:lnSpc>
                <a:spcPts val="3650"/>
              </a:lnSpc>
              <a:buNone/>
            </a:pPr>
            <a:r>
              <a:rPr lang="en-US" sz="4400" b="1" kern="0" spc="-59" dirty="0">
                <a:solidFill>
                  <a:srgbClr val="FF8AAF"/>
                </a:solidFill>
                <a:latin typeface="Petrona Bold" pitchFamily="34" charset="0"/>
                <a:ea typeface="Petrona Bold" pitchFamily="34" charset="-122"/>
                <a:cs typeface="Petrona Bold" pitchFamily="34" charset="-120"/>
              </a:rPr>
              <a:t>Experimental Results: Performance Metrics</a:t>
            </a:r>
            <a:endParaRPr lang="en-US" sz="4400" dirty="0"/>
          </a:p>
        </p:txBody>
      </p:sp>
      <p:sp>
        <p:nvSpPr>
          <p:cNvPr id="4" name="Text 1"/>
          <p:cNvSpPr/>
          <p:nvPr/>
        </p:nvSpPr>
        <p:spPr>
          <a:xfrm>
            <a:off x="-1310722" y="1068319"/>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97.5%</a:t>
            </a:r>
            <a:endParaRPr lang="en-US" sz="3650" dirty="0"/>
          </a:p>
        </p:txBody>
      </p:sp>
      <p:sp>
        <p:nvSpPr>
          <p:cNvPr id="5" name="Text 2"/>
          <p:cNvSpPr/>
          <p:nvPr/>
        </p:nvSpPr>
        <p:spPr>
          <a:xfrm>
            <a:off x="1116248" y="1712685"/>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Precision</a:t>
            </a:r>
            <a:endParaRPr lang="en-US" sz="2000" dirty="0"/>
          </a:p>
        </p:txBody>
      </p:sp>
      <p:sp>
        <p:nvSpPr>
          <p:cNvPr id="6" name="Text 3"/>
          <p:cNvSpPr/>
          <p:nvPr/>
        </p:nvSpPr>
        <p:spPr>
          <a:xfrm>
            <a:off x="-1254967" y="2029987"/>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Accuracy of positive predictions</a:t>
            </a:r>
            <a:endParaRPr lang="en-US" sz="1600" dirty="0"/>
          </a:p>
        </p:txBody>
      </p:sp>
      <p:sp>
        <p:nvSpPr>
          <p:cNvPr id="7" name="Text 4"/>
          <p:cNvSpPr/>
          <p:nvPr/>
        </p:nvSpPr>
        <p:spPr>
          <a:xfrm>
            <a:off x="3763804" y="1068319"/>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96.2%</a:t>
            </a:r>
            <a:endParaRPr lang="en-US" sz="3650" dirty="0"/>
          </a:p>
        </p:txBody>
      </p:sp>
      <p:sp>
        <p:nvSpPr>
          <p:cNvPr id="8" name="Text 5"/>
          <p:cNvSpPr/>
          <p:nvPr/>
        </p:nvSpPr>
        <p:spPr>
          <a:xfrm>
            <a:off x="6190774" y="1712685"/>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Recall</a:t>
            </a:r>
            <a:endParaRPr lang="en-US" sz="2000" dirty="0"/>
          </a:p>
        </p:txBody>
      </p:sp>
      <p:sp>
        <p:nvSpPr>
          <p:cNvPr id="9" name="Text 6"/>
          <p:cNvSpPr/>
          <p:nvPr/>
        </p:nvSpPr>
        <p:spPr>
          <a:xfrm>
            <a:off x="3763804" y="2029987"/>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Proportion of actual positives identified</a:t>
            </a:r>
            <a:endParaRPr lang="en-US" sz="1600" dirty="0"/>
          </a:p>
        </p:txBody>
      </p:sp>
      <p:sp>
        <p:nvSpPr>
          <p:cNvPr id="10" name="Text 7"/>
          <p:cNvSpPr/>
          <p:nvPr/>
        </p:nvSpPr>
        <p:spPr>
          <a:xfrm>
            <a:off x="9227904" y="1068319"/>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96.8%</a:t>
            </a:r>
            <a:endParaRPr lang="en-US" sz="3650" dirty="0"/>
          </a:p>
        </p:txBody>
      </p:sp>
      <p:sp>
        <p:nvSpPr>
          <p:cNvPr id="11" name="Text 8"/>
          <p:cNvSpPr/>
          <p:nvPr/>
        </p:nvSpPr>
        <p:spPr>
          <a:xfrm>
            <a:off x="11654874" y="1712685"/>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F1-Score</a:t>
            </a:r>
            <a:endParaRPr lang="en-US" sz="2000" dirty="0"/>
          </a:p>
        </p:txBody>
      </p:sp>
      <p:sp>
        <p:nvSpPr>
          <p:cNvPr id="12" name="Text 9"/>
          <p:cNvSpPr/>
          <p:nvPr/>
        </p:nvSpPr>
        <p:spPr>
          <a:xfrm>
            <a:off x="9149847" y="2029987"/>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Harmonic mean of precision and recall</a:t>
            </a:r>
            <a:endParaRPr lang="en-US" sz="1600" dirty="0"/>
          </a:p>
        </p:txBody>
      </p:sp>
      <p:sp>
        <p:nvSpPr>
          <p:cNvPr id="13" name="Text 10"/>
          <p:cNvSpPr/>
          <p:nvPr/>
        </p:nvSpPr>
        <p:spPr>
          <a:xfrm>
            <a:off x="1116248" y="2801118"/>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98.1%</a:t>
            </a:r>
            <a:endParaRPr lang="en-US" sz="3650" dirty="0"/>
          </a:p>
        </p:txBody>
      </p:sp>
      <p:sp>
        <p:nvSpPr>
          <p:cNvPr id="14" name="Text 11"/>
          <p:cNvSpPr/>
          <p:nvPr/>
        </p:nvSpPr>
        <p:spPr>
          <a:xfrm>
            <a:off x="3543218" y="3400880"/>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mAP@0.5</a:t>
            </a:r>
            <a:endParaRPr lang="en-US" sz="2000" dirty="0"/>
          </a:p>
        </p:txBody>
      </p:sp>
      <p:sp>
        <p:nvSpPr>
          <p:cNvPr id="15" name="Text 12"/>
          <p:cNvSpPr/>
          <p:nvPr/>
        </p:nvSpPr>
        <p:spPr>
          <a:xfrm>
            <a:off x="1116248" y="3762786"/>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Mean Average Precision at IoU threshold 0.5</a:t>
            </a:r>
            <a:endParaRPr lang="en-US" sz="1600" dirty="0"/>
          </a:p>
        </p:txBody>
      </p:sp>
      <p:sp>
        <p:nvSpPr>
          <p:cNvPr id="17" name="Text 14"/>
          <p:cNvSpPr/>
          <p:nvPr/>
        </p:nvSpPr>
        <p:spPr>
          <a:xfrm>
            <a:off x="6119237" y="4760078"/>
            <a:ext cx="7150714" cy="453390"/>
          </a:xfrm>
          <a:prstGeom prst="rect">
            <a:avLst/>
          </a:prstGeom>
          <a:noFill/>
          <a:ln/>
        </p:spPr>
        <p:txBody>
          <a:bodyPr wrap="square" lIns="0" tIns="0" rIns="0" bIns="0" rtlCol="0" anchor="t"/>
          <a:lstStyle/>
          <a:p>
            <a:pPr marL="0" indent="0" algn="l">
              <a:lnSpc>
                <a:spcPts val="1750"/>
              </a:lnSpc>
              <a:buNone/>
            </a:pPr>
            <a:r>
              <a:rPr lang="en-US" sz="2000" kern="0" spc="-22" dirty="0">
                <a:solidFill>
                  <a:srgbClr val="E0D6DE"/>
                </a:solidFill>
                <a:latin typeface="Inter" pitchFamily="34" charset="0"/>
                <a:ea typeface="Inter" pitchFamily="34" charset="-122"/>
                <a:cs typeface="Inter" pitchFamily="34" charset="-120"/>
              </a:rPr>
              <a:t>A confusion matrix was plotted to visualize the model's performance across the four ASL classes (A, F, L, Y). The confusion matrix clearly demonstrates that the model has correctly classified the majority of test samples, with minimal misclassification. </a:t>
            </a:r>
          </a:p>
          <a:p>
            <a:pPr marL="0" indent="0" algn="l">
              <a:lnSpc>
                <a:spcPts val="1750"/>
              </a:lnSpc>
              <a:buNone/>
            </a:pPr>
            <a:endParaRPr lang="en-US" sz="2000" kern="0" spc="-22" dirty="0">
              <a:solidFill>
                <a:srgbClr val="E0D6DE"/>
              </a:solidFill>
              <a:latin typeface="Inter" pitchFamily="34" charset="0"/>
              <a:ea typeface="Inter" pitchFamily="34" charset="-122"/>
              <a:cs typeface="Inter" pitchFamily="34" charset="-120"/>
            </a:endParaRPr>
          </a:p>
          <a:p>
            <a:pPr marL="0" indent="0" algn="l">
              <a:lnSpc>
                <a:spcPts val="1750"/>
              </a:lnSpc>
              <a:buNone/>
            </a:pPr>
            <a:r>
              <a:rPr lang="en-US" sz="2000" kern="0" spc="-22" dirty="0">
                <a:solidFill>
                  <a:srgbClr val="E0D6DE"/>
                </a:solidFill>
                <a:latin typeface="Inter" pitchFamily="34" charset="0"/>
                <a:ea typeface="Inter" pitchFamily="34" charset="-122"/>
                <a:cs typeface="Inter" pitchFamily="34" charset="-120"/>
              </a:rPr>
              <a:t>The matrix highlights strong diagonal dominance, indicating high class-wise accuracy and minimal confusion between gestures.</a:t>
            </a:r>
            <a:endParaRPr lang="en-US" sz="2000" dirty="0"/>
          </a:p>
        </p:txBody>
      </p:sp>
      <p:sp>
        <p:nvSpPr>
          <p:cNvPr id="19" name="Rectangle 18">
            <a:extLst>
              <a:ext uri="{FF2B5EF4-FFF2-40B4-BE49-F238E27FC236}">
                <a16:creationId xmlns:a16="http://schemas.microsoft.com/office/drawing/2014/main" id="{1A0DDAC5-CFAD-6ADB-EE5D-55F20B1CBF86}"/>
              </a:ext>
            </a:extLst>
          </p:cNvPr>
          <p:cNvSpPr/>
          <p:nvPr/>
        </p:nvSpPr>
        <p:spPr>
          <a:xfrm>
            <a:off x="12857356" y="7738946"/>
            <a:ext cx="1683834" cy="422729"/>
          </a:xfrm>
          <a:prstGeom prst="rect">
            <a:avLst/>
          </a:prstGeom>
          <a:solidFill>
            <a:srgbClr val="0D0727"/>
          </a:solidFill>
          <a:ln>
            <a:solidFill>
              <a:srgbClr val="0D072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 10">
            <a:extLst>
              <a:ext uri="{FF2B5EF4-FFF2-40B4-BE49-F238E27FC236}">
                <a16:creationId xmlns:a16="http://schemas.microsoft.com/office/drawing/2014/main" id="{E5502622-A44C-59F8-CD54-F5A6C76B493F}"/>
              </a:ext>
            </a:extLst>
          </p:cNvPr>
          <p:cNvSpPr/>
          <p:nvPr/>
        </p:nvSpPr>
        <p:spPr>
          <a:xfrm>
            <a:off x="6732740" y="2797403"/>
            <a:ext cx="6713220" cy="467439"/>
          </a:xfrm>
          <a:prstGeom prst="rect">
            <a:avLst/>
          </a:prstGeom>
          <a:noFill/>
          <a:ln/>
        </p:spPr>
        <p:txBody>
          <a:bodyPr wrap="none" lIns="0" tIns="0" rIns="0" bIns="0" rtlCol="0" anchor="t"/>
          <a:lstStyle/>
          <a:p>
            <a:pPr marL="0" indent="0" algn="ctr">
              <a:lnSpc>
                <a:spcPts val="3650"/>
              </a:lnSpc>
              <a:buNone/>
            </a:pPr>
            <a:r>
              <a:rPr lang="en-US" sz="3650" b="1" kern="0" spc="-74" dirty="0">
                <a:solidFill>
                  <a:srgbClr val="E0D6DE"/>
                </a:solidFill>
                <a:latin typeface="Petrona Bold" pitchFamily="34" charset="0"/>
                <a:ea typeface="Petrona Bold" pitchFamily="34" charset="-122"/>
                <a:cs typeface="Petrona Bold" pitchFamily="34" charset="-120"/>
              </a:rPr>
              <a:t>20 fps</a:t>
            </a:r>
            <a:endParaRPr lang="en-US" sz="3650" dirty="0"/>
          </a:p>
        </p:txBody>
      </p:sp>
      <p:sp>
        <p:nvSpPr>
          <p:cNvPr id="21" name="Text 11">
            <a:extLst>
              <a:ext uri="{FF2B5EF4-FFF2-40B4-BE49-F238E27FC236}">
                <a16:creationId xmlns:a16="http://schemas.microsoft.com/office/drawing/2014/main" id="{CA5DAEF6-2373-F7F0-3AAB-297C82D4DC23}"/>
              </a:ext>
            </a:extLst>
          </p:cNvPr>
          <p:cNvSpPr/>
          <p:nvPr/>
        </p:nvSpPr>
        <p:spPr>
          <a:xfrm>
            <a:off x="9159710" y="3397165"/>
            <a:ext cx="1859280" cy="232410"/>
          </a:xfrm>
          <a:prstGeom prst="rect">
            <a:avLst/>
          </a:prstGeom>
          <a:noFill/>
          <a:ln/>
        </p:spPr>
        <p:txBody>
          <a:bodyPr wrap="none" lIns="0" tIns="0" rIns="0" bIns="0" rtlCol="0" anchor="t"/>
          <a:lstStyle/>
          <a:p>
            <a:pPr marL="0" indent="0" algn="ctr">
              <a:lnSpc>
                <a:spcPts val="1800"/>
              </a:lnSpc>
              <a:buNone/>
            </a:pPr>
            <a:r>
              <a:rPr lang="en-US" sz="2000" b="1" kern="0" spc="-29" dirty="0">
                <a:solidFill>
                  <a:srgbClr val="E0D6DE"/>
                </a:solidFill>
                <a:latin typeface="Petrona Bold" pitchFamily="34" charset="0"/>
                <a:ea typeface="Petrona Bold" pitchFamily="34" charset="-122"/>
                <a:cs typeface="Petrona Bold" pitchFamily="34" charset="-120"/>
              </a:rPr>
              <a:t>Inference Speed</a:t>
            </a:r>
            <a:endParaRPr lang="en-US" sz="2000" dirty="0"/>
          </a:p>
        </p:txBody>
      </p:sp>
      <p:sp>
        <p:nvSpPr>
          <p:cNvPr id="22" name="Text 12">
            <a:extLst>
              <a:ext uri="{FF2B5EF4-FFF2-40B4-BE49-F238E27FC236}">
                <a16:creationId xmlns:a16="http://schemas.microsoft.com/office/drawing/2014/main" id="{2256F405-B8BC-A812-8C60-637BB30DDE6D}"/>
              </a:ext>
            </a:extLst>
          </p:cNvPr>
          <p:cNvSpPr/>
          <p:nvPr/>
        </p:nvSpPr>
        <p:spPr>
          <a:xfrm>
            <a:off x="6732740" y="3759071"/>
            <a:ext cx="6713220" cy="226695"/>
          </a:xfrm>
          <a:prstGeom prst="rect">
            <a:avLst/>
          </a:prstGeom>
          <a:noFill/>
          <a:ln/>
        </p:spPr>
        <p:txBody>
          <a:bodyPr wrap="none" lIns="0" tIns="0" rIns="0" bIns="0" rtlCol="0" anchor="t"/>
          <a:lstStyle/>
          <a:p>
            <a:pPr marL="0" indent="0" algn="ctr">
              <a:lnSpc>
                <a:spcPts val="1750"/>
              </a:lnSpc>
              <a:buNone/>
            </a:pPr>
            <a:r>
              <a:rPr lang="en-US" sz="1600" kern="0" spc="-22" dirty="0">
                <a:solidFill>
                  <a:srgbClr val="E0D6DE"/>
                </a:solidFill>
                <a:latin typeface="Inter" pitchFamily="34" charset="0"/>
                <a:ea typeface="Inter" pitchFamily="34" charset="-122"/>
                <a:cs typeface="Inter" pitchFamily="34" charset="-120"/>
              </a:rPr>
              <a:t>Frames processed per second during predictions.</a:t>
            </a:r>
            <a:endParaRPr lang="en-US" sz="1600" dirty="0"/>
          </a:p>
        </p:txBody>
      </p:sp>
      <p:pic>
        <p:nvPicPr>
          <p:cNvPr id="25" name="Picture 24">
            <a:extLst>
              <a:ext uri="{FF2B5EF4-FFF2-40B4-BE49-F238E27FC236}">
                <a16:creationId xmlns:a16="http://schemas.microsoft.com/office/drawing/2014/main" id="{53F663B9-92A0-A99A-D0EE-88B36910EC90}"/>
              </a:ext>
            </a:extLst>
          </p:cNvPr>
          <p:cNvPicPr>
            <a:picLocks noChangeAspect="1"/>
          </p:cNvPicPr>
          <p:nvPr/>
        </p:nvPicPr>
        <p:blipFill>
          <a:blip r:embed="rId3"/>
          <a:srcRect l="18598" t="4734" r="18368" b="11111"/>
          <a:stretch/>
        </p:blipFill>
        <p:spPr>
          <a:xfrm>
            <a:off x="823526" y="4233377"/>
            <a:ext cx="4578971" cy="3438739"/>
          </a:xfrm>
          <a:prstGeom prst="rect">
            <a:avLst/>
          </a:prstGeom>
        </p:spPr>
      </p:pic>
      <p:sp>
        <p:nvSpPr>
          <p:cNvPr id="28" name="Text 2">
            <a:extLst>
              <a:ext uri="{FF2B5EF4-FFF2-40B4-BE49-F238E27FC236}">
                <a16:creationId xmlns:a16="http://schemas.microsoft.com/office/drawing/2014/main" id="{4FDA4C3E-04D6-3528-530D-FC11FB406D1F}"/>
              </a:ext>
            </a:extLst>
          </p:cNvPr>
          <p:cNvSpPr/>
          <p:nvPr/>
        </p:nvSpPr>
        <p:spPr>
          <a:xfrm>
            <a:off x="793987" y="7797059"/>
            <a:ext cx="6532364" cy="265271"/>
          </a:xfrm>
          <a:prstGeom prst="rect">
            <a:avLst/>
          </a:prstGeom>
          <a:noFill/>
          <a:ln/>
        </p:spPr>
        <p:txBody>
          <a:bodyPr wrap="none" lIns="0" tIns="0" rIns="0" bIns="0" rtlCol="0" anchor="t"/>
          <a:lstStyle/>
          <a:p>
            <a:pPr marL="0" indent="0" algn="l">
              <a:lnSpc>
                <a:spcPts val="2050"/>
              </a:lnSpc>
              <a:buNone/>
            </a:pPr>
            <a:r>
              <a:rPr lang="en-US" sz="1600" kern="0" spc="-26" dirty="0">
                <a:solidFill>
                  <a:srgbClr val="E0D6DE"/>
                </a:solidFill>
                <a:latin typeface="Inter" pitchFamily="34" charset="0"/>
                <a:ea typeface="Inter" pitchFamily="34" charset="-122"/>
                <a:cs typeface="Inter" pitchFamily="34" charset="-120"/>
              </a:rPr>
              <a:t>Confusion Matrix for ASL Gesture Detection using YOLOv8 Nano</a:t>
            </a:r>
            <a:endParaRPr lang="en-US" sz="1600" dirty="0"/>
          </a:p>
        </p:txBody>
      </p:sp>
    </p:spTree>
  </p:cSld>
  <p:clrMapOvr>
    <a:masterClrMapping/>
  </p:clrMapOvr>
  <p:transition spd="slow">
    <p:cov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TotalTime>
  <Words>1264</Words>
  <Application>Microsoft Office PowerPoint</Application>
  <PresentationFormat>Custom</PresentationFormat>
  <Paragraphs>123</Paragraphs>
  <Slides>11</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Petrona Bold</vt:lpstr>
      <vt:lpstr>Outfit Extra Bold</vt:lpstr>
      <vt:lpstr>Wingdings</vt:lpstr>
      <vt:lpstr>Arial</vt:lpstr>
      <vt:lpstr>Inter</vt:lpstr>
      <vt:lpstr>Arimo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Amritjyot Singh</cp:lastModifiedBy>
  <cp:revision>6</cp:revision>
  <dcterms:created xsi:type="dcterms:W3CDTF">2025-04-27T13:43:11Z</dcterms:created>
  <dcterms:modified xsi:type="dcterms:W3CDTF">2025-04-28T03:49:36Z</dcterms:modified>
</cp:coreProperties>
</file>