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7" r:id="rId2"/>
    <p:sldId id="258" r:id="rId3"/>
    <p:sldId id="261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E7959D"/>
    <a:srgbClr val="F18B92"/>
    <a:srgbClr val="F28AA3"/>
    <a:srgbClr val="FA6C7A"/>
    <a:srgbClr val="92D050"/>
    <a:srgbClr val="00B0F0"/>
    <a:srgbClr val="B95B22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5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BF1E985-0090-4D35-B739-466F7F678FE3}" type="datetimeFigureOut">
              <a:rPr lang="en-US" smtClean="0"/>
              <a:pPr/>
              <a:t>5/23/2021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FF19FC-E099-479B-976D-EEBB204D95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1E985-0090-4D35-B739-466F7F678FE3}" type="datetimeFigureOut">
              <a:rPr lang="en-US" smtClean="0"/>
              <a:pPr/>
              <a:t>5/23/2021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19FC-E099-479B-976D-EEBB204D95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BF1E985-0090-4D35-B739-466F7F678FE3}" type="datetimeFigureOut">
              <a:rPr lang="en-US" smtClean="0"/>
              <a:pPr/>
              <a:t>5/23/2021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0FF19FC-E099-479B-976D-EEBB204D95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1E985-0090-4D35-B739-466F7F678FE3}" type="datetimeFigureOut">
              <a:rPr lang="en-US" smtClean="0"/>
              <a:pPr/>
              <a:t>5/23/2021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0FF19FC-E099-479B-976D-EEBB204D95E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1E985-0090-4D35-B739-466F7F678FE3}" type="datetimeFigureOut">
              <a:rPr lang="en-US" smtClean="0"/>
              <a:pPr/>
              <a:t>5/23/2021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0FF19FC-E099-479B-976D-EEBB204D95E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BF1E985-0090-4D35-B739-466F7F678FE3}" type="datetimeFigureOut">
              <a:rPr lang="en-US" smtClean="0"/>
              <a:pPr/>
              <a:t>5/23/2021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0FF19FC-E099-479B-976D-EEBB204D95E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BF1E985-0090-4D35-B739-466F7F678FE3}" type="datetimeFigureOut">
              <a:rPr lang="en-US" smtClean="0"/>
              <a:pPr/>
              <a:t>5/23/2021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0FF19FC-E099-479B-976D-EEBB204D95E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1E985-0090-4D35-B739-466F7F678FE3}" type="datetimeFigureOut">
              <a:rPr lang="en-US" smtClean="0"/>
              <a:pPr/>
              <a:t>5/23/2021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0FF19FC-E099-479B-976D-EEBB204D95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1E985-0090-4D35-B739-466F7F678FE3}" type="datetimeFigureOut">
              <a:rPr lang="en-US" smtClean="0"/>
              <a:pPr/>
              <a:t>5/23/2021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FF19FC-E099-479B-976D-EEBB204D95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1E985-0090-4D35-B739-466F7F678FE3}" type="datetimeFigureOut">
              <a:rPr lang="en-US" smtClean="0"/>
              <a:pPr/>
              <a:t>5/23/2021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0FF19FC-E099-479B-976D-EEBB204D95E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BF1E985-0090-4D35-B739-466F7F678FE3}" type="datetimeFigureOut">
              <a:rPr lang="en-US" smtClean="0"/>
              <a:pPr/>
              <a:t>5/23/2021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0FF19FC-E099-479B-976D-EEBB204D95E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F1E985-0090-4D35-B739-466F7F678FE3}" type="datetimeFigureOut">
              <a:rPr lang="en-US" smtClean="0"/>
              <a:pPr/>
              <a:t>5/23/2021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0FF19FC-E099-479B-976D-EEBB204D95E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Data Approval Process?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20" y="1857364"/>
            <a:ext cx="8286808" cy="25237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Data Approval Process (DAP) is a business validation which we can apply on some particulars fields, so that those fields should updated after the required approval.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 Data approval process enables the audit on the data so to know what-when-who changed certain information. 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Approval Process Overview</a:t>
            </a:r>
          </a:p>
        </p:txBody>
      </p:sp>
      <p:sp>
        <p:nvSpPr>
          <p:cNvPr id="4" name="Pentagon 3"/>
          <p:cNvSpPr/>
          <p:nvPr/>
        </p:nvSpPr>
        <p:spPr>
          <a:xfrm>
            <a:off x="428596" y="1871446"/>
            <a:ext cx="1728000" cy="1071570"/>
          </a:xfrm>
          <a:prstGeom prst="homePlate">
            <a:avLst>
              <a:gd name="adj" fmla="val 34612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 Update</a:t>
            </a:r>
          </a:p>
        </p:txBody>
      </p:sp>
      <p:sp>
        <p:nvSpPr>
          <p:cNvPr id="5" name="Pentagon 4"/>
          <p:cNvSpPr/>
          <p:nvPr/>
        </p:nvSpPr>
        <p:spPr>
          <a:xfrm>
            <a:off x="2500298" y="1871446"/>
            <a:ext cx="1728000" cy="1071570"/>
          </a:xfrm>
          <a:prstGeom prst="homePlate">
            <a:avLst>
              <a:gd name="adj" fmla="val 34612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Request Creation</a:t>
            </a:r>
          </a:p>
        </p:txBody>
      </p:sp>
      <p:sp>
        <p:nvSpPr>
          <p:cNvPr id="6" name="Pentagon 5"/>
          <p:cNvSpPr/>
          <p:nvPr/>
        </p:nvSpPr>
        <p:spPr>
          <a:xfrm>
            <a:off x="4701388" y="1871446"/>
            <a:ext cx="1728000" cy="1071570"/>
          </a:xfrm>
          <a:prstGeom prst="homePlate">
            <a:avLst>
              <a:gd name="adj" fmla="val 34612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Approval Process</a:t>
            </a:r>
          </a:p>
        </p:txBody>
      </p:sp>
      <p:sp>
        <p:nvSpPr>
          <p:cNvPr id="7" name="Pentagon 6"/>
          <p:cNvSpPr/>
          <p:nvPr/>
        </p:nvSpPr>
        <p:spPr>
          <a:xfrm>
            <a:off x="6844528" y="1871446"/>
            <a:ext cx="1728000" cy="1071570"/>
          </a:xfrm>
          <a:prstGeom prst="homePlate">
            <a:avLst>
              <a:gd name="adj" fmla="val 3461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Manager Approval</a:t>
            </a:r>
          </a:p>
        </p:txBody>
      </p:sp>
      <p:sp>
        <p:nvSpPr>
          <p:cNvPr id="8" name="Rectangle 7"/>
          <p:cNvSpPr/>
          <p:nvPr/>
        </p:nvSpPr>
        <p:spPr>
          <a:xfrm>
            <a:off x="428596" y="3214710"/>
            <a:ext cx="1643074" cy="3492000"/>
          </a:xfrm>
          <a:prstGeom prst="rect">
            <a:avLst/>
          </a:prstGeom>
          <a:solidFill>
            <a:srgbClr val="B95B22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buFont typeface="Arial" pitchFamily="34" charset="0"/>
              <a:buChar char="•"/>
            </a:pPr>
            <a:r>
              <a:rPr lang="en-IN" sz="1600" dirty="0">
                <a:solidFill>
                  <a:prstClr val="white"/>
                </a:solidFill>
                <a:latin typeface="Verdana"/>
              </a:rPr>
              <a:t> Update of account</a:t>
            </a:r>
          </a:p>
          <a:p>
            <a:pPr lvl="0">
              <a:buFont typeface="Arial" pitchFamily="34" charset="0"/>
              <a:buChar char="•"/>
            </a:pPr>
            <a:r>
              <a:rPr lang="en-IN" sz="1600" dirty="0">
                <a:solidFill>
                  <a:prstClr val="white"/>
                </a:solidFill>
                <a:latin typeface="Verdana"/>
              </a:rPr>
              <a:t> Non Data approval fields updates on Account</a:t>
            </a:r>
          </a:p>
          <a:p>
            <a:pPr lvl="0">
              <a:buFont typeface="Arial" pitchFamily="34" charset="0"/>
              <a:buChar char="•"/>
            </a:pPr>
            <a:r>
              <a:rPr lang="en-IN" sz="1600" dirty="0">
                <a:solidFill>
                  <a:prstClr val="white"/>
                </a:solidFill>
                <a:latin typeface="Verdana"/>
              </a:rPr>
              <a:t> No changes for Data approval relevant fields on account</a:t>
            </a:r>
          </a:p>
        </p:txBody>
      </p:sp>
      <p:sp>
        <p:nvSpPr>
          <p:cNvPr id="9" name="Rectangle 8"/>
          <p:cNvSpPr/>
          <p:nvPr/>
        </p:nvSpPr>
        <p:spPr>
          <a:xfrm>
            <a:off x="2500298" y="3214710"/>
            <a:ext cx="1857388" cy="3492000"/>
          </a:xfrm>
          <a:prstGeom prst="rect">
            <a:avLst/>
          </a:prstGeom>
          <a:solidFill>
            <a:srgbClr val="00B0F0">
              <a:alpha val="7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IN" sz="2000" dirty="0"/>
              <a:t> Update information of updated fields of account fields on DAR.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/>
              <a:t> Create DARF object in which updated fields of account object should be inserted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86314" y="3214710"/>
            <a:ext cx="1643074" cy="3492000"/>
          </a:xfrm>
          <a:prstGeom prst="rect">
            <a:avLst/>
          </a:prstGeom>
          <a:solidFill>
            <a:schemeClr val="accent4">
              <a:lumMod val="75000"/>
              <a:alpha val="588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IN" sz="2000" dirty="0"/>
              <a:t> Create  approval process  on DAR to get approval from manager.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44528" y="3214710"/>
            <a:ext cx="1643074" cy="3492000"/>
          </a:xfrm>
          <a:prstGeom prst="rect">
            <a:avLst/>
          </a:prstGeom>
          <a:solidFill>
            <a:srgbClr val="92D050">
              <a:alpha val="7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IN" sz="2000" dirty="0"/>
              <a:t> After Manager approval, all the relevant fields of the account object will updated and status on DAR is updated as approved</a:t>
            </a:r>
            <a:r>
              <a:rPr lang="en-IN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Approval Process Overview</a:t>
            </a:r>
          </a:p>
        </p:txBody>
      </p:sp>
      <p:sp>
        <p:nvSpPr>
          <p:cNvPr id="4" name="Pentagon 3"/>
          <p:cNvSpPr/>
          <p:nvPr/>
        </p:nvSpPr>
        <p:spPr>
          <a:xfrm>
            <a:off x="428596" y="1871446"/>
            <a:ext cx="1908000" cy="1071570"/>
          </a:xfrm>
          <a:prstGeom prst="homePlate">
            <a:avLst>
              <a:gd name="adj" fmla="val 34612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 Update</a:t>
            </a:r>
          </a:p>
        </p:txBody>
      </p:sp>
      <p:sp>
        <p:nvSpPr>
          <p:cNvPr id="5" name="Pentagon 4"/>
          <p:cNvSpPr/>
          <p:nvPr/>
        </p:nvSpPr>
        <p:spPr>
          <a:xfrm>
            <a:off x="2643174" y="1871446"/>
            <a:ext cx="1908000" cy="1071570"/>
          </a:xfrm>
          <a:prstGeom prst="homePlate">
            <a:avLst>
              <a:gd name="adj" fmla="val 34612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Request Creation</a:t>
            </a:r>
          </a:p>
        </p:txBody>
      </p:sp>
      <p:sp>
        <p:nvSpPr>
          <p:cNvPr id="6" name="Pentagon 5"/>
          <p:cNvSpPr/>
          <p:nvPr/>
        </p:nvSpPr>
        <p:spPr>
          <a:xfrm>
            <a:off x="4701388" y="1871446"/>
            <a:ext cx="1908000" cy="1071570"/>
          </a:xfrm>
          <a:prstGeom prst="homePlate">
            <a:avLst>
              <a:gd name="adj" fmla="val 34612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Approval Process</a:t>
            </a:r>
          </a:p>
        </p:txBody>
      </p:sp>
      <p:sp>
        <p:nvSpPr>
          <p:cNvPr id="7" name="Pentagon 6"/>
          <p:cNvSpPr/>
          <p:nvPr/>
        </p:nvSpPr>
        <p:spPr>
          <a:xfrm>
            <a:off x="6844528" y="1871446"/>
            <a:ext cx="1908000" cy="1071570"/>
          </a:xfrm>
          <a:prstGeom prst="homePlate">
            <a:avLst>
              <a:gd name="adj" fmla="val 3461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Manager Approval</a:t>
            </a:r>
          </a:p>
        </p:txBody>
      </p:sp>
      <p:sp>
        <p:nvSpPr>
          <p:cNvPr id="8" name="Rectangle 7"/>
          <p:cNvSpPr/>
          <p:nvPr/>
        </p:nvSpPr>
        <p:spPr>
          <a:xfrm>
            <a:off x="428596" y="3214710"/>
            <a:ext cx="1908000" cy="3492000"/>
          </a:xfrm>
          <a:prstGeom prst="rect">
            <a:avLst/>
          </a:prstGeom>
          <a:solidFill>
            <a:srgbClr val="B95B22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IN" sz="1600" dirty="0">
              <a:solidFill>
                <a:prstClr val="white"/>
              </a:solidFill>
              <a:latin typeface="Verdan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43174" y="3214710"/>
            <a:ext cx="1908000" cy="3492000"/>
          </a:xfrm>
          <a:prstGeom prst="rect">
            <a:avLst/>
          </a:prstGeom>
          <a:solidFill>
            <a:srgbClr val="00B0F0">
              <a:alpha val="7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000" dirty="0"/>
          </a:p>
        </p:txBody>
      </p:sp>
      <p:sp>
        <p:nvSpPr>
          <p:cNvPr id="10" name="Rectangle 9"/>
          <p:cNvSpPr/>
          <p:nvPr/>
        </p:nvSpPr>
        <p:spPr>
          <a:xfrm>
            <a:off x="4786314" y="3214686"/>
            <a:ext cx="1908000" cy="3492000"/>
          </a:xfrm>
          <a:prstGeom prst="rect">
            <a:avLst/>
          </a:prstGeom>
          <a:solidFill>
            <a:schemeClr val="accent4">
              <a:lumMod val="75000"/>
              <a:alpha val="588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2000" dirty="0"/>
              <a:t>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44528" y="3214710"/>
            <a:ext cx="1908000" cy="3492000"/>
          </a:xfrm>
          <a:prstGeom prst="rect">
            <a:avLst/>
          </a:prstGeom>
          <a:solidFill>
            <a:srgbClr val="92D050">
              <a:alpha val="7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endParaRPr lang="en-IN" dirty="0"/>
          </a:p>
        </p:txBody>
      </p:sp>
      <p:pic>
        <p:nvPicPr>
          <p:cNvPr id="1026" name="Picture 2" descr="Team Svg Png Icon Free Download (#288547) - OnlineWebFonts.CO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357562"/>
            <a:ext cx="500066" cy="419016"/>
          </a:xfrm>
          <a:prstGeom prst="rect">
            <a:avLst/>
          </a:prstGeom>
          <a:noFill/>
        </p:spPr>
      </p:pic>
      <p:sp>
        <p:nvSpPr>
          <p:cNvPr id="1032" name="AutoShape 8" descr="Update Icons - Download 782 Free Update icons he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4" name="AutoShape 10" descr="Update Icons - Download 782 Free Update icons he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6" name="AutoShape 12" descr="Update Icons - Download 782 Free Update icons he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8" name="AutoShape 14" descr="Edit validated Icon | Pretty Office 9 Iconset | Custom Icon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40" name="Picture 16" descr="Free Composing Icon of Glyph style - Available in SVG, PNG, EPS, AI &amp; Icon  fon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3357562"/>
            <a:ext cx="467999" cy="4680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642910" y="4286256"/>
            <a:ext cx="15716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dirty="0"/>
              <a:t>Update some particular fields of the account object. </a:t>
            </a:r>
            <a:endParaRPr lang="en-IN" dirty="0">
              <a:solidFill>
                <a:prstClr val="white"/>
              </a:solidFill>
              <a:latin typeface="Verdana"/>
            </a:endParaRPr>
          </a:p>
          <a:p>
            <a:endParaRPr lang="en-IN" dirty="0"/>
          </a:p>
        </p:txBody>
      </p:sp>
      <p:sp>
        <p:nvSpPr>
          <p:cNvPr id="3074" name="AutoShape 2" descr="Add, collection, to, create, item, new, object icon - Download on Iconfind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6" name="Picture 4" descr="Add, create, essentials, file, new, object, plus icon - Download on  Iconfind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60" y="3140968"/>
            <a:ext cx="1143008" cy="1143008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3357554" y="3286124"/>
            <a:ext cx="1143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Approval Request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57554" y="4500570"/>
            <a:ext cx="1143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Approval Request Field</a:t>
            </a:r>
          </a:p>
        </p:txBody>
      </p:sp>
      <p:pic>
        <p:nvPicPr>
          <p:cNvPr id="3080" name="Picture 8" descr="Free Icon | Gea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17305" y="3298511"/>
            <a:ext cx="683389" cy="683389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5500694" y="3286124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Approval Process</a:t>
            </a:r>
          </a:p>
        </p:txBody>
      </p:sp>
      <p:pic>
        <p:nvPicPr>
          <p:cNvPr id="27" name="Picture 8" descr="Free Email Icon of Line style - Available in SVG, PNG, EPS, AI &amp; Icon font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29190" y="4500570"/>
            <a:ext cx="571504" cy="714380"/>
          </a:xfrm>
          <a:prstGeom prst="rect">
            <a:avLst/>
          </a:prstGeom>
          <a:noFill/>
        </p:spPr>
      </p:pic>
      <p:pic>
        <p:nvPicPr>
          <p:cNvPr id="3082" name="Picture 10" descr="Manager icon - Icons8 Flat Color Icon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00760" y="4572008"/>
            <a:ext cx="571504" cy="571504"/>
          </a:xfrm>
          <a:prstGeom prst="rect">
            <a:avLst/>
          </a:prstGeom>
          <a:noFill/>
        </p:spPr>
      </p:pic>
      <p:sp>
        <p:nvSpPr>
          <p:cNvPr id="30" name="Right Arrow 29"/>
          <p:cNvSpPr/>
          <p:nvPr/>
        </p:nvSpPr>
        <p:spPr>
          <a:xfrm>
            <a:off x="5572132" y="4786322"/>
            <a:ext cx="42862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/>
          <p:cNvSpPr txBox="1"/>
          <p:nvPr/>
        </p:nvSpPr>
        <p:spPr>
          <a:xfrm>
            <a:off x="4929190" y="5357826"/>
            <a:ext cx="164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Send Email to Manager for approval.</a:t>
            </a:r>
          </a:p>
        </p:txBody>
      </p:sp>
      <p:sp>
        <p:nvSpPr>
          <p:cNvPr id="3084" name="AutoShape 12" descr="Accepted, approved, completed, done icon - Download on Iconfind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6" name="AutoShape 14" descr="Accepted, approved, completed, done icon - Download on Iconfind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88" name="Picture 16" descr="Job Done Vector Icon, Work Completed, Approved Stock Vector - Illustration  of seal, approval: 18601513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32438" y="3598954"/>
            <a:ext cx="549810" cy="717544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7500958" y="3357562"/>
            <a:ext cx="13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Manager has approved the request.</a:t>
            </a:r>
          </a:p>
        </p:txBody>
      </p:sp>
      <p:pic>
        <p:nvPicPr>
          <p:cNvPr id="3094" name="Picture 22" descr="Update icon orange button stock photo © faysalfarhan (#2245538) | Stockfresh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29454" y="4929198"/>
            <a:ext cx="642942" cy="642942"/>
          </a:xfrm>
          <a:prstGeom prst="rect">
            <a:avLst/>
          </a:prstGeom>
          <a:noFill/>
        </p:spPr>
      </p:pic>
      <p:pic>
        <p:nvPicPr>
          <p:cNvPr id="3096" name="Picture 24" descr="Create, creative, design, graphic, objects, smart icon - Download on  Iconfinder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001024" y="4964917"/>
            <a:ext cx="571504" cy="571504"/>
          </a:xfrm>
          <a:prstGeom prst="rect">
            <a:avLst/>
          </a:prstGeom>
          <a:noFill/>
        </p:spPr>
      </p:pic>
      <p:sp>
        <p:nvSpPr>
          <p:cNvPr id="40" name="Right Arrow 39"/>
          <p:cNvSpPr/>
          <p:nvPr/>
        </p:nvSpPr>
        <p:spPr>
          <a:xfrm>
            <a:off x="7643834" y="5179231"/>
            <a:ext cx="28575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ight Arrow 40"/>
          <p:cNvSpPr/>
          <p:nvPr/>
        </p:nvSpPr>
        <p:spPr>
          <a:xfrm>
            <a:off x="1142976" y="3571876"/>
            <a:ext cx="357190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/>
          <p:cNvSpPr txBox="1"/>
          <p:nvPr/>
        </p:nvSpPr>
        <p:spPr>
          <a:xfrm>
            <a:off x="6929454" y="5733256"/>
            <a:ext cx="164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Fields are updated on the account objects.</a:t>
            </a:r>
          </a:p>
        </p:txBody>
      </p:sp>
      <p:pic>
        <p:nvPicPr>
          <p:cNvPr id="38" name="Picture 4" descr="Add, create, essentials, file, new, object, plus icon - Download on  Iconfinder">
            <a:extLst>
              <a:ext uri="{FF2B5EF4-FFF2-40B4-BE49-F238E27FC236}">
                <a16:creationId xmlns:a16="http://schemas.microsoft.com/office/drawing/2014/main" id="{45F88FED-CDB6-4D93-95D0-1A263CBC6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42520" y="4451860"/>
            <a:ext cx="1143008" cy="11430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DAP Future Enhancements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7158" y="1928802"/>
            <a:ext cx="8286808" cy="18466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 More than one record at a time update.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 DAP behaviour control based on </a:t>
            </a:r>
            <a:r>
              <a:rPr lang="en-IN" sz="2400">
                <a:solidFill>
                  <a:schemeClr val="tx1"/>
                </a:solidFill>
              </a:rPr>
              <a:t>the User’s </a:t>
            </a:r>
            <a:r>
              <a:rPr lang="en-IN" sz="2400" dirty="0">
                <a:solidFill>
                  <a:schemeClr val="tx1"/>
                </a:solidFill>
              </a:rPr>
              <a:t>profile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 DAP behaviour control based on the User’s country</a:t>
            </a:r>
          </a:p>
          <a:p>
            <a:pPr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148</TotalTime>
  <Words>235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Tw Cen MT</vt:lpstr>
      <vt:lpstr>Verdana</vt:lpstr>
      <vt:lpstr>Wingdings</vt:lpstr>
      <vt:lpstr>Wingdings 2</vt:lpstr>
      <vt:lpstr>Median</vt:lpstr>
      <vt:lpstr>What is Data Approval Process?</vt:lpstr>
      <vt:lpstr>Data Approval Process Overview</vt:lpstr>
      <vt:lpstr>Data Approval Process Overview</vt:lpstr>
      <vt:lpstr>DAP Future 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APRROVAL PROCESS</dc:title>
  <dc:creator>hp</dc:creator>
  <cp:lastModifiedBy>Singh Sohal, Harminder</cp:lastModifiedBy>
  <cp:revision>19</cp:revision>
  <dcterms:created xsi:type="dcterms:W3CDTF">2021-05-01T17:45:50Z</dcterms:created>
  <dcterms:modified xsi:type="dcterms:W3CDTF">2021-05-23T20:22:55Z</dcterms:modified>
</cp:coreProperties>
</file>