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3" r:id="rId10"/>
    <p:sldId id="263" r:id="rId11"/>
    <p:sldId id="275" r:id="rId12"/>
    <p:sldId id="265" r:id="rId13"/>
    <p:sldId id="274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6341"/>
  </p:normalViewPr>
  <p:slideViewPr>
    <p:cSldViewPr snapToGrid="0" snapToObjects="1">
      <p:cViewPr>
        <p:scale>
          <a:sx n="99" d="100"/>
          <a:sy n="99" d="100"/>
        </p:scale>
        <p:origin x="1056" y="712"/>
      </p:cViewPr>
      <p:guideLst/>
    </p:cSldViewPr>
  </p:slideViewPr>
  <p:outlineViewPr>
    <p:cViewPr>
      <p:scale>
        <a:sx n="33" d="100"/>
        <a:sy n="33" d="100"/>
      </p:scale>
      <p:origin x="0" y="-64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CA266-6FE9-FA4C-ADD0-96DD7928DEE5}" type="datetimeFigureOut">
              <a:rPr lang="en-US" smtClean="0"/>
              <a:t>1/21/21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B8314-AF67-444C-A80E-D49E79F04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88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B8314-AF67-444C-A80E-D49E79F043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95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B8314-AF67-444C-A80E-D49E79F043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35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B8314-AF67-444C-A80E-D49E79F043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42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F1815-9897-6345-8A51-C552A1D6CD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 Day-2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D4A78-50E8-2648-A0E5-7FD3301A8F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494170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68E07-3468-9944-B4BD-2DB30EA56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A4F7B-C036-FF49-9818-1FBEB3C9A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5835"/>
            <a:ext cx="8596668" cy="4685528"/>
          </a:xfrm>
        </p:spPr>
        <p:txBody>
          <a:bodyPr/>
          <a:lstStyle/>
          <a:p>
            <a:r>
              <a:rPr lang="en-US" dirty="0"/>
              <a:t>background-image: </a:t>
            </a:r>
            <a:r>
              <a:rPr lang="en-US" dirty="0" err="1"/>
              <a:t>url</a:t>
            </a:r>
            <a:r>
              <a:rPr lang="en-US" dirty="0"/>
              <a:t>("</a:t>
            </a:r>
            <a:r>
              <a:rPr lang="en-US" dirty="0" err="1"/>
              <a:t>image.jpg</a:t>
            </a:r>
            <a:r>
              <a:rPr lang="en-US" dirty="0"/>
              <a:t>");</a:t>
            </a:r>
          </a:p>
          <a:p>
            <a:endParaRPr lang="en-US" dirty="0"/>
          </a:p>
          <a:p>
            <a:r>
              <a:rPr lang="en-US" dirty="0"/>
              <a:t>Background Image Properties:</a:t>
            </a:r>
          </a:p>
          <a:p>
            <a:pPr lvl="1"/>
            <a:r>
              <a:rPr lang="en-US" dirty="0"/>
              <a:t>background-repeat: no-repeat;</a:t>
            </a:r>
          </a:p>
          <a:p>
            <a:pPr lvl="1"/>
            <a:r>
              <a:rPr lang="en-US" dirty="0"/>
              <a:t>background-position: center;</a:t>
            </a:r>
          </a:p>
          <a:p>
            <a:pPr lvl="1"/>
            <a:r>
              <a:rPr lang="en-US" dirty="0"/>
              <a:t>background-size: cover;</a:t>
            </a:r>
          </a:p>
        </p:txBody>
      </p:sp>
    </p:spTree>
    <p:extLst>
      <p:ext uri="{BB962C8B-B14F-4D97-AF65-F5344CB8AC3E}">
        <p14:creationId xmlns:p14="http://schemas.microsoft.com/office/powerpoint/2010/main" val="3111637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2C425-3194-7B4A-9EC8-243EEC47D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Position Property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DEA36-CB63-FA4E-A138-3AE5BF16F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1071"/>
            <a:ext cx="8596668" cy="4560292"/>
          </a:xfrm>
        </p:spPr>
        <p:txBody>
          <a:bodyPr/>
          <a:lstStyle/>
          <a:p>
            <a:r>
              <a:rPr lang="en-IN" dirty="0"/>
              <a:t>The position property specifies the type of positioning method used for an element.</a:t>
            </a:r>
          </a:p>
          <a:p>
            <a:r>
              <a:rPr lang="en-IN" dirty="0"/>
              <a:t>There are five different position values:</a:t>
            </a:r>
          </a:p>
          <a:p>
            <a:pPr lvl="1"/>
            <a:r>
              <a:rPr lang="en-IN" dirty="0"/>
              <a:t>static</a:t>
            </a:r>
          </a:p>
          <a:p>
            <a:pPr lvl="1"/>
            <a:r>
              <a:rPr lang="en-IN" dirty="0"/>
              <a:t>relative</a:t>
            </a:r>
          </a:p>
          <a:p>
            <a:pPr lvl="1"/>
            <a:r>
              <a:rPr lang="en-IN" dirty="0"/>
              <a:t>fixed</a:t>
            </a:r>
          </a:p>
          <a:p>
            <a:pPr lvl="1"/>
            <a:r>
              <a:rPr lang="en-IN" dirty="0"/>
              <a:t>absolute</a:t>
            </a:r>
          </a:p>
          <a:p>
            <a:pPr lvl="1"/>
            <a:r>
              <a:rPr lang="en-IN" dirty="0"/>
              <a:t>Sticky</a:t>
            </a:r>
          </a:p>
          <a:p>
            <a:r>
              <a:rPr lang="en-IN" b="1" dirty="0" err="1"/>
              <a:t>Synatx</a:t>
            </a:r>
            <a:r>
              <a:rPr lang="en-IN" b="1" dirty="0"/>
              <a:t> </a:t>
            </a:r>
            <a:r>
              <a:rPr lang="en-IN" dirty="0"/>
              <a:t>: </a:t>
            </a:r>
          </a:p>
          <a:p>
            <a:pPr lvl="1"/>
            <a:r>
              <a:rPr lang="en-IN" dirty="0"/>
              <a:t>.div {</a:t>
            </a:r>
            <a:br>
              <a:rPr lang="en-IN" dirty="0"/>
            </a:br>
            <a:r>
              <a:rPr lang="en-IN" dirty="0"/>
              <a:t>  position: static;</a:t>
            </a:r>
            <a:br>
              <a:rPr lang="en-IN" dirty="0"/>
            </a:br>
            <a:r>
              <a:rPr lang="en-IN" dirty="0"/>
              <a:t> 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504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AF301-51EB-7C4E-BF94-14DDD5844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Sizing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88775-3B0A-8841-836E-014DAD8DD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3283"/>
            <a:ext cx="8596668" cy="4738079"/>
          </a:xfrm>
        </p:spPr>
        <p:txBody>
          <a:bodyPr/>
          <a:lstStyle/>
          <a:p>
            <a:r>
              <a:rPr lang="en-IN" dirty="0"/>
              <a:t>The CSS box-sizing property allows us to include the padding and border in an element's total width and height.</a:t>
            </a:r>
          </a:p>
          <a:p>
            <a:endParaRPr lang="en-IN" dirty="0"/>
          </a:p>
          <a:p>
            <a:r>
              <a:rPr lang="en-IN" dirty="0"/>
              <a:t>By default, the width and height of an element is calculated like this:</a:t>
            </a:r>
          </a:p>
          <a:p>
            <a:pPr lvl="1"/>
            <a:r>
              <a:rPr lang="en-IN" dirty="0"/>
              <a:t>width + padding + border = actual width of an element</a:t>
            </a:r>
            <a:br>
              <a:rPr lang="en-IN" dirty="0"/>
            </a:br>
            <a:r>
              <a:rPr lang="en-IN" dirty="0"/>
              <a:t>height + padding + border = actual height of an element</a:t>
            </a:r>
          </a:p>
          <a:p>
            <a:r>
              <a:rPr lang="en-IN" dirty="0"/>
              <a:t>This means: When you set the width/height of an element, the element often appears bigger than you have set (because the element's border and padding are added to the element's specified width/height).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7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E29E4-9756-2D48-A671-756B67B48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2A16C7-4B13-8D4D-8F58-B62718906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6223" y="1174750"/>
            <a:ext cx="4778385" cy="379491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7128FC-45A4-8143-A2A0-5183D4737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942" y="1573995"/>
            <a:ext cx="339090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562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01AAD-7BA3-8848-8E6F-C640CE7CE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Box Shadow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615EA-8E42-114D-9E78-7CF48556C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0429"/>
            <a:ext cx="8596668" cy="4590934"/>
          </a:xfrm>
        </p:spPr>
        <p:txBody>
          <a:bodyPr/>
          <a:lstStyle/>
          <a:p>
            <a:r>
              <a:rPr lang="en-US" dirty="0"/>
              <a:t>Syntax:</a:t>
            </a:r>
          </a:p>
          <a:p>
            <a:pPr lvl="1"/>
            <a:r>
              <a:rPr lang="en-IN" dirty="0"/>
              <a:t>.div {</a:t>
            </a:r>
            <a:br>
              <a:rPr lang="en-IN" dirty="0"/>
            </a:br>
            <a:r>
              <a:rPr lang="en-IN" dirty="0"/>
              <a:t>  box-shadow: 10px 10px 8px #888888;</a:t>
            </a:r>
            <a:br>
              <a:rPr lang="en-IN" dirty="0"/>
            </a:br>
            <a:r>
              <a:rPr lang="en-IN" dirty="0"/>
              <a:t>}</a:t>
            </a:r>
            <a:endParaRPr lang="en-US" dirty="0"/>
          </a:p>
          <a:p>
            <a:r>
              <a:rPr lang="en-IN" dirty="0"/>
              <a:t>The first value is the horizontal offset </a:t>
            </a:r>
          </a:p>
          <a:p>
            <a:r>
              <a:rPr lang="en-IN" dirty="0"/>
              <a:t>The second value is the vertical offset. </a:t>
            </a:r>
          </a:p>
          <a:p>
            <a:r>
              <a:rPr lang="en-IN" dirty="0"/>
              <a:t>The third value adds a blur effect to the shadow.</a:t>
            </a:r>
          </a:p>
          <a:p>
            <a:r>
              <a:rPr lang="en-IN" dirty="0"/>
              <a:t>The fourth value is shadow </a:t>
            </a:r>
            <a:r>
              <a:rPr lang="en-IN" dirty="0" err="1"/>
              <a:t>color</a:t>
            </a:r>
            <a:r>
              <a:rPr lang="en-IN" dirty="0"/>
              <a:t> (if not provided will be inherited from the text </a:t>
            </a:r>
            <a:r>
              <a:rPr lang="en-IN" dirty="0" err="1"/>
              <a:t>color</a:t>
            </a:r>
            <a:r>
              <a:rPr lang="en-IN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3380580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73D43-C5E6-B749-B237-D94FA9E7F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3683"/>
          </a:xfrm>
        </p:spPr>
        <p:txBody>
          <a:bodyPr/>
          <a:lstStyle/>
          <a:p>
            <a:r>
              <a:rPr lang="en-US" dirty="0"/>
              <a:t>Border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999F4-6F63-E643-8B81-306BC879E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6855"/>
            <a:ext cx="8596668" cy="4664507"/>
          </a:xfrm>
        </p:spPr>
        <p:txBody>
          <a:bodyPr/>
          <a:lstStyle/>
          <a:p>
            <a:r>
              <a:rPr lang="en-US" dirty="0"/>
              <a:t>Syntax:</a:t>
            </a:r>
          </a:p>
          <a:p>
            <a:pPr lvl="1"/>
            <a:r>
              <a:rPr lang="en-IN" dirty="0"/>
              <a:t>.div {</a:t>
            </a:r>
            <a:br>
              <a:rPr lang="en-IN" dirty="0"/>
            </a:br>
            <a:r>
              <a:rPr lang="en-IN" dirty="0"/>
              <a:t>  border: 5px solid red;</a:t>
            </a:r>
            <a:br>
              <a:rPr lang="en-IN" dirty="0"/>
            </a:br>
            <a:r>
              <a:rPr lang="en-IN" dirty="0"/>
              <a:t>}</a:t>
            </a:r>
          </a:p>
          <a:p>
            <a:r>
              <a:rPr lang="en-IN" dirty="0"/>
              <a:t>The first value is border width</a:t>
            </a:r>
          </a:p>
          <a:p>
            <a:r>
              <a:rPr lang="en-IN" dirty="0"/>
              <a:t>Second value is border style</a:t>
            </a:r>
          </a:p>
          <a:p>
            <a:pPr lvl="1"/>
            <a:r>
              <a:rPr lang="en-IN" dirty="0"/>
              <a:t>Border styles can be :</a:t>
            </a:r>
          </a:p>
          <a:p>
            <a:pPr lvl="2"/>
            <a:r>
              <a:rPr lang="en-IN" dirty="0"/>
              <a:t>Dotted</a:t>
            </a:r>
          </a:p>
          <a:p>
            <a:pPr lvl="2"/>
            <a:r>
              <a:rPr lang="en-IN" dirty="0"/>
              <a:t>Dashed</a:t>
            </a:r>
          </a:p>
          <a:p>
            <a:pPr lvl="2"/>
            <a:r>
              <a:rPr lang="en-IN" dirty="0"/>
              <a:t>Groove</a:t>
            </a:r>
          </a:p>
          <a:p>
            <a:pPr lvl="2"/>
            <a:r>
              <a:rPr lang="en-IN" dirty="0"/>
              <a:t>Ridge(etc)</a:t>
            </a:r>
          </a:p>
          <a:p>
            <a:r>
              <a:rPr lang="en-IN" dirty="0"/>
              <a:t>Third value is border colour</a:t>
            </a: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818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F4088-1049-B043-9ABD-F66EDD5AF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2662"/>
          </a:xfrm>
        </p:spPr>
        <p:txBody>
          <a:bodyPr/>
          <a:lstStyle/>
          <a:p>
            <a:r>
              <a:rPr lang="en-IN" dirty="0"/>
              <a:t>:hover Selector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7F625-0F0C-B343-9123-C64BBCE6E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2261"/>
            <a:ext cx="8596668" cy="4759101"/>
          </a:xfrm>
        </p:spPr>
        <p:txBody>
          <a:bodyPr/>
          <a:lstStyle/>
          <a:p>
            <a:r>
              <a:rPr lang="en-IN" dirty="0"/>
              <a:t>The :hover selector is used to select elements when you mouse over them.</a:t>
            </a:r>
          </a:p>
          <a:p>
            <a:r>
              <a:rPr lang="en-IN" dirty="0"/>
              <a:t>Example : </a:t>
            </a:r>
          </a:p>
          <a:p>
            <a:pPr lvl="1"/>
            <a:r>
              <a:rPr lang="en-IN" dirty="0"/>
              <a:t>.</a:t>
            </a:r>
            <a:r>
              <a:rPr lang="en-IN" dirty="0" err="1"/>
              <a:t>div:hover</a:t>
            </a:r>
            <a:r>
              <a:rPr lang="en-IN" dirty="0"/>
              <a:t> {</a:t>
            </a:r>
            <a:br>
              <a:rPr lang="en-IN" dirty="0"/>
            </a:br>
            <a:r>
              <a:rPr lang="en-IN" dirty="0"/>
              <a:t>  background-</a:t>
            </a:r>
            <a:r>
              <a:rPr lang="en-IN" dirty="0" err="1"/>
              <a:t>color</a:t>
            </a:r>
            <a:r>
              <a:rPr lang="en-IN" dirty="0"/>
              <a:t>: yellow;</a:t>
            </a:r>
            <a:br>
              <a:rPr lang="en-IN" dirty="0"/>
            </a:br>
            <a:r>
              <a:rPr lang="en-IN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243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F38ED-A89C-F54C-896D-5C98C53BC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Duration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4CF96-74D6-B24E-96B2-5DC28912A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6345"/>
            <a:ext cx="8596668" cy="4675017"/>
          </a:xfrm>
        </p:spPr>
        <p:txBody>
          <a:bodyPr/>
          <a:lstStyle/>
          <a:p>
            <a:r>
              <a:rPr lang="en-IN" dirty="0"/>
              <a:t>The transition-duration property specifies how many seconds (s) or milliseconds (</a:t>
            </a:r>
            <a:r>
              <a:rPr lang="en-IN" dirty="0" err="1"/>
              <a:t>ms</a:t>
            </a:r>
            <a:r>
              <a:rPr lang="en-IN" dirty="0"/>
              <a:t>) a transition effect takes to complete.</a:t>
            </a:r>
          </a:p>
          <a:p>
            <a:r>
              <a:rPr lang="en-IN" dirty="0" err="1"/>
              <a:t>Synatx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.div {</a:t>
            </a:r>
            <a:br>
              <a:rPr lang="en-IN" dirty="0"/>
            </a:br>
            <a:r>
              <a:rPr lang="en-IN" dirty="0"/>
              <a:t>  transition-duration: 5s;</a:t>
            </a:r>
            <a:br>
              <a:rPr lang="en-IN" dirty="0"/>
            </a:br>
            <a:r>
              <a:rPr lang="en-IN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862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B601A-86BC-F84E-A100-6E7B0250B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@media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E4710-8EAE-F14C-A27D-855104B2A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3793"/>
            <a:ext cx="8596668" cy="4727569"/>
          </a:xfrm>
        </p:spPr>
        <p:txBody>
          <a:bodyPr/>
          <a:lstStyle/>
          <a:p>
            <a:r>
              <a:rPr lang="en-IN" dirty="0"/>
              <a:t>The @media rule is used in media queries to apply different styles for different media types/devices.</a:t>
            </a:r>
          </a:p>
          <a:p>
            <a:r>
              <a:rPr lang="en-IN" dirty="0"/>
              <a:t>Media queries can be used to check many things, such as:</a:t>
            </a:r>
          </a:p>
          <a:p>
            <a:r>
              <a:rPr lang="en-IN" dirty="0"/>
              <a:t>width and height of the viewport</a:t>
            </a:r>
          </a:p>
          <a:p>
            <a:r>
              <a:rPr lang="en-IN" dirty="0"/>
              <a:t>width and height of the device</a:t>
            </a:r>
          </a:p>
          <a:p>
            <a:r>
              <a:rPr lang="en-IN" dirty="0"/>
              <a:t>orientation (is the tablet/phone in landscape or portrait mode?)</a:t>
            </a:r>
          </a:p>
          <a:p>
            <a:r>
              <a:rPr lang="en-IN" dirty="0"/>
              <a:t>resolution</a:t>
            </a:r>
          </a:p>
          <a:p>
            <a:r>
              <a:rPr lang="en-IN" dirty="0"/>
              <a:t>Using media queries are a popular technique for delivering a tailored style sheet (responsive web design) to desktops, laptops, tablets, and mobile phones.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125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812F6-CB74-6D43-919E-63456A103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5214"/>
          </a:xfrm>
        </p:spPr>
        <p:txBody>
          <a:bodyPr/>
          <a:lstStyle/>
          <a:p>
            <a:r>
              <a:rPr lang="en-US" dirty="0"/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11C99-A614-E54F-8485-939C285D1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7063"/>
            <a:ext cx="8596668" cy="4454300"/>
          </a:xfrm>
        </p:spPr>
        <p:txBody>
          <a:bodyPr/>
          <a:lstStyle/>
          <a:p>
            <a:r>
              <a:rPr lang="en-US" dirty="0"/>
              <a:t>Syntax :</a:t>
            </a:r>
          </a:p>
          <a:p>
            <a:pPr lvl="1"/>
            <a:r>
              <a:rPr lang="en-IN" dirty="0"/>
              <a:t>@media only screen and (max-width: 600px) {</a:t>
            </a:r>
            <a:br>
              <a:rPr lang="en-IN" dirty="0"/>
            </a:br>
            <a:r>
              <a:rPr lang="en-IN" dirty="0"/>
              <a:t>  body {</a:t>
            </a:r>
            <a:br>
              <a:rPr lang="en-IN" dirty="0"/>
            </a:br>
            <a:r>
              <a:rPr lang="en-IN" dirty="0"/>
              <a:t>    background-</a:t>
            </a:r>
            <a:r>
              <a:rPr lang="en-IN" dirty="0" err="1"/>
              <a:t>color</a:t>
            </a:r>
            <a:r>
              <a:rPr lang="en-IN" dirty="0"/>
              <a:t>: </a:t>
            </a:r>
            <a:r>
              <a:rPr lang="en-IN" dirty="0" err="1"/>
              <a:t>lightblue</a:t>
            </a:r>
            <a:r>
              <a:rPr lang="en-IN" dirty="0"/>
              <a:t>;</a:t>
            </a:r>
            <a:br>
              <a:rPr lang="en-IN" dirty="0"/>
            </a:br>
            <a:r>
              <a:rPr lang="en-IN" dirty="0"/>
              <a:t>  }</a:t>
            </a:r>
            <a:br>
              <a:rPr lang="en-IN" dirty="0"/>
            </a:br>
            <a:r>
              <a:rPr lang="en-IN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443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D5DE-902C-094C-911B-83FF08624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4193"/>
          </a:xfrm>
        </p:spPr>
        <p:txBody>
          <a:bodyPr/>
          <a:lstStyle/>
          <a:p>
            <a:r>
              <a:rPr lang="en-US" dirty="0"/>
              <a:t>Background 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871A7-1801-B94B-84EC-2B0BE8827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8387"/>
            <a:ext cx="8596668" cy="4632976"/>
          </a:xfrm>
        </p:spPr>
        <p:txBody>
          <a:bodyPr/>
          <a:lstStyle/>
          <a:p>
            <a:r>
              <a:rPr lang="en-US" b="1" dirty="0"/>
              <a:t>Syntax:</a:t>
            </a:r>
            <a:br>
              <a:rPr lang="en-US" dirty="0"/>
            </a:br>
            <a:r>
              <a:rPr lang="en-US" dirty="0"/>
              <a:t>.</a:t>
            </a:r>
            <a:r>
              <a:rPr lang="en-IN" dirty="0"/>
              <a:t>div {</a:t>
            </a:r>
            <a:br>
              <a:rPr lang="en-IN" dirty="0"/>
            </a:br>
            <a:r>
              <a:rPr lang="en-IN" dirty="0"/>
              <a:t>  background-</a:t>
            </a:r>
            <a:r>
              <a:rPr lang="en-IN" dirty="0" err="1"/>
              <a:t>color</a:t>
            </a:r>
            <a:r>
              <a:rPr lang="en-IN" dirty="0"/>
              <a:t>: red;</a:t>
            </a:r>
            <a:br>
              <a:rPr lang="en-IN" dirty="0"/>
            </a:br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a valid </a:t>
            </a:r>
            <a:r>
              <a:rPr lang="en-IN" dirty="0" err="1"/>
              <a:t>color</a:t>
            </a:r>
            <a:r>
              <a:rPr lang="en-IN" dirty="0"/>
              <a:t> name - like "red"</a:t>
            </a:r>
          </a:p>
          <a:p>
            <a:r>
              <a:rPr lang="en-IN" dirty="0"/>
              <a:t>a HEX value - like "#ff0000"</a:t>
            </a:r>
          </a:p>
          <a:p>
            <a:r>
              <a:rPr lang="en-IN" dirty="0"/>
              <a:t>an RGB value - like "</a:t>
            </a:r>
            <a:r>
              <a:rPr lang="en-IN" dirty="0" err="1"/>
              <a:t>rgb</a:t>
            </a:r>
            <a:r>
              <a:rPr lang="en-IN" dirty="0"/>
              <a:t>(255,0,0)”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5441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6095D-BBA6-DE4B-BEE3-D38E9D06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::after 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3C162-8782-384F-9F2D-11E9CE076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5835"/>
            <a:ext cx="8596668" cy="4685528"/>
          </a:xfrm>
        </p:spPr>
        <p:txBody>
          <a:bodyPr/>
          <a:lstStyle/>
          <a:p>
            <a:r>
              <a:rPr lang="en-US" dirty="0"/>
              <a:t>To remove float property for the underlying elements :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row:after</a:t>
            </a:r>
            <a:r>
              <a:rPr lang="en-US" dirty="0"/>
              <a:t> {</a:t>
            </a:r>
          </a:p>
          <a:p>
            <a:pPr marL="457200" lvl="1" indent="0">
              <a:buNone/>
            </a:pPr>
            <a:r>
              <a:rPr lang="en-US" dirty="0"/>
              <a:t>	content: "";</a:t>
            </a:r>
          </a:p>
          <a:p>
            <a:pPr marL="457200" lvl="1" indent="0">
              <a:buNone/>
            </a:pPr>
            <a:r>
              <a:rPr lang="en-US" dirty="0"/>
              <a:t>	display: table;</a:t>
            </a:r>
          </a:p>
          <a:p>
            <a:pPr marL="457200" lvl="1" indent="0">
              <a:buNone/>
            </a:pPr>
            <a:r>
              <a:rPr lang="en-US" dirty="0"/>
              <a:t>	clear: both;</a:t>
            </a:r>
          </a:p>
          <a:p>
            <a:pPr marL="457200" lvl="1" indent="0">
              <a:buNone/>
            </a:pPr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772267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343B1-6AA1-834A-B648-73D2ED7A8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1131"/>
          </a:xfrm>
        </p:spPr>
        <p:txBody>
          <a:bodyPr/>
          <a:lstStyle/>
          <a:p>
            <a:r>
              <a:rPr lang="en-US" dirty="0"/>
              <a:t>Inline-Block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267AA-6008-C04B-B8E8-5EA6D36DD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8387"/>
            <a:ext cx="8596668" cy="46329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Inline elements : 	&lt;a&gt; , &lt;button&gt; , &lt;input&gt; , &lt;span&gt; , &lt;</a:t>
            </a:r>
            <a:r>
              <a:rPr lang="en-US" dirty="0" err="1"/>
              <a:t>img</a:t>
            </a:r>
            <a:r>
              <a:rPr lang="en-US" dirty="0"/>
              <a:t>&gt; etc.</a:t>
            </a:r>
          </a:p>
          <a:p>
            <a:pPr marL="0" indent="0">
              <a:buNone/>
            </a:pPr>
            <a:r>
              <a:rPr lang="en-US" dirty="0"/>
              <a:t>Block elements : &lt;div&gt; , &lt;h1&gt; , &lt;section&gt; , &lt;ul&gt; , &lt;li&gt;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553A2-40CE-8745-BDA6-CA9B662AB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15" y="1577647"/>
            <a:ext cx="6032013" cy="275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617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A877A-B914-F04A-8442-1A2B9B15C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7462"/>
          </a:xfrm>
        </p:spPr>
        <p:txBody>
          <a:bodyPr>
            <a:normAutofit/>
          </a:bodyPr>
          <a:lstStyle/>
          <a:p>
            <a:r>
              <a:rPr lang="en-US" dirty="0"/>
              <a:t> Display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7C4A6-08BF-6C47-BBCE-68469FF28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2675"/>
            <a:ext cx="8596668" cy="4338687"/>
          </a:xfrm>
        </p:spPr>
        <p:txBody>
          <a:bodyPr/>
          <a:lstStyle/>
          <a:p>
            <a:r>
              <a:rPr lang="en-US" b="1" dirty="0" err="1"/>
              <a:t>Synatx</a:t>
            </a:r>
            <a:r>
              <a:rPr lang="en-US" b="1" dirty="0"/>
              <a:t>:</a:t>
            </a:r>
          </a:p>
          <a:p>
            <a:pPr lvl="1"/>
            <a:r>
              <a:rPr lang="en-IN" dirty="0"/>
              <a:t>.div {</a:t>
            </a:r>
            <a:br>
              <a:rPr lang="en-IN" dirty="0"/>
            </a:br>
            <a:r>
              <a:rPr lang="en-IN" dirty="0"/>
              <a:t>  display: property;</a:t>
            </a:r>
            <a:br>
              <a:rPr lang="en-IN" dirty="0"/>
            </a:br>
            <a:r>
              <a:rPr lang="en-IN" dirty="0"/>
              <a:t>}</a:t>
            </a:r>
          </a:p>
          <a:p>
            <a:pPr lvl="1"/>
            <a:endParaRPr lang="en-IN" dirty="0"/>
          </a:p>
          <a:p>
            <a:r>
              <a:rPr lang="en-IN" dirty="0"/>
              <a:t>Property can be :</a:t>
            </a:r>
          </a:p>
          <a:p>
            <a:pPr lvl="1"/>
            <a:r>
              <a:rPr lang="en-IN" dirty="0"/>
              <a:t>Block (By default)</a:t>
            </a:r>
          </a:p>
          <a:p>
            <a:pPr lvl="1"/>
            <a:r>
              <a:rPr lang="en-IN" dirty="0"/>
              <a:t>Inline</a:t>
            </a:r>
          </a:p>
          <a:p>
            <a:pPr lvl="1"/>
            <a:r>
              <a:rPr lang="en-IN" dirty="0"/>
              <a:t>Inline-block</a:t>
            </a:r>
          </a:p>
        </p:txBody>
      </p:sp>
    </p:spTree>
    <p:extLst>
      <p:ext uri="{BB962C8B-B14F-4D97-AF65-F5344CB8AC3E}">
        <p14:creationId xmlns:p14="http://schemas.microsoft.com/office/powerpoint/2010/main" val="3424367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B236C-C2DD-EF4A-A1D1-B5C2A2A3B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7255"/>
          </a:xfrm>
        </p:spPr>
        <p:txBody>
          <a:bodyPr/>
          <a:lstStyle/>
          <a:p>
            <a:r>
              <a:rPr lang="en-US" dirty="0"/>
              <a:t>Text Decoration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E19BE-2C56-114F-A69D-BCBB33187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6855"/>
            <a:ext cx="8596668" cy="4664507"/>
          </a:xfrm>
        </p:spPr>
        <p:txBody>
          <a:bodyPr/>
          <a:lstStyle/>
          <a:p>
            <a:r>
              <a:rPr lang="en-US" dirty="0"/>
              <a:t>Syntax:</a:t>
            </a:r>
          </a:p>
          <a:p>
            <a:pPr lvl="1"/>
            <a:r>
              <a:rPr lang="en-US" dirty="0"/>
              <a:t>.div{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IN" dirty="0"/>
              <a:t> text-decoration: ’property’;</a:t>
            </a:r>
            <a:br>
              <a:rPr lang="en-US" dirty="0"/>
            </a:br>
            <a:r>
              <a:rPr lang="en-US" dirty="0"/>
              <a:t>}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Property can be : </a:t>
            </a:r>
          </a:p>
          <a:p>
            <a:pPr lvl="1">
              <a:buFont typeface="Wingdings" pitchFamily="2" charset="2"/>
              <a:buChar char="§"/>
            </a:pPr>
            <a:r>
              <a:rPr lang="en-IN" dirty="0"/>
              <a:t>Overline</a:t>
            </a:r>
          </a:p>
          <a:p>
            <a:pPr lvl="1">
              <a:buFont typeface="Wingdings" pitchFamily="2" charset="2"/>
              <a:buChar char="§"/>
            </a:pPr>
            <a:r>
              <a:rPr lang="en-IN" dirty="0"/>
              <a:t>line-through</a:t>
            </a:r>
          </a:p>
          <a:p>
            <a:pPr lvl="1">
              <a:buFont typeface="Wingdings" pitchFamily="2" charset="2"/>
              <a:buChar char="§"/>
            </a:pPr>
            <a:r>
              <a:rPr lang="en-IN" dirty="0"/>
              <a:t>Underline</a:t>
            </a:r>
          </a:p>
          <a:p>
            <a:pPr lvl="1">
              <a:buFont typeface="Wingdings" pitchFamily="2" charset="2"/>
              <a:buChar char="§"/>
            </a:pPr>
            <a:r>
              <a:rPr lang="en-IN" dirty="0"/>
              <a:t>underline overline</a:t>
            </a:r>
          </a:p>
          <a:p>
            <a:pPr marL="457200" lvl="1" indent="0">
              <a:buNone/>
            </a:pPr>
            <a:r>
              <a:rPr lang="en-IN" b="1" dirty="0"/>
              <a:t>To remove text decoration property set ‘property’ as ‘none’</a:t>
            </a:r>
            <a:r>
              <a:rPr lang="en-IN" dirty="0"/>
              <a:t>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870A8D-C420-C64C-AEBB-81F42FC43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575" y="1816100"/>
            <a:ext cx="36576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164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E36AA-45A1-5C49-BBBE-040748120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7255"/>
          </a:xfrm>
        </p:spPr>
        <p:txBody>
          <a:bodyPr/>
          <a:lstStyle/>
          <a:p>
            <a:r>
              <a:rPr lang="en-US" dirty="0"/>
              <a:t>Fonts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A6346-3D1A-2C47-A37A-426CB7D8E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87669"/>
            <a:ext cx="8596668" cy="4853693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In CSS, we use the font-family property to specify the font of a text.</a:t>
            </a:r>
            <a:endParaRPr lang="en-US" dirty="0"/>
          </a:p>
          <a:p>
            <a:r>
              <a:rPr lang="en-US" dirty="0"/>
              <a:t>Syntax:</a:t>
            </a:r>
          </a:p>
          <a:p>
            <a:pPr lvl="1"/>
            <a:r>
              <a:rPr lang="en-IN" dirty="0"/>
              <a:t>.div {</a:t>
            </a:r>
            <a:br>
              <a:rPr lang="en-IN" dirty="0"/>
            </a:br>
            <a:r>
              <a:rPr lang="en-IN" dirty="0"/>
              <a:t>  font-family: font1, font2, font-family;</a:t>
            </a:r>
            <a:br>
              <a:rPr lang="en-IN" dirty="0"/>
            </a:br>
            <a:r>
              <a:rPr lang="en-IN" dirty="0"/>
              <a:t>}</a:t>
            </a:r>
          </a:p>
          <a:p>
            <a:pPr lvl="1"/>
            <a:r>
              <a:rPr lang="en-IN" dirty="0"/>
              <a:t>.div {</a:t>
            </a:r>
            <a:br>
              <a:rPr lang="en-IN" dirty="0"/>
            </a:br>
            <a:r>
              <a:rPr lang="en-IN" dirty="0"/>
              <a:t>  font-family: Arial, Helvetica, sans-serif;</a:t>
            </a:r>
            <a:br>
              <a:rPr lang="en-IN" dirty="0"/>
            </a:br>
            <a:r>
              <a:rPr lang="en-IN" dirty="0"/>
              <a:t>}</a:t>
            </a:r>
          </a:p>
          <a:p>
            <a:r>
              <a:rPr lang="en-IN" dirty="0"/>
              <a:t>Generic Font Families:</a:t>
            </a:r>
          </a:p>
          <a:p>
            <a:pPr lvl="1"/>
            <a:r>
              <a:rPr lang="en-IN" dirty="0"/>
              <a:t>Font families contain various fonts</a:t>
            </a:r>
          </a:p>
          <a:p>
            <a:pPr lvl="1"/>
            <a:r>
              <a:rPr lang="en-IN" dirty="0"/>
              <a:t>Example:</a:t>
            </a:r>
          </a:p>
          <a:p>
            <a:pPr lvl="2"/>
            <a:r>
              <a:rPr lang="en-IN" dirty="0"/>
              <a:t>Sans-serif : Arial, Verdana, Helvetica</a:t>
            </a:r>
          </a:p>
          <a:p>
            <a:pPr marL="114300" indent="0">
              <a:buNone/>
            </a:pPr>
            <a:r>
              <a:rPr lang="en-IN" sz="1400" dirty="0"/>
              <a:t>The font-family property should hold several font names as a "fallback" system, to ensure maximum compatibility between browsers/operating systems. Start with the font you want, and end with a generic family (to let the browser pick a similar font in the generic family, if no other fonts are available). The font names should be separated with comma.</a:t>
            </a:r>
          </a:p>
          <a:p>
            <a:pPr lvl="1"/>
            <a:r>
              <a:rPr lang="en-IN" dirty="0"/>
              <a:t>.div {</a:t>
            </a:r>
            <a:br>
              <a:rPr lang="en-IN" dirty="0"/>
            </a:br>
            <a:r>
              <a:rPr lang="en-IN" dirty="0"/>
              <a:t>  font-family: "Times New Roman", Times, serif;</a:t>
            </a:r>
            <a:br>
              <a:rPr lang="en-IN" dirty="0"/>
            </a:b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897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A7072-2D76-EE49-9EF1-6B98E312C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6745"/>
          </a:xfrm>
        </p:spPr>
        <p:txBody>
          <a:bodyPr/>
          <a:lstStyle/>
          <a:p>
            <a:r>
              <a:rPr lang="en-US" dirty="0"/>
              <a:t>Google Fonts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ED92B-4B04-2047-A229-3AFB12BC4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6345"/>
            <a:ext cx="8596668" cy="4675017"/>
          </a:xfrm>
        </p:spPr>
        <p:txBody>
          <a:bodyPr/>
          <a:lstStyle/>
          <a:p>
            <a:r>
              <a:rPr lang="en-IN" dirty="0"/>
              <a:t>If you do not want to use any of the standard fonts in HTML, you can use Google Fonts.</a:t>
            </a:r>
          </a:p>
          <a:p>
            <a:r>
              <a:rPr lang="en-IN" dirty="0"/>
              <a:t>Google Fonts are free to use, and have more than 1000 fonts to choose from.</a:t>
            </a:r>
          </a:p>
          <a:p>
            <a:r>
              <a:rPr lang="en-US" dirty="0"/>
              <a:t>Link : </a:t>
            </a:r>
            <a:r>
              <a:rPr lang="en-US" dirty="0">
                <a:hlinkClick r:id="rId3"/>
              </a:rPr>
              <a:t>https://fonts.google.com/</a:t>
            </a:r>
            <a:endParaRPr lang="en-US" dirty="0"/>
          </a:p>
          <a:p>
            <a:r>
              <a:rPr lang="en-US" dirty="0"/>
              <a:t>Copy and paste in head</a:t>
            </a:r>
          </a:p>
          <a:p>
            <a:pPr lvl="1"/>
            <a:r>
              <a:rPr lang="en-IN" dirty="0"/>
              <a:t>&lt;link </a:t>
            </a:r>
            <a:r>
              <a:rPr lang="en-IN" dirty="0" err="1"/>
              <a:t>rel</a:t>
            </a:r>
            <a:r>
              <a:rPr lang="en-IN" dirty="0"/>
              <a:t>="</a:t>
            </a:r>
            <a:r>
              <a:rPr lang="en-IN" dirty="0" err="1"/>
              <a:t>preconnect</a:t>
            </a:r>
            <a:r>
              <a:rPr lang="en-IN" dirty="0"/>
              <a:t>" </a:t>
            </a:r>
            <a:r>
              <a:rPr lang="en-IN" dirty="0" err="1"/>
              <a:t>href</a:t>
            </a:r>
            <a:r>
              <a:rPr lang="en-IN" dirty="0"/>
              <a:t>="https://</a:t>
            </a:r>
            <a:r>
              <a:rPr lang="en-IN" dirty="0" err="1"/>
              <a:t>fonts.gstatic.com</a:t>
            </a:r>
            <a:r>
              <a:rPr lang="en-IN" dirty="0"/>
              <a:t>"&gt;</a:t>
            </a:r>
            <a:br>
              <a:rPr lang="en-IN" dirty="0"/>
            </a:br>
            <a:r>
              <a:rPr lang="en-IN" dirty="0"/>
              <a:t>&lt;link </a:t>
            </a:r>
            <a:r>
              <a:rPr lang="en-IN" dirty="0" err="1"/>
              <a:t>href</a:t>
            </a:r>
            <a:r>
              <a:rPr lang="en-IN" dirty="0"/>
              <a:t>="https://</a:t>
            </a:r>
            <a:r>
              <a:rPr lang="en-IN" dirty="0" err="1"/>
              <a:t>fonts.googleapis.com</a:t>
            </a:r>
            <a:r>
              <a:rPr lang="en-IN" dirty="0"/>
              <a:t>/css2?family=</a:t>
            </a:r>
            <a:r>
              <a:rPr lang="en-IN" b="1" dirty="0" err="1"/>
              <a:t>Luckiest+Guy</a:t>
            </a:r>
            <a:r>
              <a:rPr lang="en-IN" dirty="0" err="1"/>
              <a:t>&amp;display</a:t>
            </a:r>
            <a:r>
              <a:rPr lang="en-IN" dirty="0"/>
              <a:t>=swap" </a:t>
            </a:r>
            <a:r>
              <a:rPr lang="en-IN" dirty="0" err="1"/>
              <a:t>rel</a:t>
            </a:r>
            <a:r>
              <a:rPr lang="en-IN" dirty="0"/>
              <a:t>="stylesheet"&gt;</a:t>
            </a:r>
          </a:p>
          <a:p>
            <a:pPr lvl="1"/>
            <a:r>
              <a:rPr lang="en-US" dirty="0"/>
              <a:t>@import </a:t>
            </a:r>
            <a:r>
              <a:rPr lang="en-US" dirty="0" err="1"/>
              <a:t>url</a:t>
            </a:r>
            <a:r>
              <a:rPr lang="en-US" dirty="0"/>
              <a:t>('https://</a:t>
            </a:r>
            <a:r>
              <a:rPr lang="en-US" dirty="0" err="1"/>
              <a:t>fonts.googleapis.com</a:t>
            </a:r>
            <a:r>
              <a:rPr lang="en-US" dirty="0"/>
              <a:t>/css2?family=</a:t>
            </a:r>
            <a:r>
              <a:rPr lang="en-US" dirty="0" err="1"/>
              <a:t>Luckiest+Guy&amp;display</a:t>
            </a:r>
            <a:r>
              <a:rPr lang="en-US" dirty="0"/>
              <a:t>=swap');</a:t>
            </a:r>
          </a:p>
        </p:txBody>
      </p:sp>
    </p:spTree>
    <p:extLst>
      <p:ext uri="{BB962C8B-B14F-4D97-AF65-F5344CB8AC3E}">
        <p14:creationId xmlns:p14="http://schemas.microsoft.com/office/powerpoint/2010/main" val="2797948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804B8-30F3-7B46-9AB4-452CA4E86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5214"/>
          </a:xfrm>
        </p:spPr>
        <p:txBody>
          <a:bodyPr/>
          <a:lstStyle/>
          <a:p>
            <a:r>
              <a:rPr lang="en-US" dirty="0"/>
              <a:t>Float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82410-F64B-AB43-8297-CFBD92FE7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0731"/>
            <a:ext cx="8596668" cy="4790631"/>
          </a:xfrm>
        </p:spPr>
        <p:txBody>
          <a:bodyPr/>
          <a:lstStyle/>
          <a:p>
            <a:r>
              <a:rPr lang="en-IN" dirty="0"/>
              <a:t>The CSS float property specifies how an element should float.</a:t>
            </a:r>
          </a:p>
          <a:p>
            <a:r>
              <a:rPr lang="en-IN" dirty="0"/>
              <a:t>The float property is used for positioning and formatting content e.g. let an image float left to the text in a container.</a:t>
            </a:r>
          </a:p>
          <a:p>
            <a:r>
              <a:rPr lang="en-IN" dirty="0"/>
              <a:t>The float property can have one of the following values:</a:t>
            </a:r>
          </a:p>
          <a:p>
            <a:pPr lvl="1"/>
            <a:r>
              <a:rPr lang="en-IN" dirty="0"/>
              <a:t>left - The element floats to the left of its container</a:t>
            </a:r>
          </a:p>
          <a:p>
            <a:pPr lvl="1"/>
            <a:r>
              <a:rPr lang="en-IN" dirty="0"/>
              <a:t>right - The element floats to the right of its container</a:t>
            </a:r>
          </a:p>
          <a:p>
            <a:pPr lvl="1"/>
            <a:r>
              <a:rPr lang="en-IN" dirty="0"/>
              <a:t>none - The element does not float (will be displayed just where it occurs in the text). This is default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2757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6E74D-53EA-D149-9C5E-7C9CAD3CA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26244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B791F3-4379-0E49-993B-B636315248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4319" y="1468192"/>
            <a:ext cx="6883400" cy="435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611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256</TotalTime>
  <Words>1053</Words>
  <Application>Microsoft Macintosh PowerPoint</Application>
  <PresentationFormat>Widescreen</PresentationFormat>
  <Paragraphs>136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Trebuchet MS</vt:lpstr>
      <vt:lpstr>Wingdings</vt:lpstr>
      <vt:lpstr>Wingdings 3</vt:lpstr>
      <vt:lpstr>Facet</vt:lpstr>
      <vt:lpstr>CSS Day-2</vt:lpstr>
      <vt:lpstr>Background Color</vt:lpstr>
      <vt:lpstr>Inline-Block</vt:lpstr>
      <vt:lpstr> Display Properties</vt:lpstr>
      <vt:lpstr>Text Decoration</vt:lpstr>
      <vt:lpstr>Fonts</vt:lpstr>
      <vt:lpstr>Google Fonts</vt:lpstr>
      <vt:lpstr>Float</vt:lpstr>
      <vt:lpstr> </vt:lpstr>
      <vt:lpstr>Background Images</vt:lpstr>
      <vt:lpstr>The Position Property </vt:lpstr>
      <vt:lpstr>Box Sizing</vt:lpstr>
      <vt:lpstr> </vt:lpstr>
      <vt:lpstr>Box Shadow</vt:lpstr>
      <vt:lpstr>Border</vt:lpstr>
      <vt:lpstr>:hover Selector</vt:lpstr>
      <vt:lpstr>Transition Duration</vt:lpstr>
      <vt:lpstr>@media Rule</vt:lpstr>
      <vt:lpstr>Cont..</vt:lpstr>
      <vt:lpstr>::after Selector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Day-2</dc:title>
  <dc:creator>Microsoft Office User</dc:creator>
  <cp:lastModifiedBy>Microsoft Office User</cp:lastModifiedBy>
  <cp:revision>40</cp:revision>
  <dcterms:created xsi:type="dcterms:W3CDTF">2021-01-12T04:42:06Z</dcterms:created>
  <dcterms:modified xsi:type="dcterms:W3CDTF">2021-01-21T04:19:19Z</dcterms:modified>
</cp:coreProperties>
</file>