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86" r:id="rId2"/>
    <p:sldMasterId id="2147483817" r:id="rId3"/>
    <p:sldMasterId id="2147483907" r:id="rId4"/>
  </p:sldMasterIdLst>
  <p:notesMasterIdLst>
    <p:notesMasterId r:id="rId25"/>
  </p:notesMasterIdLst>
  <p:handoutMasterIdLst>
    <p:handoutMasterId r:id="rId26"/>
  </p:handoutMasterIdLst>
  <p:sldIdLst>
    <p:sldId id="277" r:id="rId5"/>
    <p:sldId id="399" r:id="rId6"/>
    <p:sldId id="400" r:id="rId7"/>
    <p:sldId id="401" r:id="rId8"/>
    <p:sldId id="402" r:id="rId9"/>
    <p:sldId id="403" r:id="rId10"/>
    <p:sldId id="404" r:id="rId11"/>
    <p:sldId id="405"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2" d="100"/>
          <a:sy n="82" d="100"/>
        </p:scale>
        <p:origin x="94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1/31/2024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DCDBBEF-AA6C-4BA6-85B2-A17D7F280E38}"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2399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922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441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8047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90763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0629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2263428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67301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3410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6268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70467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DCDBBEF-AA6C-4BA6-85B2-A17D7F280E38}"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63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8185785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4606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10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5725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7962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809193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3604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9618618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091702878"/>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10583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861250"/>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955658915"/>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5633881"/>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615959"/>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92249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17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6.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0.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9.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4.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DCDBBEF-AA6C-4BA6-85B2-A17D7F280E38}"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477955"/>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21713895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 id="2147483660" r:id="rId18"/>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6325954" y="-465066"/>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306334" y="1189218"/>
            <a:ext cx="8283935" cy="2889026"/>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000" b="1" dirty="0">
                <a:solidFill>
                  <a:srgbClr val="000000"/>
                </a:solidFill>
              </a:rPr>
              <a:t>BACHELOR OF ENGINEERING </a:t>
            </a:r>
            <a:endParaRPr lang="en-US" sz="2000" dirty="0">
              <a:solidFill>
                <a:srgbClr val="000000"/>
              </a:solidFill>
            </a:endParaRPr>
          </a:p>
          <a:p>
            <a:pPr algn="ctr">
              <a:lnSpc>
                <a:spcPct val="150000"/>
              </a:lnSpc>
            </a:pPr>
            <a:r>
              <a:rPr lang="en-US" sz="2000" i="1" dirty="0">
                <a:solidFill>
                  <a:srgbClr val="000000"/>
                </a:solidFill>
              </a:rPr>
              <a:t> IN</a:t>
            </a:r>
          </a:p>
          <a:p>
            <a:pPr algn="ctr">
              <a:lnSpc>
                <a:spcPct val="150000"/>
              </a:lnSpc>
            </a:pPr>
            <a:r>
              <a:rPr lang="en-US" sz="2000" b="1" dirty="0">
                <a:solidFill>
                  <a:srgbClr val="000000"/>
                </a:solidFill>
              </a:rPr>
              <a:t>B.E_CSE_SPECIALIZATION_IN_INFORMATION_ SECURITY_AIT_APEX</a:t>
            </a:r>
            <a:endParaRPr lang="en-US" sz="20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324947" y="672325"/>
            <a:ext cx="9685175"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sz="2800" b="1" dirty="0">
                <a:latin typeface="Arial Black" pitchFamily="34" charset="0"/>
              </a:rPr>
              <a:t>Project title:- Arduino Based Home Automation Using Bluetooth</a:t>
            </a:r>
            <a:endParaRPr lang="en-US" sz="28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532076" y="4442045"/>
            <a:ext cx="5429692" cy="1631216"/>
          </a:xfrm>
          <a:prstGeom prst="rect">
            <a:avLst/>
          </a:prstGeom>
          <a:noFill/>
        </p:spPr>
        <p:txBody>
          <a:bodyPr wrap="none" rtlCol="0">
            <a:spAutoFit/>
          </a:bodyPr>
          <a:lstStyle/>
          <a:p>
            <a:r>
              <a:rPr lang="en-US" sz="2000" b="1" dirty="0"/>
              <a:t>Submitted by: </a:t>
            </a:r>
          </a:p>
          <a:p>
            <a:r>
              <a:rPr lang="en-US" sz="2000" dirty="0"/>
              <a:t>NAME OF THE STUDENT:- AMRITPAL KAUR </a:t>
            </a:r>
          </a:p>
          <a:p>
            <a:r>
              <a:rPr lang="en-US" sz="2000" dirty="0"/>
              <a:t>DHILLON </a:t>
            </a:r>
          </a:p>
          <a:p>
            <a:r>
              <a:rPr lang="en-US" sz="2000" dirty="0"/>
              <a:t>University Roll Number:- 22BIS80001</a:t>
            </a:r>
          </a:p>
          <a:p>
            <a:endParaRPr lang="en-US" sz="2000" dirty="0"/>
          </a:p>
        </p:txBody>
      </p:sp>
      <p:sp>
        <p:nvSpPr>
          <p:cNvPr id="6" name="TextBox 5"/>
          <p:cNvSpPr txBox="1"/>
          <p:nvPr/>
        </p:nvSpPr>
        <p:spPr>
          <a:xfrm>
            <a:off x="6961768" y="4595137"/>
            <a:ext cx="4544433" cy="1015663"/>
          </a:xfrm>
          <a:prstGeom prst="rect">
            <a:avLst/>
          </a:prstGeom>
          <a:noFill/>
        </p:spPr>
        <p:txBody>
          <a:bodyPr wrap="square" rtlCol="0">
            <a:spAutoFit/>
          </a:bodyPr>
          <a:lstStyle/>
          <a:p>
            <a:r>
              <a:rPr lang="en-US" sz="2000" b="1" dirty="0"/>
              <a:t>Under the Supervision of: </a:t>
            </a:r>
            <a:endParaRPr lang="en-US" sz="2000" dirty="0"/>
          </a:p>
          <a:p>
            <a:r>
              <a:rPr lang="en-US" sz="2000" dirty="0"/>
              <a:t>SUPERVISORS NAME:-RAVNEET KAUR</a:t>
            </a:r>
          </a:p>
        </p:txBody>
      </p:sp>
      <p:pic>
        <p:nvPicPr>
          <p:cNvPr id="3" name="Picture 2">
            <a:extLst>
              <a:ext uri="{FF2B5EF4-FFF2-40B4-BE49-F238E27FC236}">
                <a16:creationId xmlns:a16="http://schemas.microsoft.com/office/drawing/2014/main" id="{F08ACCA7-72A0-2251-85A2-5526D831B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1" y="0"/>
            <a:ext cx="1087341" cy="1626432"/>
          </a:xfrm>
          <a:prstGeom prst="rect">
            <a:avLst/>
          </a:prstGeom>
        </p:spPr>
      </p:pic>
    </p:spTree>
    <p:extLst>
      <p:ext uri="{BB962C8B-B14F-4D97-AF65-F5344CB8AC3E}">
        <p14:creationId xmlns:p14="http://schemas.microsoft.com/office/powerpoint/2010/main" val="45650219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5C41-19C1-11D0-CB67-3A803AA9BE4A}"/>
              </a:ext>
            </a:extLst>
          </p:cNvPr>
          <p:cNvSpPr>
            <a:spLocks noGrp="1"/>
          </p:cNvSpPr>
          <p:nvPr>
            <p:ph type="title"/>
          </p:nvPr>
        </p:nvSpPr>
        <p:spPr/>
        <p:txBody>
          <a:bodyPr/>
          <a:lstStyle/>
          <a:p>
            <a:pPr algn="ctr"/>
            <a:r>
              <a:rPr lang="en-US" b="1" dirty="0"/>
              <a:t>Power Supply Module</a:t>
            </a:r>
          </a:p>
        </p:txBody>
      </p:sp>
      <p:pic>
        <p:nvPicPr>
          <p:cNvPr id="6" name="Content Placeholder 5" descr="power supply block.bmp">
            <a:extLst>
              <a:ext uri="{FF2B5EF4-FFF2-40B4-BE49-F238E27FC236}">
                <a16:creationId xmlns:a16="http://schemas.microsoft.com/office/drawing/2014/main" id="{B8618DAB-6F4A-CE99-B77F-77EB586DDFC7}"/>
              </a:ext>
            </a:extLst>
          </p:cNvPr>
          <p:cNvPicPr>
            <a:picLocks noGrp="1" noChangeAspect="1"/>
          </p:cNvPicPr>
          <p:nvPr>
            <p:ph sz="half" idx="1"/>
          </p:nvPr>
        </p:nvPicPr>
        <p:blipFill>
          <a:blip r:embed="rId2"/>
          <a:stretch>
            <a:fillRect/>
          </a:stretch>
        </p:blipFill>
        <p:spPr>
          <a:xfrm>
            <a:off x="2319671" y="3492229"/>
            <a:ext cx="2901282" cy="486318"/>
          </a:xfrm>
          <a:prstGeom prst="rect">
            <a:avLst/>
          </a:prstGeom>
        </p:spPr>
      </p:pic>
      <p:sp>
        <p:nvSpPr>
          <p:cNvPr id="4" name="Content Placeholder 3">
            <a:extLst>
              <a:ext uri="{FF2B5EF4-FFF2-40B4-BE49-F238E27FC236}">
                <a16:creationId xmlns:a16="http://schemas.microsoft.com/office/drawing/2014/main" id="{DB9E071B-471B-2758-6554-B8774E60D7C2}"/>
              </a:ext>
            </a:extLst>
          </p:cNvPr>
          <p:cNvSpPr>
            <a:spLocks noGrp="1"/>
          </p:cNvSpPr>
          <p:nvPr>
            <p:ph sz="half" idx="2"/>
          </p:nvPr>
        </p:nvSpPr>
        <p:spPr/>
        <p:txBody>
          <a:bodyPr>
            <a:normAutofit lnSpcReduction="10000"/>
          </a:bodyPr>
          <a:lstStyle/>
          <a:p>
            <a:r>
              <a:rPr lang="en-US" sz="3200" dirty="0"/>
              <a:t>Power supply gives +5v supply to the circuit. It consists of four stages namely transformer, rectifier, filter, and regulator.</a:t>
            </a:r>
          </a:p>
          <a:p>
            <a:endParaRPr lang="en-US" dirty="0"/>
          </a:p>
        </p:txBody>
      </p:sp>
      <p:sp>
        <p:nvSpPr>
          <p:cNvPr id="5" name="Slide Number Placeholder 4">
            <a:extLst>
              <a:ext uri="{FF2B5EF4-FFF2-40B4-BE49-F238E27FC236}">
                <a16:creationId xmlns:a16="http://schemas.microsoft.com/office/drawing/2014/main" id="{15690D7D-3413-825A-AE5F-F8B70800C710}"/>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7" name="Picture 6" descr="image006.png">
            <a:extLst>
              <a:ext uri="{FF2B5EF4-FFF2-40B4-BE49-F238E27FC236}">
                <a16:creationId xmlns:a16="http://schemas.microsoft.com/office/drawing/2014/main" id="{AB8414BC-BDEE-6B55-47F8-7BF984A22C3E}"/>
              </a:ext>
            </a:extLst>
          </p:cNvPr>
          <p:cNvPicPr>
            <a:picLocks noChangeAspect="1"/>
          </p:cNvPicPr>
          <p:nvPr/>
        </p:nvPicPr>
        <p:blipFill>
          <a:blip r:embed="rId3"/>
          <a:stretch>
            <a:fillRect/>
          </a:stretch>
        </p:blipFill>
        <p:spPr>
          <a:xfrm>
            <a:off x="447869" y="2613630"/>
            <a:ext cx="5322033" cy="3067753"/>
          </a:xfrm>
          <a:prstGeom prst="rect">
            <a:avLst/>
          </a:prstGeom>
        </p:spPr>
      </p:pic>
      <p:pic>
        <p:nvPicPr>
          <p:cNvPr id="9" name="Picture 8">
            <a:extLst>
              <a:ext uri="{FF2B5EF4-FFF2-40B4-BE49-F238E27FC236}">
                <a16:creationId xmlns:a16="http://schemas.microsoft.com/office/drawing/2014/main" id="{9BD9B1FD-21DE-D8EC-A0E9-E38F93FF7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009"/>
            <a:ext cx="895739" cy="1548229"/>
          </a:xfrm>
          <a:prstGeom prst="rect">
            <a:avLst/>
          </a:prstGeom>
        </p:spPr>
      </p:pic>
    </p:spTree>
    <p:extLst>
      <p:ext uri="{BB962C8B-B14F-4D97-AF65-F5344CB8AC3E}">
        <p14:creationId xmlns:p14="http://schemas.microsoft.com/office/powerpoint/2010/main" val="15316110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B1C404-0F4F-EAEB-7EFC-AD0ACACDFC79}"/>
              </a:ext>
            </a:extLst>
          </p:cNvPr>
          <p:cNvSpPr>
            <a:spLocks noGrp="1"/>
          </p:cNvSpPr>
          <p:nvPr>
            <p:ph idx="1"/>
          </p:nvPr>
        </p:nvSpPr>
        <p:spPr>
          <a:xfrm>
            <a:off x="1291079" y="251927"/>
            <a:ext cx="10353525" cy="5807100"/>
          </a:xfrm>
        </p:spPr>
        <p:txBody>
          <a:bodyPr>
            <a:normAutofit fontScale="92500" lnSpcReduction="20000"/>
          </a:bodyPr>
          <a:lstStyle/>
          <a:p>
            <a:r>
              <a:rPr lang="en-US" sz="3600" b="1" dirty="0"/>
              <a:t>Transformer: </a:t>
            </a:r>
            <a:r>
              <a:rPr lang="en-US" sz="3600" dirty="0"/>
              <a:t>Step-down transformer takes 230v AC input &amp; gives 15v at output secondary</a:t>
            </a:r>
          </a:p>
          <a:p>
            <a:r>
              <a:rPr lang="en-US" sz="3600" b="1" dirty="0"/>
              <a:t>Bridge rectifier: </a:t>
            </a:r>
            <a:r>
              <a:rPr lang="en-US" sz="3600" dirty="0"/>
              <a:t>It consists of four diodes &amp; rectifies this 15v AC, which converts the AC wave into the fully rectified wave. </a:t>
            </a:r>
          </a:p>
          <a:p>
            <a:r>
              <a:rPr lang="en-US" sz="3600" b="1" dirty="0"/>
              <a:t>Filter capacitor: </a:t>
            </a:r>
            <a:r>
              <a:rPr lang="en-US" sz="3600" dirty="0"/>
              <a:t>It converts the fully rectified wave into the DC wave with some ripple. </a:t>
            </a:r>
          </a:p>
          <a:p>
            <a:r>
              <a:rPr lang="en-US" sz="3600" b="1" dirty="0"/>
              <a:t>Voltage Regulator: </a:t>
            </a:r>
            <a:r>
              <a:rPr lang="en-US" sz="3600" dirty="0"/>
              <a:t>It is the last stage. It removes the entire ripple and gives pure DC. The LED is connected to indicate that the power supply is ON</a:t>
            </a:r>
          </a:p>
        </p:txBody>
      </p:sp>
      <p:sp>
        <p:nvSpPr>
          <p:cNvPr id="4" name="Slide Number Placeholder 3">
            <a:extLst>
              <a:ext uri="{FF2B5EF4-FFF2-40B4-BE49-F238E27FC236}">
                <a16:creationId xmlns:a16="http://schemas.microsoft.com/office/drawing/2014/main" id="{E7FEDED8-5596-1148-0E53-FAF7775C4500}"/>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a:extLst>
              <a:ext uri="{FF2B5EF4-FFF2-40B4-BE49-F238E27FC236}">
                <a16:creationId xmlns:a16="http://schemas.microsoft.com/office/drawing/2014/main" id="{076227C3-DDBD-D274-054D-62EF83317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49999"/>
            <a:ext cx="1217743" cy="1860138"/>
          </a:xfrm>
          <a:prstGeom prst="rect">
            <a:avLst/>
          </a:prstGeom>
        </p:spPr>
      </p:pic>
    </p:spTree>
    <p:extLst>
      <p:ext uri="{BB962C8B-B14F-4D97-AF65-F5344CB8AC3E}">
        <p14:creationId xmlns:p14="http://schemas.microsoft.com/office/powerpoint/2010/main" val="35929860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5F7C-9B31-E8CC-E4AE-C147F00ED73D}"/>
              </a:ext>
            </a:extLst>
          </p:cNvPr>
          <p:cNvSpPr>
            <a:spLocks noGrp="1"/>
          </p:cNvSpPr>
          <p:nvPr>
            <p:ph type="title"/>
          </p:nvPr>
        </p:nvSpPr>
        <p:spPr/>
        <p:txBody>
          <a:bodyPr/>
          <a:lstStyle/>
          <a:p>
            <a:pPr algn="ctr"/>
            <a:r>
              <a:rPr lang="en-US" b="1" dirty="0"/>
              <a:t>CIRCUIT DIAGRAM</a:t>
            </a:r>
          </a:p>
        </p:txBody>
      </p:sp>
      <p:pic>
        <p:nvPicPr>
          <p:cNvPr id="5" name="Picture 2">
            <a:extLst>
              <a:ext uri="{FF2B5EF4-FFF2-40B4-BE49-F238E27FC236}">
                <a16:creationId xmlns:a16="http://schemas.microsoft.com/office/drawing/2014/main" id="{E394251F-DC9B-53CE-6E21-16256B7AA193}"/>
              </a:ext>
            </a:extLst>
          </p:cNvPr>
          <p:cNvPicPr>
            <a:picLocks noGrp="1" noChangeAspect="1" noChangeArrowheads="1"/>
          </p:cNvPicPr>
          <p:nvPr>
            <p:ph idx="1"/>
          </p:nvPr>
        </p:nvPicPr>
        <p:blipFill>
          <a:blip r:embed="rId2"/>
          <a:srcRect/>
          <a:stretch>
            <a:fillRect/>
          </a:stretch>
        </p:blipFill>
        <p:spPr bwMode="auto">
          <a:xfrm>
            <a:off x="838200" y="1427584"/>
            <a:ext cx="10815735" cy="4711959"/>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5EA17982-38D7-0C80-A541-73B61D8DD95B}"/>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7" name="Picture 6">
            <a:extLst>
              <a:ext uri="{FF2B5EF4-FFF2-40B4-BE49-F238E27FC236}">
                <a16:creationId xmlns:a16="http://schemas.microsoft.com/office/drawing/2014/main" id="{B864B36B-CBC0-2E43-9D2A-E409D0BA1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23414"/>
            <a:ext cx="857260" cy="1450998"/>
          </a:xfrm>
          <a:prstGeom prst="rect">
            <a:avLst/>
          </a:prstGeom>
        </p:spPr>
      </p:pic>
    </p:spTree>
    <p:extLst>
      <p:ext uri="{BB962C8B-B14F-4D97-AF65-F5344CB8AC3E}">
        <p14:creationId xmlns:p14="http://schemas.microsoft.com/office/powerpoint/2010/main" val="6458442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4765-001F-334D-3A26-62659E87434A}"/>
              </a:ext>
            </a:extLst>
          </p:cNvPr>
          <p:cNvSpPr>
            <a:spLocks noGrp="1"/>
          </p:cNvSpPr>
          <p:nvPr>
            <p:ph type="title"/>
          </p:nvPr>
        </p:nvSpPr>
        <p:spPr/>
        <p:txBody>
          <a:bodyPr/>
          <a:lstStyle/>
          <a:p>
            <a:pPr algn="ctr"/>
            <a:r>
              <a:rPr lang="en-US" b="1" dirty="0"/>
              <a:t>PCB LAYOUT</a:t>
            </a:r>
            <a:endParaRPr lang="en-US" dirty="0"/>
          </a:p>
        </p:txBody>
      </p:sp>
      <p:pic>
        <p:nvPicPr>
          <p:cNvPr id="5" name="Picture 2">
            <a:extLst>
              <a:ext uri="{FF2B5EF4-FFF2-40B4-BE49-F238E27FC236}">
                <a16:creationId xmlns:a16="http://schemas.microsoft.com/office/drawing/2014/main" id="{8190413D-028F-5959-1B21-7909FD0848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90260"/>
            <a:ext cx="10759751" cy="4663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a:extLst>
              <a:ext uri="{FF2B5EF4-FFF2-40B4-BE49-F238E27FC236}">
                <a16:creationId xmlns:a16="http://schemas.microsoft.com/office/drawing/2014/main" id="{D44405C1-42C6-3C37-94AC-43FB778A714E}"/>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7" name="Picture 6">
            <a:extLst>
              <a:ext uri="{FF2B5EF4-FFF2-40B4-BE49-F238E27FC236}">
                <a16:creationId xmlns:a16="http://schemas.microsoft.com/office/drawing/2014/main" id="{2525CC95-E68E-33A7-E93B-A097C4241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 y="-23414"/>
            <a:ext cx="811019" cy="1325965"/>
          </a:xfrm>
          <a:prstGeom prst="rect">
            <a:avLst/>
          </a:prstGeom>
        </p:spPr>
      </p:pic>
    </p:spTree>
    <p:extLst>
      <p:ext uri="{BB962C8B-B14F-4D97-AF65-F5344CB8AC3E}">
        <p14:creationId xmlns:p14="http://schemas.microsoft.com/office/powerpoint/2010/main" val="29583277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DD98-4FFD-CB18-0784-6B9CF305D57F}"/>
              </a:ext>
            </a:extLst>
          </p:cNvPr>
          <p:cNvSpPr>
            <a:spLocks noGrp="1"/>
          </p:cNvSpPr>
          <p:nvPr>
            <p:ph type="title"/>
          </p:nvPr>
        </p:nvSpPr>
        <p:spPr/>
        <p:txBody>
          <a:bodyPr/>
          <a:lstStyle/>
          <a:p>
            <a:pPr algn="ctr"/>
            <a:r>
              <a:rPr lang="en-US" b="1" dirty="0"/>
              <a:t>PCB making procedure</a:t>
            </a:r>
          </a:p>
        </p:txBody>
      </p:sp>
      <p:sp>
        <p:nvSpPr>
          <p:cNvPr id="3" name="Content Placeholder 2">
            <a:extLst>
              <a:ext uri="{FF2B5EF4-FFF2-40B4-BE49-F238E27FC236}">
                <a16:creationId xmlns:a16="http://schemas.microsoft.com/office/drawing/2014/main" id="{0729C759-B99B-C0B3-6EE8-78A578FC64B1}"/>
              </a:ext>
            </a:extLst>
          </p:cNvPr>
          <p:cNvSpPr>
            <a:spLocks noGrp="1"/>
          </p:cNvSpPr>
          <p:nvPr>
            <p:ph idx="1"/>
          </p:nvPr>
        </p:nvSpPr>
        <p:spPr>
          <a:xfrm>
            <a:off x="838199" y="1362269"/>
            <a:ext cx="10815735" cy="4691212"/>
          </a:xfrm>
        </p:spPr>
        <p:txBody>
          <a:bodyPr>
            <a:normAutofit fontScale="85000" lnSpcReduction="20000"/>
          </a:bodyPr>
          <a:lstStyle/>
          <a:p>
            <a:r>
              <a:rPr lang="en-US" sz="3200" b="1" dirty="0"/>
              <a:t>FABRICATION: </a:t>
            </a:r>
            <a:r>
              <a:rPr lang="en-US" sz="3200" dirty="0"/>
              <a:t>The circuit is designed and layout is done on the copper-clad side. Spaces are provided for holes to insert the respective components.</a:t>
            </a:r>
          </a:p>
          <a:p>
            <a:r>
              <a:rPr lang="en-US" sz="3200" b="1" dirty="0"/>
              <a:t>ETCHING: </a:t>
            </a:r>
            <a:r>
              <a:rPr lang="en-US" sz="3200" dirty="0"/>
              <a:t>Copper-clad PCB is etched with ferrous chloride solution. Copper remains if a varnish coating is there. Then it is washed with water and oxalic Acid.</a:t>
            </a:r>
          </a:p>
          <a:p>
            <a:r>
              <a:rPr lang="en-US" sz="3200" b="1" dirty="0"/>
              <a:t>DRILLING: </a:t>
            </a:r>
            <a:r>
              <a:rPr lang="en-US" sz="3200" dirty="0"/>
              <a:t>PCB Holes are drilled with tiny drill bits. The drilling is performed by automated drilling machines.</a:t>
            </a:r>
          </a:p>
          <a:p>
            <a:r>
              <a:rPr lang="en-US" sz="3200" b="1" dirty="0"/>
              <a:t>Plating and Coating: </a:t>
            </a:r>
            <a:r>
              <a:rPr lang="en-US" sz="3200" dirty="0"/>
              <a:t>PCBs are plated with Solder, Tin, or Gold over Nickel as a resist for etching away </a:t>
            </a:r>
            <a:r>
              <a:rPr lang="en-US" sz="3200" dirty="0" err="1"/>
              <a:t>copper.the</a:t>
            </a:r>
            <a:r>
              <a:rPr lang="en-US" sz="3200" dirty="0"/>
              <a:t> </a:t>
            </a:r>
          </a:p>
        </p:txBody>
      </p:sp>
      <p:sp>
        <p:nvSpPr>
          <p:cNvPr id="4" name="Slide Number Placeholder 3">
            <a:extLst>
              <a:ext uri="{FF2B5EF4-FFF2-40B4-BE49-F238E27FC236}">
                <a16:creationId xmlns:a16="http://schemas.microsoft.com/office/drawing/2014/main" id="{09A87337-ED53-4740-BBDE-F94DE2CDDE6F}"/>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a:extLst>
              <a:ext uri="{FF2B5EF4-FFF2-40B4-BE49-F238E27FC236}">
                <a16:creationId xmlns:a16="http://schemas.microsoft.com/office/drawing/2014/main" id="{997B95D8-0AE0-DBE4-D459-6BDB786EA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23414"/>
            <a:ext cx="857262" cy="1385683"/>
          </a:xfrm>
          <a:prstGeom prst="rect">
            <a:avLst/>
          </a:prstGeom>
        </p:spPr>
      </p:pic>
    </p:spTree>
    <p:extLst>
      <p:ext uri="{BB962C8B-B14F-4D97-AF65-F5344CB8AC3E}">
        <p14:creationId xmlns:p14="http://schemas.microsoft.com/office/powerpoint/2010/main" val="36599809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936F-0B57-105D-374F-CDD999142649}"/>
              </a:ext>
            </a:extLst>
          </p:cNvPr>
          <p:cNvSpPr>
            <a:spLocks noGrp="1"/>
          </p:cNvSpPr>
          <p:nvPr>
            <p:ph type="title"/>
          </p:nvPr>
        </p:nvSpPr>
        <p:spPr/>
        <p:txBody>
          <a:bodyPr/>
          <a:lstStyle/>
          <a:p>
            <a:pPr algn="ctr"/>
            <a:r>
              <a:rPr lang="en-US" b="1" dirty="0"/>
              <a:t>Software used in our Project</a:t>
            </a:r>
          </a:p>
        </p:txBody>
      </p:sp>
      <p:sp>
        <p:nvSpPr>
          <p:cNvPr id="3" name="Content Placeholder 2">
            <a:extLst>
              <a:ext uri="{FF2B5EF4-FFF2-40B4-BE49-F238E27FC236}">
                <a16:creationId xmlns:a16="http://schemas.microsoft.com/office/drawing/2014/main" id="{609CEA6D-21C0-D5A7-B453-B693EC6EAA50}"/>
              </a:ext>
            </a:extLst>
          </p:cNvPr>
          <p:cNvSpPr>
            <a:spLocks noGrp="1"/>
          </p:cNvSpPr>
          <p:nvPr>
            <p:ph idx="1"/>
          </p:nvPr>
        </p:nvSpPr>
        <p:spPr>
          <a:xfrm>
            <a:off x="838200" y="1278294"/>
            <a:ext cx="10834396" cy="4775187"/>
          </a:xfrm>
        </p:spPr>
        <p:txBody>
          <a:bodyPr>
            <a:normAutofit/>
          </a:bodyPr>
          <a:lstStyle/>
          <a:p>
            <a:r>
              <a:rPr lang="en-US" b="1" dirty="0"/>
              <a:t>EAGLE Software: </a:t>
            </a:r>
            <a:r>
              <a:rPr lang="en-US" dirty="0"/>
              <a:t>It is used for PCB design, it includes Schematic Capture, Board Layout, and Auto-router. </a:t>
            </a:r>
          </a:p>
          <a:p>
            <a:pPr>
              <a:buNone/>
            </a:pPr>
            <a:r>
              <a:rPr lang="en-US" dirty="0"/>
              <a:t>	EAGLE has the following 2 sections:</a:t>
            </a:r>
          </a:p>
          <a:p>
            <a:pPr>
              <a:buNone/>
            </a:pPr>
            <a:r>
              <a:rPr lang="en-US" dirty="0"/>
              <a:t>	1) Schematic capture: For designing circuit diagrams. Parts can be placed on many sheets and connected through ports.</a:t>
            </a:r>
          </a:p>
          <a:p>
            <a:pPr>
              <a:buNone/>
            </a:pPr>
            <a:r>
              <a:rPr lang="en-US" dirty="0"/>
              <a:t>	2) PCB layout: It allows auto-routing to automatically connect traces based on the connections defined in the schematic.</a:t>
            </a:r>
          </a:p>
          <a:p>
            <a:r>
              <a:rPr lang="en-US" b="1" dirty="0"/>
              <a:t>Arduino IDE software: </a:t>
            </a:r>
            <a:r>
              <a:rPr lang="en-US" dirty="0"/>
              <a:t>It is used for Arduino Programming Software. It has a compiler designed specifically for the Arduino series. It converts a High-Level Language source code (written in embedded C language) into its object code.  Then a linker is used to create an absolute object module suitable for your circuit.</a:t>
            </a:r>
          </a:p>
          <a:p>
            <a:endParaRPr lang="en-US" dirty="0"/>
          </a:p>
        </p:txBody>
      </p:sp>
      <p:sp>
        <p:nvSpPr>
          <p:cNvPr id="4" name="Slide Number Placeholder 3">
            <a:extLst>
              <a:ext uri="{FF2B5EF4-FFF2-40B4-BE49-F238E27FC236}">
                <a16:creationId xmlns:a16="http://schemas.microsoft.com/office/drawing/2014/main" id="{743B80D8-4A76-23F4-588C-1B2A2D01655E}"/>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6" name="Picture 5">
            <a:extLst>
              <a:ext uri="{FF2B5EF4-FFF2-40B4-BE49-F238E27FC236}">
                <a16:creationId xmlns:a16="http://schemas.microsoft.com/office/drawing/2014/main" id="{5014A1A8-CD03-8BD9-DD35-CD493DEE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3837" cy="1492898"/>
          </a:xfrm>
          <a:prstGeom prst="rect">
            <a:avLst/>
          </a:prstGeom>
        </p:spPr>
      </p:pic>
    </p:spTree>
    <p:extLst>
      <p:ext uri="{BB962C8B-B14F-4D97-AF65-F5344CB8AC3E}">
        <p14:creationId xmlns:p14="http://schemas.microsoft.com/office/powerpoint/2010/main" val="232841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E93B2-A918-3E60-604E-FB9A12022942}"/>
              </a:ext>
            </a:extLst>
          </p:cNvPr>
          <p:cNvSpPr>
            <a:spLocks noGrp="1"/>
          </p:cNvSpPr>
          <p:nvPr>
            <p:ph type="title"/>
          </p:nvPr>
        </p:nvSpPr>
        <p:spPr/>
        <p:txBody>
          <a:bodyPr/>
          <a:lstStyle/>
          <a:p>
            <a:pPr algn="ctr"/>
            <a:r>
              <a:rPr lang="en-US" b="1" dirty="0"/>
              <a:t>Testing and Trouble shooting</a:t>
            </a:r>
          </a:p>
        </p:txBody>
      </p:sp>
      <p:sp>
        <p:nvSpPr>
          <p:cNvPr id="3" name="Content Placeholder 2">
            <a:extLst>
              <a:ext uri="{FF2B5EF4-FFF2-40B4-BE49-F238E27FC236}">
                <a16:creationId xmlns:a16="http://schemas.microsoft.com/office/drawing/2014/main" id="{1C57D558-DAD2-0F07-8F0E-3180437EB735}"/>
              </a:ext>
            </a:extLst>
          </p:cNvPr>
          <p:cNvSpPr>
            <a:spLocks noGrp="1"/>
          </p:cNvSpPr>
          <p:nvPr>
            <p:ph idx="1"/>
          </p:nvPr>
        </p:nvSpPr>
        <p:spPr>
          <a:xfrm>
            <a:off x="838199" y="1343608"/>
            <a:ext cx="10787743" cy="4795935"/>
          </a:xfrm>
        </p:spPr>
        <p:txBody>
          <a:bodyPr>
            <a:normAutofit fontScale="85000" lnSpcReduction="20000"/>
          </a:bodyPr>
          <a:lstStyle/>
          <a:p>
            <a:r>
              <a:rPr lang="en-US" sz="2800" b="1" dirty="0"/>
              <a:t>Problem crop up:</a:t>
            </a:r>
          </a:p>
          <a:p>
            <a:r>
              <a:rPr lang="en-US" sz="2800" dirty="0"/>
              <a:t>1) The Bluetooth receiver was giving incorrect results &amp; and errors</a:t>
            </a:r>
          </a:p>
          <a:p>
            <a:r>
              <a:rPr lang="en-US" sz="2800" dirty="0"/>
              <a:t>2) </a:t>
            </a:r>
            <a:r>
              <a:rPr lang="en-US" dirty="0"/>
              <a:t>LCD was not showing any message.</a:t>
            </a:r>
            <a:endParaRPr lang="en-US" sz="2800" dirty="0"/>
          </a:p>
          <a:p>
            <a:r>
              <a:rPr lang="en-US" sz="2800" b="1" dirty="0"/>
              <a:t>How problems are rectified:</a:t>
            </a:r>
          </a:p>
          <a:p>
            <a:r>
              <a:rPr lang="en-US" sz="2800" dirty="0"/>
              <a:t>1) We have paired the Bluetooth receiver with the Android mobile</a:t>
            </a:r>
          </a:p>
          <a:p>
            <a:r>
              <a:rPr lang="en-US" sz="2800" dirty="0"/>
              <a:t>2) The potentiometer connected to the LCD was adjusted to set the contrast of the LCD. </a:t>
            </a:r>
          </a:p>
          <a:p>
            <a:r>
              <a:rPr lang="en-US" sz="2800" b="1" dirty="0"/>
              <a:t>Testing procedure: </a:t>
            </a:r>
            <a:r>
              <a:rPr lang="en-US" sz="2800" dirty="0"/>
              <a:t>Verified design is correct &amp; and prototype is built to design drawing.  This is done by writing several small programs, basic programs &amp; and building on the demonstrated success of each.</a:t>
            </a:r>
          </a:p>
          <a:p>
            <a:endParaRPr lang="en-US" dirty="0"/>
          </a:p>
        </p:txBody>
      </p:sp>
      <p:sp>
        <p:nvSpPr>
          <p:cNvPr id="4" name="Slide Number Placeholder 3">
            <a:extLst>
              <a:ext uri="{FF2B5EF4-FFF2-40B4-BE49-F238E27FC236}">
                <a16:creationId xmlns:a16="http://schemas.microsoft.com/office/drawing/2014/main" id="{D31C9A83-3EAA-31D3-115C-392A1F73DE7C}"/>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6" name="Picture 5">
            <a:extLst>
              <a:ext uri="{FF2B5EF4-FFF2-40B4-BE49-F238E27FC236}">
                <a16:creationId xmlns:a16="http://schemas.microsoft.com/office/drawing/2014/main" id="{291E1325-85A9-B3BB-0E4D-2A3F80043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 y="0"/>
            <a:ext cx="885255" cy="1455576"/>
          </a:xfrm>
          <a:prstGeom prst="rect">
            <a:avLst/>
          </a:prstGeom>
        </p:spPr>
      </p:pic>
    </p:spTree>
    <p:extLst>
      <p:ext uri="{BB962C8B-B14F-4D97-AF65-F5344CB8AC3E}">
        <p14:creationId xmlns:p14="http://schemas.microsoft.com/office/powerpoint/2010/main" val="109194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6F5-936C-6C3E-79C5-E7173E9A75B1}"/>
              </a:ext>
            </a:extLst>
          </p:cNvPr>
          <p:cNvSpPr>
            <a:spLocks noGrp="1"/>
          </p:cNvSpPr>
          <p:nvPr>
            <p:ph type="title"/>
          </p:nvPr>
        </p:nvSpPr>
        <p:spPr/>
        <p:txBody>
          <a:bodyPr/>
          <a:lstStyle/>
          <a:p>
            <a:pPr algn="ctr"/>
            <a:r>
              <a:rPr lang="en-US" b="1" dirty="0"/>
              <a:t>Component List</a:t>
            </a:r>
          </a:p>
        </p:txBody>
      </p:sp>
      <p:sp>
        <p:nvSpPr>
          <p:cNvPr id="3" name="Content Placeholder 2">
            <a:extLst>
              <a:ext uri="{FF2B5EF4-FFF2-40B4-BE49-F238E27FC236}">
                <a16:creationId xmlns:a16="http://schemas.microsoft.com/office/drawing/2014/main" id="{A5AF31C4-3C27-A892-58AD-CA894CDA8C72}"/>
              </a:ext>
            </a:extLst>
          </p:cNvPr>
          <p:cNvSpPr>
            <a:spLocks noGrp="1"/>
          </p:cNvSpPr>
          <p:nvPr>
            <p:ph sz="half" idx="1"/>
          </p:nvPr>
        </p:nvSpPr>
        <p:spPr/>
        <p:txBody>
          <a:bodyPr>
            <a:normAutofit fontScale="55000" lnSpcReduction="20000"/>
          </a:bodyPr>
          <a:lstStyle/>
          <a:p>
            <a:pPr marL="339725" indent="-339725">
              <a:buFont typeface="Arial" pitchFamily="34" charset="0"/>
              <a:buChar char="•"/>
            </a:pPr>
            <a:r>
              <a:rPr lang="en-US" sz="2800" dirty="0"/>
              <a:t>Arduino</a:t>
            </a:r>
            <a:r>
              <a:rPr lang="en-US" sz="2800" baseline="0" dirty="0"/>
              <a:t> UNO</a:t>
            </a:r>
            <a:endParaRPr lang="en-US" sz="2800" dirty="0"/>
          </a:p>
          <a:p>
            <a:pPr marL="339725" indent="-339725">
              <a:buFont typeface="Arial" pitchFamily="34" charset="0"/>
              <a:buChar char="•"/>
            </a:pPr>
            <a:r>
              <a:rPr lang="en-US" sz="2800" dirty="0"/>
              <a:t>7805</a:t>
            </a:r>
          </a:p>
          <a:p>
            <a:pPr marL="339725" indent="-339725">
              <a:buFont typeface="Arial" pitchFamily="34" charset="0"/>
              <a:buChar char="•"/>
            </a:pPr>
            <a:r>
              <a:rPr lang="en-US" sz="2800" dirty="0"/>
              <a:t>7812</a:t>
            </a:r>
          </a:p>
          <a:p>
            <a:pPr marL="339725" indent="-339725">
              <a:buFont typeface="Arial" pitchFamily="34" charset="0"/>
              <a:buChar char="•"/>
            </a:pPr>
            <a:r>
              <a:rPr lang="en-US" sz="2800" dirty="0"/>
              <a:t>BC547</a:t>
            </a:r>
          </a:p>
          <a:p>
            <a:pPr marL="339725" indent="-339725">
              <a:buFont typeface="Arial" pitchFamily="34" charset="0"/>
              <a:buChar char="•"/>
            </a:pPr>
            <a:r>
              <a:rPr lang="en-US" sz="2800" dirty="0"/>
              <a:t>TRANSFORMER</a:t>
            </a:r>
          </a:p>
          <a:p>
            <a:pPr marL="339725" indent="-339725">
              <a:buFont typeface="Arial" pitchFamily="34" charset="0"/>
              <a:buChar char="•"/>
            </a:pPr>
            <a:r>
              <a:rPr lang="en-US" sz="2800" dirty="0"/>
              <a:t>CAPACITOR</a:t>
            </a:r>
          </a:p>
          <a:p>
            <a:pPr marL="339725" indent="-339725">
              <a:buFont typeface="Arial" pitchFamily="34" charset="0"/>
              <a:buChar char="•"/>
            </a:pPr>
            <a:r>
              <a:rPr lang="en-US" sz="2800" dirty="0"/>
              <a:t>DIODES(1N4007)</a:t>
            </a:r>
          </a:p>
          <a:p>
            <a:pPr marL="339725" indent="-339725">
              <a:buFont typeface="Arial" pitchFamily="34" charset="0"/>
              <a:buChar char="•"/>
            </a:pPr>
            <a:r>
              <a:rPr lang="en-US" sz="2800" dirty="0"/>
              <a:t>RESISTORS</a:t>
            </a:r>
          </a:p>
          <a:p>
            <a:pPr marL="339725" indent="-339725">
              <a:buFont typeface="Arial" pitchFamily="34" charset="0"/>
              <a:buChar char="•"/>
            </a:pPr>
            <a:r>
              <a:rPr lang="en-US" sz="2800" dirty="0"/>
              <a:t>DC Motor- 30 rpm</a:t>
            </a:r>
            <a:endParaRPr lang="en-US" dirty="0"/>
          </a:p>
        </p:txBody>
      </p:sp>
      <p:sp>
        <p:nvSpPr>
          <p:cNvPr id="4" name="Content Placeholder 3">
            <a:extLst>
              <a:ext uri="{FF2B5EF4-FFF2-40B4-BE49-F238E27FC236}">
                <a16:creationId xmlns:a16="http://schemas.microsoft.com/office/drawing/2014/main" id="{73A8701C-2BFC-DD3F-8472-857C24C21DCB}"/>
              </a:ext>
            </a:extLst>
          </p:cNvPr>
          <p:cNvSpPr>
            <a:spLocks noGrp="1"/>
          </p:cNvSpPr>
          <p:nvPr>
            <p:ph sz="half" idx="2"/>
          </p:nvPr>
        </p:nvSpPr>
        <p:spPr/>
        <p:txBody>
          <a:bodyPr>
            <a:normAutofit fontScale="55000" lnSpcReduction="20000"/>
          </a:bodyPr>
          <a:lstStyle/>
          <a:p>
            <a:pPr marL="339725" indent="-339725">
              <a:buFont typeface="Arial" pitchFamily="34" charset="0"/>
              <a:buChar char="•"/>
            </a:pPr>
            <a:r>
              <a:rPr lang="en-US" sz="2800" dirty="0"/>
              <a:t>LCD Display</a:t>
            </a:r>
          </a:p>
          <a:p>
            <a:pPr marL="339725" indent="-339725">
              <a:buFont typeface="Arial" pitchFamily="34" charset="0"/>
              <a:buChar char="•"/>
            </a:pPr>
            <a:r>
              <a:rPr lang="en-US" sz="2800" dirty="0"/>
              <a:t>CRYSTAL</a:t>
            </a:r>
          </a:p>
          <a:p>
            <a:pPr marL="339725" indent="-339725">
              <a:buFont typeface="Arial" pitchFamily="34" charset="0"/>
              <a:buChar char="•"/>
            </a:pPr>
            <a:r>
              <a:rPr lang="en-US" sz="2800" dirty="0"/>
              <a:t>LED</a:t>
            </a:r>
          </a:p>
          <a:p>
            <a:pPr marL="339725" indent="-339725">
              <a:buFont typeface="Arial" pitchFamily="34" charset="0"/>
              <a:buChar char="•"/>
            </a:pPr>
            <a:r>
              <a:rPr lang="en-US" sz="2800" dirty="0"/>
              <a:t>RELAY</a:t>
            </a:r>
          </a:p>
          <a:p>
            <a:pPr marL="339725" indent="-339725">
              <a:buFont typeface="Arial" pitchFamily="34" charset="0"/>
              <a:buChar char="•"/>
            </a:pPr>
            <a:r>
              <a:rPr lang="en-US" sz="2800" dirty="0"/>
              <a:t>POT</a:t>
            </a:r>
          </a:p>
          <a:p>
            <a:pPr marL="339725" indent="-339725">
              <a:buFont typeface="Arial" pitchFamily="34" charset="0"/>
              <a:buChar char="•"/>
            </a:pPr>
            <a:r>
              <a:rPr lang="en-US" sz="2800" dirty="0"/>
              <a:t>LCD CONNECTOR</a:t>
            </a:r>
          </a:p>
          <a:p>
            <a:pPr marL="339725" indent="-339725">
              <a:buFont typeface="Arial" pitchFamily="34" charset="0"/>
              <a:buChar char="•"/>
            </a:pPr>
            <a:r>
              <a:rPr lang="en-US" sz="2800" dirty="0"/>
              <a:t>IC SOCKETS</a:t>
            </a:r>
          </a:p>
          <a:p>
            <a:pPr marL="339725" indent="-339725">
              <a:buFont typeface="Arial" pitchFamily="34" charset="0"/>
              <a:buChar char="•"/>
            </a:pPr>
            <a:r>
              <a:rPr lang="en-US" sz="2800" dirty="0"/>
              <a:t>CONNECTORS</a:t>
            </a:r>
          </a:p>
          <a:p>
            <a:pPr marL="339725" indent="-339725">
              <a:buFont typeface="Arial" pitchFamily="34" charset="0"/>
              <a:buChar char="•"/>
            </a:pPr>
            <a:r>
              <a:rPr lang="en-US" sz="2800" dirty="0"/>
              <a:t>Bluetooth receiver</a:t>
            </a:r>
          </a:p>
          <a:p>
            <a:endParaRPr lang="en-US" dirty="0"/>
          </a:p>
        </p:txBody>
      </p:sp>
      <p:sp>
        <p:nvSpPr>
          <p:cNvPr id="5" name="Slide Number Placeholder 4">
            <a:extLst>
              <a:ext uri="{FF2B5EF4-FFF2-40B4-BE49-F238E27FC236}">
                <a16:creationId xmlns:a16="http://schemas.microsoft.com/office/drawing/2014/main" id="{8C9CFB91-C5E5-592B-65D2-9DF4C361E9D4}"/>
              </a:ext>
            </a:extLst>
          </p:cNvPr>
          <p:cNvSpPr>
            <a:spLocks noGrp="1"/>
          </p:cNvSpPr>
          <p:nvPr>
            <p:ph type="sldNum" sz="quarter" idx="12"/>
          </p:nvPr>
        </p:nvSpPr>
        <p:spPr/>
        <p:txBody>
          <a:bodyPr/>
          <a:lstStyle/>
          <a:p>
            <a:fld id="{BDCDBBEF-AA6C-4BA6-85B2-A17D7F280E38}" type="slidenum">
              <a:rPr lang="en-US" smtClean="0"/>
              <a:pPr/>
              <a:t>17</a:t>
            </a:fld>
            <a:endParaRPr lang="en-US"/>
          </a:p>
        </p:txBody>
      </p:sp>
      <p:pic>
        <p:nvPicPr>
          <p:cNvPr id="7" name="Picture 6">
            <a:extLst>
              <a:ext uri="{FF2B5EF4-FFF2-40B4-BE49-F238E27FC236}">
                <a16:creationId xmlns:a16="http://schemas.microsoft.com/office/drawing/2014/main" id="{8B0D245E-A27C-54D8-3EF1-FA4781112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009"/>
            <a:ext cx="877078" cy="1464254"/>
          </a:xfrm>
          <a:prstGeom prst="rect">
            <a:avLst/>
          </a:prstGeom>
        </p:spPr>
      </p:pic>
    </p:spTree>
    <p:extLst>
      <p:ext uri="{BB962C8B-B14F-4D97-AF65-F5344CB8AC3E}">
        <p14:creationId xmlns:p14="http://schemas.microsoft.com/office/powerpoint/2010/main" val="162468459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CD0D-2D00-0989-5B3C-64E799616848}"/>
              </a:ext>
            </a:extLst>
          </p:cNvPr>
          <p:cNvSpPr>
            <a:spLocks noGrp="1"/>
          </p:cNvSpPr>
          <p:nvPr>
            <p:ph type="title"/>
          </p:nvPr>
        </p:nvSpPr>
        <p:spPr/>
        <p:txBody>
          <a:bodyPr/>
          <a:lstStyle/>
          <a:p>
            <a:pPr algn="ctr"/>
            <a:r>
              <a:rPr lang="en-US" b="1" dirty="0"/>
              <a:t>Applications</a:t>
            </a:r>
            <a:endParaRPr lang="en-US" dirty="0"/>
          </a:p>
        </p:txBody>
      </p:sp>
      <p:sp>
        <p:nvSpPr>
          <p:cNvPr id="3" name="Content Placeholder 2">
            <a:extLst>
              <a:ext uri="{FF2B5EF4-FFF2-40B4-BE49-F238E27FC236}">
                <a16:creationId xmlns:a16="http://schemas.microsoft.com/office/drawing/2014/main" id="{99F84343-5FCA-463A-9C1C-06B85380A805}"/>
              </a:ext>
            </a:extLst>
          </p:cNvPr>
          <p:cNvSpPr>
            <a:spLocks noGrp="1"/>
          </p:cNvSpPr>
          <p:nvPr>
            <p:ph idx="1"/>
          </p:nvPr>
        </p:nvSpPr>
        <p:spPr>
          <a:xfrm>
            <a:off x="838200" y="1380931"/>
            <a:ext cx="10515600" cy="4672550"/>
          </a:xfrm>
        </p:spPr>
        <p:txBody>
          <a:bodyPr>
            <a:normAutofit/>
          </a:bodyPr>
          <a:lstStyle/>
          <a:p>
            <a:r>
              <a:rPr lang="en-US" b="1" dirty="0"/>
              <a:t>Home automation - </a:t>
            </a:r>
            <a:r>
              <a:rPr lang="en-US" dirty="0"/>
              <a:t>This project can be used to control various devices in the Home. It is used to control or switch on any electrical appliance.</a:t>
            </a:r>
          </a:p>
          <a:p>
            <a:r>
              <a:rPr lang="en-US" dirty="0"/>
              <a:t>Can also be used for security purposes after modification (we can control the gate system or we can interface a wireless camera and control it using our mobile)</a:t>
            </a:r>
          </a:p>
          <a:p>
            <a:pPr lvl="0"/>
            <a:r>
              <a:rPr lang="en-US" dirty="0"/>
              <a:t> The electric grid could be controlled remotely.</a:t>
            </a:r>
          </a:p>
          <a:p>
            <a:pPr lvl="0"/>
            <a:r>
              <a:rPr lang="en-US" dirty="0"/>
              <a:t>Automatic production machinery could be controlled even during odd hours with your mobile phone.</a:t>
            </a:r>
          </a:p>
          <a:p>
            <a:r>
              <a:rPr lang="en-US" dirty="0"/>
              <a:t>Industrial Automation– To control the status of industrial appliances.</a:t>
            </a:r>
          </a:p>
          <a:p>
            <a:r>
              <a:rPr lang="en-US" dirty="0"/>
              <a:t>To control (ON/OFF) the home appliances according to their status when we are going away from home.</a:t>
            </a:r>
          </a:p>
          <a:p>
            <a:endParaRPr lang="en-US" dirty="0"/>
          </a:p>
        </p:txBody>
      </p:sp>
      <p:sp>
        <p:nvSpPr>
          <p:cNvPr id="4" name="Slide Number Placeholder 3">
            <a:extLst>
              <a:ext uri="{FF2B5EF4-FFF2-40B4-BE49-F238E27FC236}">
                <a16:creationId xmlns:a16="http://schemas.microsoft.com/office/drawing/2014/main" id="{725B13E6-3ADD-4D6D-B756-1731D79E3B09}"/>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6" name="Picture 5">
            <a:extLst>
              <a:ext uri="{FF2B5EF4-FFF2-40B4-BE49-F238E27FC236}">
                <a16:creationId xmlns:a16="http://schemas.microsoft.com/office/drawing/2014/main" id="{AE8B9A2A-B825-0BCB-4C00-614B25268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 y="-10809"/>
            <a:ext cx="919163" cy="1313360"/>
          </a:xfrm>
          <a:prstGeom prst="rect">
            <a:avLst/>
          </a:prstGeom>
        </p:spPr>
      </p:pic>
    </p:spTree>
    <p:extLst>
      <p:ext uri="{BB962C8B-B14F-4D97-AF65-F5344CB8AC3E}">
        <p14:creationId xmlns:p14="http://schemas.microsoft.com/office/powerpoint/2010/main" val="57259288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40D6-2C88-0855-450B-8573EB49979A}"/>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230DDD93-0894-FE1D-8F1A-85075C012B7D}"/>
              </a:ext>
            </a:extLst>
          </p:cNvPr>
          <p:cNvSpPr>
            <a:spLocks noGrp="1"/>
          </p:cNvSpPr>
          <p:nvPr>
            <p:ph idx="1"/>
          </p:nvPr>
        </p:nvSpPr>
        <p:spPr/>
        <p:txBody>
          <a:bodyPr/>
          <a:lstStyle/>
          <a:p>
            <a:r>
              <a:rPr lang="en-US" dirty="0"/>
              <a:t>With the knowledge of new techniques in ‘Electronics’ we can make our life more comfortable. One such application of electronics is used in “Home Appliances Controlling using Android Mobile via Bluetooth”</a:t>
            </a:r>
          </a:p>
          <a:p>
            <a:r>
              <a:rPr lang="en-US" dirty="0"/>
              <a:t>We conclude that the various devices in the home or industry can be controlled using our Android mobile phone.</a:t>
            </a:r>
          </a:p>
          <a:p>
            <a:r>
              <a:rPr lang="en-US" dirty="0"/>
              <a:t>We feel that our project serves something good to this world and we like to present it before this prosperous world.</a:t>
            </a:r>
          </a:p>
          <a:p>
            <a:endParaRPr lang="en-US" dirty="0"/>
          </a:p>
        </p:txBody>
      </p:sp>
      <p:sp>
        <p:nvSpPr>
          <p:cNvPr id="4" name="Slide Number Placeholder 3">
            <a:extLst>
              <a:ext uri="{FF2B5EF4-FFF2-40B4-BE49-F238E27FC236}">
                <a16:creationId xmlns:a16="http://schemas.microsoft.com/office/drawing/2014/main" id="{A5AFBAB3-6F5D-2191-61AC-DE32B37BD954}"/>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6" name="Picture 5">
            <a:extLst>
              <a:ext uri="{FF2B5EF4-FFF2-40B4-BE49-F238E27FC236}">
                <a16:creationId xmlns:a16="http://schemas.microsoft.com/office/drawing/2014/main" id="{CF8B0C77-4A74-B5B2-1FA2-7175B0EBD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3"/>
            <a:ext cx="905069" cy="1459173"/>
          </a:xfrm>
          <a:prstGeom prst="rect">
            <a:avLst/>
          </a:prstGeom>
        </p:spPr>
      </p:pic>
    </p:spTree>
    <p:extLst>
      <p:ext uri="{BB962C8B-B14F-4D97-AF65-F5344CB8AC3E}">
        <p14:creationId xmlns:p14="http://schemas.microsoft.com/office/powerpoint/2010/main" val="34355995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746448"/>
            <a:ext cx="10515600" cy="594883"/>
          </a:xfrm>
        </p:spPr>
        <p:txBody>
          <a:bodyPr>
            <a:normAutofit fontScale="90000"/>
          </a:bodyPr>
          <a:lstStyle/>
          <a:p>
            <a:r>
              <a:rPr lang="en-US" b="1" dirty="0">
                <a:latin typeface="Times New Roman"/>
                <a:cs typeface="Times New Roman"/>
              </a:rPr>
              <a:t>Outline/</a:t>
            </a:r>
            <a:r>
              <a:rPr lang="en-US" b="1" dirty="0"/>
              <a:t>Contents of Presentation</a:t>
            </a:r>
            <a:endParaRPr lang="en-US" b="1" dirty="0">
              <a:latin typeface="Times New Roman"/>
              <a:cs typeface="Times New Roman"/>
            </a:endParaRPr>
          </a:p>
        </p:txBody>
      </p:sp>
      <p:sp>
        <p:nvSpPr>
          <p:cNvPr id="3" name="Content Placeholder 2"/>
          <p:cNvSpPr>
            <a:spLocks noGrp="1"/>
          </p:cNvSpPr>
          <p:nvPr>
            <p:ph idx="1"/>
          </p:nvPr>
        </p:nvSpPr>
        <p:spPr>
          <a:xfrm>
            <a:off x="838200" y="1588220"/>
            <a:ext cx="10515600" cy="4952253"/>
          </a:xfrm>
        </p:spPr>
        <p:txBody>
          <a:bodyPr>
            <a:normAutofit/>
          </a:bodyPr>
          <a:lstStyle/>
          <a:p>
            <a:r>
              <a:rPr lang="en-US" dirty="0"/>
              <a:t>1.   Introduction</a:t>
            </a:r>
          </a:p>
          <a:p>
            <a:r>
              <a:rPr lang="en-US" dirty="0"/>
              <a:t>2.   Block diagram</a:t>
            </a:r>
          </a:p>
          <a:p>
            <a:r>
              <a:rPr lang="en-US" dirty="0"/>
              <a:t>3.   Explanation of Block diagram</a:t>
            </a:r>
          </a:p>
          <a:p>
            <a:r>
              <a:rPr lang="en-US" dirty="0"/>
              <a:t>4.   Circuit diagram</a:t>
            </a:r>
          </a:p>
          <a:p>
            <a:r>
              <a:rPr lang="en-US" dirty="0"/>
              <a:t>5.   PCB Layout</a:t>
            </a:r>
          </a:p>
          <a:p>
            <a:r>
              <a:rPr lang="en-US" dirty="0"/>
              <a:t>6.   Software Flowchart</a:t>
            </a:r>
          </a:p>
          <a:p>
            <a:r>
              <a:rPr lang="en-US" dirty="0"/>
              <a:t>7.   Component List</a:t>
            </a:r>
          </a:p>
          <a:p>
            <a:r>
              <a:rPr lang="en-US" dirty="0"/>
              <a:t>8.   Application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6" name="Picture 5">
            <a:extLst>
              <a:ext uri="{FF2B5EF4-FFF2-40B4-BE49-F238E27FC236}">
                <a16:creationId xmlns:a16="http://schemas.microsoft.com/office/drawing/2014/main" id="{9A28F04B-277E-EA05-A830-B2C5C9B2F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01012" cy="1588220"/>
          </a:xfrm>
          <a:prstGeom prst="rect">
            <a:avLst/>
          </a:prstGeom>
        </p:spPr>
      </p:pic>
    </p:spTree>
    <p:extLst>
      <p:ext uri="{BB962C8B-B14F-4D97-AF65-F5344CB8AC3E}">
        <p14:creationId xmlns:p14="http://schemas.microsoft.com/office/powerpoint/2010/main" val="260598257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8DDA8-572B-FC5B-CB31-3D9FDC262DCC}"/>
              </a:ext>
            </a:extLst>
          </p:cNvPr>
          <p:cNvSpPr>
            <a:spLocks noGrp="1"/>
          </p:cNvSpPr>
          <p:nvPr>
            <p:ph idx="1"/>
          </p:nvPr>
        </p:nvSpPr>
        <p:spPr>
          <a:xfrm>
            <a:off x="933061" y="447870"/>
            <a:ext cx="10748865" cy="5908480"/>
          </a:xfrm>
        </p:spPr>
        <p:txBody>
          <a:bodyPr/>
          <a:lstStyle/>
          <a:p>
            <a:pPr algn="ctr"/>
            <a:endParaRPr lang="en-US" sz="2800" b="1" dirty="0"/>
          </a:p>
          <a:p>
            <a:pPr algn="ctr"/>
            <a:endParaRPr lang="en-US" b="1" dirty="0"/>
          </a:p>
          <a:p>
            <a:pPr algn="ctr"/>
            <a:endParaRPr lang="en-US" sz="2800" b="1" dirty="0"/>
          </a:p>
          <a:p>
            <a:pPr marL="0" indent="0" algn="ctr">
              <a:buNone/>
            </a:pPr>
            <a:r>
              <a:rPr lang="en-US" sz="9600" b="1" dirty="0"/>
              <a:t>Thank you</a:t>
            </a:r>
          </a:p>
          <a:p>
            <a:endParaRPr lang="en-US" dirty="0"/>
          </a:p>
        </p:txBody>
      </p:sp>
      <p:sp>
        <p:nvSpPr>
          <p:cNvPr id="4" name="Slide Number Placeholder 3">
            <a:extLst>
              <a:ext uri="{FF2B5EF4-FFF2-40B4-BE49-F238E27FC236}">
                <a16:creationId xmlns:a16="http://schemas.microsoft.com/office/drawing/2014/main" id="{7F3CCA29-6658-270C-63EC-E74AA45DDF5D}"/>
              </a:ext>
            </a:extLst>
          </p:cNvPr>
          <p:cNvSpPr>
            <a:spLocks noGrp="1"/>
          </p:cNvSpPr>
          <p:nvPr>
            <p:ph type="sldNum" sz="quarter" idx="12"/>
          </p:nvPr>
        </p:nvSpPr>
        <p:spPr/>
        <p:txBody>
          <a:bodyPr/>
          <a:lstStyle/>
          <a:p>
            <a:fld id="{BDCDBBEF-AA6C-4BA6-85B2-A17D7F280E38}" type="slidenum">
              <a:rPr lang="en-US" smtClean="0"/>
              <a:pPr/>
              <a:t>20</a:t>
            </a:fld>
            <a:endParaRPr lang="en-US"/>
          </a:p>
        </p:txBody>
      </p:sp>
      <p:pic>
        <p:nvPicPr>
          <p:cNvPr id="6" name="Picture 5">
            <a:extLst>
              <a:ext uri="{FF2B5EF4-FFF2-40B4-BE49-F238E27FC236}">
                <a16:creationId xmlns:a16="http://schemas.microsoft.com/office/drawing/2014/main" id="{830A1791-F76C-A249-A3A3-B9289BBA4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 y="0"/>
            <a:ext cx="842963" cy="1399592"/>
          </a:xfrm>
          <a:prstGeom prst="rect">
            <a:avLst/>
          </a:prstGeom>
        </p:spPr>
      </p:pic>
    </p:spTree>
    <p:extLst>
      <p:ext uri="{BB962C8B-B14F-4D97-AF65-F5344CB8AC3E}">
        <p14:creationId xmlns:p14="http://schemas.microsoft.com/office/powerpoint/2010/main" val="29146956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r>
              <a:rPr lang="en-US" sz="2800" b="1" dirty="0"/>
              <a:t>Project Aim: </a:t>
            </a:r>
            <a:r>
              <a:rPr lang="en-US" sz="2800" dirty="0"/>
              <a:t>To control electrical devices with an Android mobile.</a:t>
            </a:r>
          </a:p>
          <a:p>
            <a:r>
              <a:rPr lang="en-US" sz="2800" b="1" dirty="0"/>
              <a:t>Controlling technique:</a:t>
            </a:r>
            <a:r>
              <a:rPr lang="en-US" sz="2800" dirty="0"/>
              <a:t> We have used Bluetooth technology in this project.</a:t>
            </a:r>
          </a:p>
          <a:p>
            <a:r>
              <a:rPr lang="en-US" sz="2800" dirty="0"/>
              <a:t>We need to install an application on our android mobile phone.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6" name="Picture 5">
            <a:extLst>
              <a:ext uri="{FF2B5EF4-FFF2-40B4-BE49-F238E27FC236}">
                <a16:creationId xmlns:a16="http://schemas.microsoft.com/office/drawing/2014/main" id="{B498C6DE-67EC-5C9B-E9E5-F6E798CB6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95401" cy="1800808"/>
          </a:xfrm>
          <a:prstGeom prst="rect">
            <a:avLst/>
          </a:prstGeom>
        </p:spPr>
      </p:pic>
    </p:spTree>
    <p:extLst>
      <p:ext uri="{BB962C8B-B14F-4D97-AF65-F5344CB8AC3E}">
        <p14:creationId xmlns:p14="http://schemas.microsoft.com/office/powerpoint/2010/main" val="340101276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B511DA54-55BD-09BD-5C93-0AF2F14DB00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334278" y="765111"/>
            <a:ext cx="10245012" cy="5110228"/>
          </a:xfrm>
          <a:prstGeom prst="rect">
            <a:avLst/>
          </a:prstGeom>
          <a:noFill/>
          <a:ln>
            <a:noFill/>
          </a:ln>
        </p:spPr>
      </p:pic>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7" name="Picture 6">
            <a:extLst>
              <a:ext uri="{FF2B5EF4-FFF2-40B4-BE49-F238E27FC236}">
                <a16:creationId xmlns:a16="http://schemas.microsoft.com/office/drawing/2014/main" id="{F8D88A2B-4057-5394-C990-68D74BA0F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66327" cy="2006082"/>
          </a:xfrm>
          <a:prstGeom prst="rect">
            <a:avLst/>
          </a:prstGeom>
        </p:spPr>
      </p:pic>
    </p:spTree>
    <p:extLst>
      <p:ext uri="{BB962C8B-B14F-4D97-AF65-F5344CB8AC3E}">
        <p14:creationId xmlns:p14="http://schemas.microsoft.com/office/powerpoint/2010/main" val="409303454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of the Project</a:t>
            </a:r>
          </a:p>
        </p:txBody>
      </p:sp>
      <p:pic>
        <p:nvPicPr>
          <p:cNvPr id="5" name="Picture 2">
            <a:extLst>
              <a:ext uri="{FF2B5EF4-FFF2-40B4-BE49-F238E27FC236}">
                <a16:creationId xmlns:a16="http://schemas.microsoft.com/office/drawing/2014/main" id="{B739E6EF-E8AE-0AFC-3AF6-BE404E92DC94}"/>
              </a:ext>
            </a:extLst>
          </p:cNvPr>
          <p:cNvPicPr>
            <a:picLocks noGrp="1" noChangeAspect="1" noChangeArrowheads="1"/>
          </p:cNvPicPr>
          <p:nvPr>
            <p:ph idx="1"/>
          </p:nvPr>
        </p:nvPicPr>
        <p:blipFill>
          <a:blip r:embed="rId2"/>
          <a:stretch>
            <a:fillRect/>
          </a:stretch>
        </p:blipFill>
        <p:spPr bwMode="auto">
          <a:xfrm>
            <a:off x="1371600" y="2557463"/>
            <a:ext cx="9524997" cy="33178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7" name="Picture 6">
            <a:extLst>
              <a:ext uri="{FF2B5EF4-FFF2-40B4-BE49-F238E27FC236}">
                <a16:creationId xmlns:a16="http://schemas.microsoft.com/office/drawing/2014/main" id="{9EC49507-2028-3307-ED95-D33A8B5EA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9673" cy="1614196"/>
          </a:xfrm>
          <a:prstGeom prst="rect">
            <a:avLst/>
          </a:prstGeom>
        </p:spPr>
      </p:pic>
    </p:spTree>
    <p:extLst>
      <p:ext uri="{BB962C8B-B14F-4D97-AF65-F5344CB8AC3E}">
        <p14:creationId xmlns:p14="http://schemas.microsoft.com/office/powerpoint/2010/main" val="47496530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Transmitter / Controlling Unit</a:t>
            </a:r>
            <a:endParaRPr lang="en-US" dirty="0"/>
          </a:p>
        </p:txBody>
      </p:sp>
      <p:pic>
        <p:nvPicPr>
          <p:cNvPr id="5" name="Picture 2">
            <a:extLst>
              <a:ext uri="{FF2B5EF4-FFF2-40B4-BE49-F238E27FC236}">
                <a16:creationId xmlns:a16="http://schemas.microsoft.com/office/drawing/2014/main" id="{F520E768-87FE-ACB4-6FED-E169B56302E9}"/>
              </a:ext>
            </a:extLst>
          </p:cNvPr>
          <p:cNvPicPr>
            <a:picLocks noGrp="1" noChangeAspect="1" noChangeArrowheads="1"/>
          </p:cNvPicPr>
          <p:nvPr>
            <p:ph idx="1"/>
          </p:nvPr>
        </p:nvPicPr>
        <p:blipFill>
          <a:blip r:embed="rId2"/>
          <a:stretch>
            <a:fillRect/>
          </a:stretch>
        </p:blipFill>
        <p:spPr bwMode="auto">
          <a:xfrm>
            <a:off x="1371601" y="2557463"/>
            <a:ext cx="9433248" cy="33178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7" name="TextBox 6">
            <a:extLst>
              <a:ext uri="{FF2B5EF4-FFF2-40B4-BE49-F238E27FC236}">
                <a16:creationId xmlns:a16="http://schemas.microsoft.com/office/drawing/2014/main" id="{DD669EDF-050B-0041-E05B-F76E37CB3E11}"/>
              </a:ext>
            </a:extLst>
          </p:cNvPr>
          <p:cNvSpPr txBox="1"/>
          <p:nvPr/>
        </p:nvSpPr>
        <p:spPr>
          <a:xfrm>
            <a:off x="6693159" y="2463801"/>
            <a:ext cx="4127240" cy="954107"/>
          </a:xfrm>
          <a:prstGeom prst="rect">
            <a:avLst/>
          </a:prstGeom>
          <a:noFill/>
        </p:spPr>
        <p:txBody>
          <a:bodyPr wrap="square">
            <a:spAutoFit/>
          </a:bodyPr>
          <a:lstStyle/>
          <a:p>
            <a:r>
              <a:rPr lang="en-US" sz="2800" dirty="0"/>
              <a:t>Bluetooth enabled Android mobile</a:t>
            </a:r>
          </a:p>
        </p:txBody>
      </p:sp>
      <p:pic>
        <p:nvPicPr>
          <p:cNvPr id="9" name="Picture 8">
            <a:extLst>
              <a:ext uri="{FF2B5EF4-FFF2-40B4-BE49-F238E27FC236}">
                <a16:creationId xmlns:a16="http://schemas.microsoft.com/office/drawing/2014/main" id="{24055075-6512-A1F4-91FA-FBA26FD32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0343" cy="1707502"/>
          </a:xfrm>
          <a:prstGeom prst="rect">
            <a:avLst/>
          </a:prstGeom>
        </p:spPr>
      </p:pic>
    </p:spTree>
    <p:extLst>
      <p:ext uri="{BB962C8B-B14F-4D97-AF65-F5344CB8AC3E}">
        <p14:creationId xmlns:p14="http://schemas.microsoft.com/office/powerpoint/2010/main" val="22852401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Block diagram Description</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a:t>1) Android mobile / Smart Phone:-</a:t>
            </a:r>
          </a:p>
          <a:p>
            <a:pPr>
              <a:buNone/>
            </a:pPr>
            <a:r>
              <a:rPr lang="en-US" sz="2800" dirty="0"/>
              <a:t>	It consists of an Android mobile handset having Bluetooth. Also, the user needs to install an application on this mobile. This Android mobile sends commands using Bluetooth technology.</a:t>
            </a:r>
            <a:endParaRPr lang="en-US" dirty="0"/>
          </a:p>
          <a:p>
            <a:r>
              <a:rPr lang="en-US" sz="2800" dirty="0"/>
              <a:t>2) Bluetooth decoder: - </a:t>
            </a:r>
          </a:p>
          <a:p>
            <a:pPr>
              <a:buNone/>
            </a:pPr>
            <a:r>
              <a:rPr lang="en-US" sz="2800" dirty="0"/>
              <a:t>	It consists of a Bluetooth decoder. It gives ASCII code output. This receiver enables wireless transmission&amp; and reception of serial data. It has 10 meters range.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6" name="Picture 5">
            <a:extLst>
              <a:ext uri="{FF2B5EF4-FFF2-40B4-BE49-F238E27FC236}">
                <a16:creationId xmlns:a16="http://schemas.microsoft.com/office/drawing/2014/main" id="{986DA0C3-D0EF-3E9F-488A-05C258133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94318" cy="1875453"/>
          </a:xfrm>
          <a:prstGeom prst="rect">
            <a:avLst/>
          </a:prstGeom>
        </p:spPr>
      </p:pic>
    </p:spTree>
    <p:extLst>
      <p:ext uri="{BB962C8B-B14F-4D97-AF65-F5344CB8AC3E}">
        <p14:creationId xmlns:p14="http://schemas.microsoft.com/office/powerpoint/2010/main" val="40036627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43492"/>
          </a:xfrm>
        </p:spPr>
        <p:txBody>
          <a:bodyPr/>
          <a:lstStyle/>
          <a:p>
            <a:pPr algn="ctr"/>
            <a:r>
              <a:rPr lang="en-US" b="1" dirty="0"/>
              <a:t>RELAY</a:t>
            </a:r>
          </a:p>
        </p:txBody>
      </p:sp>
      <p:sp>
        <p:nvSpPr>
          <p:cNvPr id="3" name="Content Placeholder 2"/>
          <p:cNvSpPr>
            <a:spLocks noGrp="1"/>
          </p:cNvSpPr>
          <p:nvPr>
            <p:ph idx="1"/>
          </p:nvPr>
        </p:nvSpPr>
        <p:spPr>
          <a:xfrm>
            <a:off x="838200" y="1987420"/>
            <a:ext cx="10515600" cy="4368929"/>
          </a:xfrm>
        </p:spPr>
        <p:txBody>
          <a:bodyPr/>
          <a:lstStyle/>
          <a:p>
            <a:r>
              <a:rPr lang="en-US" sz="2600" b="1" dirty="0"/>
              <a:t>Relay is used to control the on/off operation of the device. Relays are driven by the transistors. We are using a single pole double throw (SPDT) relay. The relay acts as a switch that is used to control the 230-volt AC supply. This relay can be used to turn off electrical appliances like fans, tubes, etc.</a:t>
            </a:r>
          </a:p>
          <a:p>
            <a:endParaRPr lang="en-US" sz="2000"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5" name="Picture 4">
            <a:extLst>
              <a:ext uri="{FF2B5EF4-FFF2-40B4-BE49-F238E27FC236}">
                <a16:creationId xmlns:a16="http://schemas.microsoft.com/office/drawing/2014/main" id="{731C3580-B3C9-35CC-B642-801EDE0CBFC1}"/>
              </a:ext>
            </a:extLst>
          </p:cNvPr>
          <p:cNvPicPr/>
          <p:nvPr/>
        </p:nvPicPr>
        <p:blipFill>
          <a:blip r:embed="rId2" cstate="print"/>
          <a:srcRect/>
          <a:stretch>
            <a:fillRect/>
          </a:stretch>
        </p:blipFill>
        <p:spPr bwMode="auto">
          <a:xfrm>
            <a:off x="3097763" y="3890866"/>
            <a:ext cx="6186195" cy="2078134"/>
          </a:xfrm>
          <a:prstGeom prst="rect">
            <a:avLst/>
          </a:prstGeom>
          <a:noFill/>
          <a:ln w="9525">
            <a:noFill/>
            <a:miter lim="800000"/>
            <a:headEnd/>
            <a:tailEnd/>
          </a:ln>
        </p:spPr>
      </p:pic>
      <p:pic>
        <p:nvPicPr>
          <p:cNvPr id="7" name="Picture 6">
            <a:extLst>
              <a:ext uri="{FF2B5EF4-FFF2-40B4-BE49-F238E27FC236}">
                <a16:creationId xmlns:a16="http://schemas.microsoft.com/office/drawing/2014/main" id="{3C0F6514-3A0E-3DA8-E52B-21FEE5BEC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0"/>
            <a:ext cx="1152428" cy="1698171"/>
          </a:xfrm>
          <a:prstGeom prst="rect">
            <a:avLst/>
          </a:prstGeom>
        </p:spPr>
      </p:pic>
    </p:spTree>
    <p:extLst>
      <p:ext uri="{BB962C8B-B14F-4D97-AF65-F5344CB8AC3E}">
        <p14:creationId xmlns:p14="http://schemas.microsoft.com/office/powerpoint/2010/main" val="8804656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B19D7D-B38C-3F82-0517-7FE2FBBBEEE7}"/>
              </a:ext>
            </a:extLst>
          </p:cNvPr>
          <p:cNvSpPr>
            <a:spLocks noGrp="1"/>
          </p:cNvSpPr>
          <p:nvPr>
            <p:ph sz="half" idx="1"/>
          </p:nvPr>
        </p:nvSpPr>
        <p:spPr>
          <a:xfrm>
            <a:off x="970384" y="289249"/>
            <a:ext cx="5049416" cy="5887714"/>
          </a:xfrm>
        </p:spPr>
        <p:txBody>
          <a:bodyPr>
            <a:normAutofit/>
          </a:bodyPr>
          <a:lstStyle/>
          <a:p>
            <a:r>
              <a:rPr lang="en-US" b="1" dirty="0"/>
              <a:t>4) Arduino:- </a:t>
            </a:r>
            <a:r>
              <a:rPr lang="en-US" sz="2800" dirty="0"/>
              <a:t>It is the major part and heart of the system. It controls all the inputs &amp; and the controlling action to be taken at the output. We have used Arduino Uno.</a:t>
            </a:r>
          </a:p>
          <a:p>
            <a:endParaRPr lang="en-US" sz="2800" dirty="0"/>
          </a:p>
          <a:p>
            <a:endParaRPr lang="en-US" dirty="0"/>
          </a:p>
        </p:txBody>
      </p:sp>
      <p:sp>
        <p:nvSpPr>
          <p:cNvPr id="4" name="Content Placeholder 3">
            <a:extLst>
              <a:ext uri="{FF2B5EF4-FFF2-40B4-BE49-F238E27FC236}">
                <a16:creationId xmlns:a16="http://schemas.microsoft.com/office/drawing/2014/main" id="{332041DB-3523-37EE-6BB0-0BD65FE09612}"/>
              </a:ext>
            </a:extLst>
          </p:cNvPr>
          <p:cNvSpPr>
            <a:spLocks noGrp="1"/>
          </p:cNvSpPr>
          <p:nvPr>
            <p:ph sz="half" idx="2"/>
          </p:nvPr>
        </p:nvSpPr>
        <p:spPr>
          <a:xfrm>
            <a:off x="6172200" y="289250"/>
            <a:ext cx="5181600" cy="5887714"/>
          </a:xfrm>
        </p:spPr>
        <p:txBody>
          <a:bodyPr>
            <a:normAutofit/>
          </a:bodyPr>
          <a:lstStyle/>
          <a:p>
            <a:r>
              <a:rPr lang="en-US" b="1" dirty="0"/>
              <a:t>5) Liquid Crystal Display:- </a:t>
            </a:r>
            <a:r>
              <a:rPr lang="en-US" sz="2800" dirty="0"/>
              <a:t>It is an Alphanumeric Display. Used for displaying various messages. We have used 16 x 2 Alphanumeric Display</a:t>
            </a:r>
          </a:p>
          <a:p>
            <a:endParaRPr lang="en-US" dirty="0"/>
          </a:p>
        </p:txBody>
      </p:sp>
      <p:sp>
        <p:nvSpPr>
          <p:cNvPr id="5" name="Slide Number Placeholder 4">
            <a:extLst>
              <a:ext uri="{FF2B5EF4-FFF2-40B4-BE49-F238E27FC236}">
                <a16:creationId xmlns:a16="http://schemas.microsoft.com/office/drawing/2014/main" id="{CFE78113-03F9-C508-EF22-3FBA8FA412E5}"/>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6" name="Picture 2">
            <a:extLst>
              <a:ext uri="{FF2B5EF4-FFF2-40B4-BE49-F238E27FC236}">
                <a16:creationId xmlns:a16="http://schemas.microsoft.com/office/drawing/2014/main" id="{1DEB3869-EF01-6848-7147-69844E4EEBB7}"/>
              </a:ext>
            </a:extLst>
          </p:cNvPr>
          <p:cNvPicPr>
            <a:picLocks noChangeAspect="1" noChangeArrowheads="1"/>
          </p:cNvPicPr>
          <p:nvPr/>
        </p:nvPicPr>
        <p:blipFill>
          <a:blip r:embed="rId2"/>
          <a:srcRect/>
          <a:stretch>
            <a:fillRect/>
          </a:stretch>
        </p:blipFill>
        <p:spPr bwMode="auto">
          <a:xfrm>
            <a:off x="1310951" y="3272704"/>
            <a:ext cx="4236098" cy="2133600"/>
          </a:xfrm>
          <a:prstGeom prst="rect">
            <a:avLst/>
          </a:prstGeom>
          <a:noFill/>
          <a:ln w="9525">
            <a:noFill/>
            <a:miter lim="800000"/>
            <a:headEnd/>
            <a:tailEnd/>
          </a:ln>
          <a:effectLst/>
        </p:spPr>
      </p:pic>
      <p:pic>
        <p:nvPicPr>
          <p:cNvPr id="7" name="Picture 6" descr="image002.png">
            <a:extLst>
              <a:ext uri="{FF2B5EF4-FFF2-40B4-BE49-F238E27FC236}">
                <a16:creationId xmlns:a16="http://schemas.microsoft.com/office/drawing/2014/main" id="{5D9562E9-AC8D-E65B-B3E4-34C36F704C16}"/>
              </a:ext>
            </a:extLst>
          </p:cNvPr>
          <p:cNvPicPr>
            <a:picLocks noChangeAspect="1"/>
          </p:cNvPicPr>
          <p:nvPr/>
        </p:nvPicPr>
        <p:blipFill>
          <a:blip r:embed="rId3"/>
          <a:stretch>
            <a:fillRect/>
          </a:stretch>
        </p:blipFill>
        <p:spPr>
          <a:xfrm>
            <a:off x="6755364" y="3106324"/>
            <a:ext cx="4232987" cy="1821008"/>
          </a:xfrm>
          <a:prstGeom prst="rect">
            <a:avLst/>
          </a:prstGeom>
        </p:spPr>
      </p:pic>
      <p:pic>
        <p:nvPicPr>
          <p:cNvPr id="9" name="Picture 8">
            <a:extLst>
              <a:ext uri="{FF2B5EF4-FFF2-40B4-BE49-F238E27FC236}">
                <a16:creationId xmlns:a16="http://schemas.microsoft.com/office/drawing/2014/main" id="{C067A3A7-7F77-9BDA-F4D8-B054C7998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0"/>
            <a:ext cx="909832" cy="1464906"/>
          </a:xfrm>
          <a:prstGeom prst="rect">
            <a:avLst/>
          </a:prstGeom>
        </p:spPr>
      </p:pic>
    </p:spTree>
    <p:extLst>
      <p:ext uri="{BB962C8B-B14F-4D97-AF65-F5344CB8AC3E}">
        <p14:creationId xmlns:p14="http://schemas.microsoft.com/office/powerpoint/2010/main" val="22391730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_rels/them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6169</TotalTime>
  <Words>1089</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20</vt:i4>
      </vt:variant>
    </vt:vector>
  </HeadingPairs>
  <TitlesOfParts>
    <vt:vector size="33" baseType="lpstr">
      <vt:lpstr>Arial</vt:lpstr>
      <vt:lpstr>Arial Black</vt:lpstr>
      <vt:lpstr>Calibri</vt:lpstr>
      <vt:lpstr>Calibri Light</vt:lpstr>
      <vt:lpstr>Casper</vt:lpstr>
      <vt:lpstr>Garamond</vt:lpstr>
      <vt:lpstr>Gill Sans MT</vt:lpstr>
      <vt:lpstr>Raleway ExtraBold</vt:lpstr>
      <vt:lpstr>Times New Roman</vt:lpstr>
      <vt:lpstr>2_Office Theme</vt:lpstr>
      <vt:lpstr>Contents Slide Master</vt:lpstr>
      <vt:lpstr>Gallery</vt:lpstr>
      <vt:lpstr>Organic</vt:lpstr>
      <vt:lpstr>PowerPoint Presentation</vt:lpstr>
      <vt:lpstr>Outline/Contents of Presentation</vt:lpstr>
      <vt:lpstr>Introduction to Project</vt:lpstr>
      <vt:lpstr>PowerPoint Presentation</vt:lpstr>
      <vt:lpstr>Block Diagram of the Project</vt:lpstr>
      <vt:lpstr>Transmitter / Controlling Unit</vt:lpstr>
      <vt:lpstr>Block diagram Description</vt:lpstr>
      <vt:lpstr>RELAY</vt:lpstr>
      <vt:lpstr>PowerPoint Presentation</vt:lpstr>
      <vt:lpstr>Power Supply Module</vt:lpstr>
      <vt:lpstr>PowerPoint Presentation</vt:lpstr>
      <vt:lpstr>CIRCUIT DIAGRAM</vt:lpstr>
      <vt:lpstr>PCB LAYOUT</vt:lpstr>
      <vt:lpstr>PCB making procedure</vt:lpstr>
      <vt:lpstr>Software used in our Project</vt:lpstr>
      <vt:lpstr>Testing and Trouble shooting</vt:lpstr>
      <vt:lpstr>Component List</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amritpal dhillon</cp:lastModifiedBy>
  <cp:revision>493</cp:revision>
  <dcterms:created xsi:type="dcterms:W3CDTF">2019-01-09T10:33:58Z</dcterms:created>
  <dcterms:modified xsi:type="dcterms:W3CDTF">2024-01-31T13:48:47Z</dcterms:modified>
</cp:coreProperties>
</file>