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4" r:id="rId8"/>
    <p:sldId id="266" r:id="rId9"/>
    <p:sldId id="267" r:id="rId10"/>
    <p:sldId id="268" r:id="rId11"/>
    <p:sldId id="269"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42669C-B47B-43E3-B000-E074E04290A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090ABCB-E601-4EBD-8F6C-564906B3F087}">
      <dgm:prSet/>
      <dgm:spPr/>
      <dgm:t>
        <a:bodyPr/>
        <a:lstStyle/>
        <a:p>
          <a:r>
            <a:rPr lang="en-US" b="1" i="0" dirty="0"/>
            <a:t>Scalability: </a:t>
          </a:r>
          <a:r>
            <a:rPr lang="en-US" b="0" i="0" dirty="0"/>
            <a:t>S3 is built to handle any amount of data, ranging from a few gigabytes to petabytes or more. It automatically scales to meet the demands of applications and users.</a:t>
          </a:r>
          <a:endParaRPr lang="en-US" dirty="0"/>
        </a:p>
      </dgm:t>
    </dgm:pt>
    <dgm:pt modelId="{97F12DA3-6738-4015-B23A-A82E9F6E9399}" type="parTrans" cxnId="{E3CD6F8A-E5E0-4E75-8BFA-1945613BC687}">
      <dgm:prSet/>
      <dgm:spPr/>
      <dgm:t>
        <a:bodyPr/>
        <a:lstStyle/>
        <a:p>
          <a:endParaRPr lang="en-US"/>
        </a:p>
      </dgm:t>
    </dgm:pt>
    <dgm:pt modelId="{0EAC0863-5BBC-4276-927E-F4472BC769FA}" type="sibTrans" cxnId="{E3CD6F8A-E5E0-4E75-8BFA-1945613BC687}">
      <dgm:prSet/>
      <dgm:spPr/>
      <dgm:t>
        <a:bodyPr/>
        <a:lstStyle/>
        <a:p>
          <a:endParaRPr lang="en-US"/>
        </a:p>
      </dgm:t>
    </dgm:pt>
    <dgm:pt modelId="{04149284-65E8-47D4-924F-2ADDB02C3986}">
      <dgm:prSet/>
      <dgm:spPr/>
      <dgm:t>
        <a:bodyPr/>
        <a:lstStyle/>
        <a:p>
          <a:r>
            <a:rPr lang="en-US" b="1" i="0"/>
            <a:t>Durability: </a:t>
          </a:r>
          <a:r>
            <a:rPr lang="en-US" b="0" i="0"/>
            <a:t>S3 provides high durability for stored data. It replicates data across multiple facilities and automatically detects and repairs any data inconsistencies. AWS guarantees 99.999999999% (11 nines) durability for S3 objects.</a:t>
          </a:r>
          <a:endParaRPr lang="en-US"/>
        </a:p>
      </dgm:t>
    </dgm:pt>
    <dgm:pt modelId="{4972BE28-9136-4386-B095-B3D7183BE9F9}" type="parTrans" cxnId="{EAC659A3-7984-4199-ADC6-8B65965E2194}">
      <dgm:prSet/>
      <dgm:spPr/>
      <dgm:t>
        <a:bodyPr/>
        <a:lstStyle/>
        <a:p>
          <a:endParaRPr lang="en-US"/>
        </a:p>
      </dgm:t>
    </dgm:pt>
    <dgm:pt modelId="{5F07EDA2-D5AE-44B2-B0FD-BCC451684412}" type="sibTrans" cxnId="{EAC659A3-7984-4199-ADC6-8B65965E2194}">
      <dgm:prSet/>
      <dgm:spPr/>
      <dgm:t>
        <a:bodyPr/>
        <a:lstStyle/>
        <a:p>
          <a:endParaRPr lang="en-US"/>
        </a:p>
      </dgm:t>
    </dgm:pt>
    <dgm:pt modelId="{D5D0B214-85B9-419C-A47B-71F22FF461C1}">
      <dgm:prSet/>
      <dgm:spPr/>
      <dgm:t>
        <a:bodyPr/>
        <a:lstStyle/>
        <a:p>
          <a:r>
            <a:rPr lang="en-US" b="1" i="0"/>
            <a:t>Availability: </a:t>
          </a:r>
          <a:r>
            <a:rPr lang="en-US" b="0" i="0"/>
            <a:t>S3 offers high availability, ensuring that stored data is accessible when needed. It provides a service level agreement (SLA) for uptime and is designed to provide consistent and low-latency performance.</a:t>
          </a:r>
          <a:endParaRPr lang="en-US"/>
        </a:p>
      </dgm:t>
    </dgm:pt>
    <dgm:pt modelId="{D85C7952-5E86-4874-B66D-861B00DC3F65}" type="parTrans" cxnId="{DEB74B7F-9592-476C-9077-B2321C85F51B}">
      <dgm:prSet/>
      <dgm:spPr/>
      <dgm:t>
        <a:bodyPr/>
        <a:lstStyle/>
        <a:p>
          <a:endParaRPr lang="en-US"/>
        </a:p>
      </dgm:t>
    </dgm:pt>
    <dgm:pt modelId="{B377CF2D-894F-4892-9654-B791C1BBBFA1}" type="sibTrans" cxnId="{DEB74B7F-9592-476C-9077-B2321C85F51B}">
      <dgm:prSet/>
      <dgm:spPr/>
      <dgm:t>
        <a:bodyPr/>
        <a:lstStyle/>
        <a:p>
          <a:endParaRPr lang="en-US"/>
        </a:p>
      </dgm:t>
    </dgm:pt>
    <dgm:pt modelId="{46FB4875-A675-4A77-A273-0190F620655E}">
      <dgm:prSet/>
      <dgm:spPr/>
      <dgm:t>
        <a:bodyPr/>
        <a:lstStyle/>
        <a:p>
          <a:r>
            <a:rPr lang="en-US" b="1" i="0"/>
            <a:t>Security: </a:t>
          </a:r>
          <a:r>
            <a:rPr lang="en-US" b="0" i="0"/>
            <a:t>S3 offers robust security features to protect stored data. It supports encryption at rest, allowing you to encrypt data using AWS Key Management Service (KMS) keys. Access to S3 buckets and objects can be controlled using AWS Identity and Access Management (IAM) policies and bucket policies.</a:t>
          </a:r>
          <a:endParaRPr lang="en-US"/>
        </a:p>
      </dgm:t>
    </dgm:pt>
    <dgm:pt modelId="{914BEBCC-5F8E-4B5F-BAEF-2A1D7702F42A}" type="parTrans" cxnId="{0E5CF5C7-98B9-4993-8C7F-4250BEB20118}">
      <dgm:prSet/>
      <dgm:spPr/>
      <dgm:t>
        <a:bodyPr/>
        <a:lstStyle/>
        <a:p>
          <a:endParaRPr lang="en-US"/>
        </a:p>
      </dgm:t>
    </dgm:pt>
    <dgm:pt modelId="{FC0DCFC1-FDB4-4B48-8C4D-243A9CA79836}" type="sibTrans" cxnId="{0E5CF5C7-98B9-4993-8C7F-4250BEB20118}">
      <dgm:prSet/>
      <dgm:spPr/>
      <dgm:t>
        <a:bodyPr/>
        <a:lstStyle/>
        <a:p>
          <a:endParaRPr lang="en-US"/>
        </a:p>
      </dgm:t>
    </dgm:pt>
    <dgm:pt modelId="{E3F93564-FE97-4AA4-B8FC-74A2C94C673C}" type="pres">
      <dgm:prSet presAssocID="{DA42669C-B47B-43E3-B000-E074E04290A3}" presName="linear" presStyleCnt="0">
        <dgm:presLayoutVars>
          <dgm:animLvl val="lvl"/>
          <dgm:resizeHandles val="exact"/>
        </dgm:presLayoutVars>
      </dgm:prSet>
      <dgm:spPr/>
    </dgm:pt>
    <dgm:pt modelId="{72A0D9CB-CCCF-4C2B-9E23-5057C9B58CD5}" type="pres">
      <dgm:prSet presAssocID="{E090ABCB-E601-4EBD-8F6C-564906B3F087}" presName="parentText" presStyleLbl="node1" presStyleIdx="0" presStyleCnt="4" custScaleY="119478">
        <dgm:presLayoutVars>
          <dgm:chMax val="0"/>
          <dgm:bulletEnabled val="1"/>
        </dgm:presLayoutVars>
      </dgm:prSet>
      <dgm:spPr/>
    </dgm:pt>
    <dgm:pt modelId="{513407E8-FCA5-4D40-8E45-C8516E28D35C}" type="pres">
      <dgm:prSet presAssocID="{0EAC0863-5BBC-4276-927E-F4472BC769FA}" presName="spacer" presStyleCnt="0"/>
      <dgm:spPr/>
    </dgm:pt>
    <dgm:pt modelId="{BBD251A8-EDA9-45EC-8600-1135A82B67A4}" type="pres">
      <dgm:prSet presAssocID="{04149284-65E8-47D4-924F-2ADDB02C3986}" presName="parentText" presStyleLbl="node1" presStyleIdx="1" presStyleCnt="4">
        <dgm:presLayoutVars>
          <dgm:chMax val="0"/>
          <dgm:bulletEnabled val="1"/>
        </dgm:presLayoutVars>
      </dgm:prSet>
      <dgm:spPr/>
    </dgm:pt>
    <dgm:pt modelId="{FEADBB94-EFD5-440D-9B71-F2342EA86414}" type="pres">
      <dgm:prSet presAssocID="{5F07EDA2-D5AE-44B2-B0FD-BCC451684412}" presName="spacer" presStyleCnt="0"/>
      <dgm:spPr/>
    </dgm:pt>
    <dgm:pt modelId="{D193D7BD-4612-4FBA-99F0-159EE0869BBD}" type="pres">
      <dgm:prSet presAssocID="{D5D0B214-85B9-419C-A47B-71F22FF461C1}" presName="parentText" presStyleLbl="node1" presStyleIdx="2" presStyleCnt="4">
        <dgm:presLayoutVars>
          <dgm:chMax val="0"/>
          <dgm:bulletEnabled val="1"/>
        </dgm:presLayoutVars>
      </dgm:prSet>
      <dgm:spPr/>
    </dgm:pt>
    <dgm:pt modelId="{DB16113B-E5D6-43DF-86A8-67A2FF960591}" type="pres">
      <dgm:prSet presAssocID="{B377CF2D-894F-4892-9654-B791C1BBBFA1}" presName="spacer" presStyleCnt="0"/>
      <dgm:spPr/>
    </dgm:pt>
    <dgm:pt modelId="{5A588783-801A-4AC4-AF01-4C4AD05A5A3B}" type="pres">
      <dgm:prSet presAssocID="{46FB4875-A675-4A77-A273-0190F620655E}" presName="parentText" presStyleLbl="node1" presStyleIdx="3" presStyleCnt="4">
        <dgm:presLayoutVars>
          <dgm:chMax val="0"/>
          <dgm:bulletEnabled val="1"/>
        </dgm:presLayoutVars>
      </dgm:prSet>
      <dgm:spPr/>
    </dgm:pt>
  </dgm:ptLst>
  <dgm:cxnLst>
    <dgm:cxn modelId="{955FDA3F-F675-4D5A-8C3B-BDF725E7EA8F}" type="presOf" srcId="{04149284-65E8-47D4-924F-2ADDB02C3986}" destId="{BBD251A8-EDA9-45EC-8600-1135A82B67A4}" srcOrd="0" destOrd="0" presId="urn:microsoft.com/office/officeart/2005/8/layout/vList2"/>
    <dgm:cxn modelId="{AD356964-26AD-446B-92A8-855ADDE7BEF8}" type="presOf" srcId="{DA42669C-B47B-43E3-B000-E074E04290A3}" destId="{E3F93564-FE97-4AA4-B8FC-74A2C94C673C}" srcOrd="0" destOrd="0" presId="urn:microsoft.com/office/officeart/2005/8/layout/vList2"/>
    <dgm:cxn modelId="{DEB74B7F-9592-476C-9077-B2321C85F51B}" srcId="{DA42669C-B47B-43E3-B000-E074E04290A3}" destId="{D5D0B214-85B9-419C-A47B-71F22FF461C1}" srcOrd="2" destOrd="0" parTransId="{D85C7952-5E86-4874-B66D-861B00DC3F65}" sibTransId="{B377CF2D-894F-4892-9654-B791C1BBBFA1}"/>
    <dgm:cxn modelId="{E3CD6F8A-E5E0-4E75-8BFA-1945613BC687}" srcId="{DA42669C-B47B-43E3-B000-E074E04290A3}" destId="{E090ABCB-E601-4EBD-8F6C-564906B3F087}" srcOrd="0" destOrd="0" parTransId="{97F12DA3-6738-4015-B23A-A82E9F6E9399}" sibTransId="{0EAC0863-5BBC-4276-927E-F4472BC769FA}"/>
    <dgm:cxn modelId="{EAC659A3-7984-4199-ADC6-8B65965E2194}" srcId="{DA42669C-B47B-43E3-B000-E074E04290A3}" destId="{04149284-65E8-47D4-924F-2ADDB02C3986}" srcOrd="1" destOrd="0" parTransId="{4972BE28-9136-4386-B095-B3D7183BE9F9}" sibTransId="{5F07EDA2-D5AE-44B2-B0FD-BCC451684412}"/>
    <dgm:cxn modelId="{903D16B5-13C6-42E8-ABF6-ADDD23CC7487}" type="presOf" srcId="{E090ABCB-E601-4EBD-8F6C-564906B3F087}" destId="{72A0D9CB-CCCF-4C2B-9E23-5057C9B58CD5}" srcOrd="0" destOrd="0" presId="urn:microsoft.com/office/officeart/2005/8/layout/vList2"/>
    <dgm:cxn modelId="{0E5CF5C7-98B9-4993-8C7F-4250BEB20118}" srcId="{DA42669C-B47B-43E3-B000-E074E04290A3}" destId="{46FB4875-A675-4A77-A273-0190F620655E}" srcOrd="3" destOrd="0" parTransId="{914BEBCC-5F8E-4B5F-BAEF-2A1D7702F42A}" sibTransId="{FC0DCFC1-FDB4-4B48-8C4D-243A9CA79836}"/>
    <dgm:cxn modelId="{404B78DE-F08A-4E81-B9F3-72FCBCBFFD36}" type="presOf" srcId="{D5D0B214-85B9-419C-A47B-71F22FF461C1}" destId="{D193D7BD-4612-4FBA-99F0-159EE0869BBD}" srcOrd="0" destOrd="0" presId="urn:microsoft.com/office/officeart/2005/8/layout/vList2"/>
    <dgm:cxn modelId="{30BB85FB-33C0-4FA2-811F-E24DD86AD026}" type="presOf" srcId="{46FB4875-A675-4A77-A273-0190F620655E}" destId="{5A588783-801A-4AC4-AF01-4C4AD05A5A3B}" srcOrd="0" destOrd="0" presId="urn:microsoft.com/office/officeart/2005/8/layout/vList2"/>
    <dgm:cxn modelId="{32AC4E56-DC14-4D80-BA10-F375B4900E01}" type="presParOf" srcId="{E3F93564-FE97-4AA4-B8FC-74A2C94C673C}" destId="{72A0D9CB-CCCF-4C2B-9E23-5057C9B58CD5}" srcOrd="0" destOrd="0" presId="urn:microsoft.com/office/officeart/2005/8/layout/vList2"/>
    <dgm:cxn modelId="{42F59AFA-97C9-416E-A694-032CEB761C48}" type="presParOf" srcId="{E3F93564-FE97-4AA4-B8FC-74A2C94C673C}" destId="{513407E8-FCA5-4D40-8E45-C8516E28D35C}" srcOrd="1" destOrd="0" presId="urn:microsoft.com/office/officeart/2005/8/layout/vList2"/>
    <dgm:cxn modelId="{DA720BD9-BA7A-4416-B178-5BBD6BD27BC2}" type="presParOf" srcId="{E3F93564-FE97-4AA4-B8FC-74A2C94C673C}" destId="{BBD251A8-EDA9-45EC-8600-1135A82B67A4}" srcOrd="2" destOrd="0" presId="urn:microsoft.com/office/officeart/2005/8/layout/vList2"/>
    <dgm:cxn modelId="{AD47A298-5C67-4190-8B28-A4467709D7A0}" type="presParOf" srcId="{E3F93564-FE97-4AA4-B8FC-74A2C94C673C}" destId="{FEADBB94-EFD5-440D-9B71-F2342EA86414}" srcOrd="3" destOrd="0" presId="urn:microsoft.com/office/officeart/2005/8/layout/vList2"/>
    <dgm:cxn modelId="{D0B39397-10CE-4578-9DBF-FFC2CB509D0D}" type="presParOf" srcId="{E3F93564-FE97-4AA4-B8FC-74A2C94C673C}" destId="{D193D7BD-4612-4FBA-99F0-159EE0869BBD}" srcOrd="4" destOrd="0" presId="urn:microsoft.com/office/officeart/2005/8/layout/vList2"/>
    <dgm:cxn modelId="{721FA67F-4769-4783-ADA7-AF94008188EF}" type="presParOf" srcId="{E3F93564-FE97-4AA4-B8FC-74A2C94C673C}" destId="{DB16113B-E5D6-43DF-86A8-67A2FF960591}" srcOrd="5" destOrd="0" presId="urn:microsoft.com/office/officeart/2005/8/layout/vList2"/>
    <dgm:cxn modelId="{C6F1BB97-40D4-4D7F-A02D-AF678AF70732}" type="presParOf" srcId="{E3F93564-FE97-4AA4-B8FC-74A2C94C673C}" destId="{5A588783-801A-4AC4-AF01-4C4AD05A5A3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0D9CB-CCCF-4C2B-9E23-5057C9B58CD5}">
      <dsp:nvSpPr>
        <dsp:cNvPr id="0" name=""/>
        <dsp:cNvSpPr/>
      </dsp:nvSpPr>
      <dsp:spPr>
        <a:xfrm>
          <a:off x="0" y="206705"/>
          <a:ext cx="7432766" cy="140060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t>Scalability: </a:t>
          </a:r>
          <a:r>
            <a:rPr lang="en-US" sz="1700" b="0" i="0" kern="1200" dirty="0"/>
            <a:t>S3 is built to handle any amount of data, ranging from a few gigabytes to petabytes or more. It automatically scales to meet the demands of applications and users.</a:t>
          </a:r>
          <a:endParaRPr lang="en-US" sz="1700" kern="1200" dirty="0"/>
        </a:p>
      </dsp:txBody>
      <dsp:txXfrm>
        <a:off x="68372" y="275077"/>
        <a:ext cx="7296022" cy="1263857"/>
      </dsp:txXfrm>
    </dsp:sp>
    <dsp:sp modelId="{BBD251A8-EDA9-45EC-8600-1135A82B67A4}">
      <dsp:nvSpPr>
        <dsp:cNvPr id="0" name=""/>
        <dsp:cNvSpPr/>
      </dsp:nvSpPr>
      <dsp:spPr>
        <a:xfrm>
          <a:off x="0" y="1656266"/>
          <a:ext cx="7432766" cy="1172266"/>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Durability: </a:t>
          </a:r>
          <a:r>
            <a:rPr lang="en-US" sz="1700" b="0" i="0" kern="1200"/>
            <a:t>S3 provides high durability for stored data. It replicates data across multiple facilities and automatically detects and repairs any data inconsistencies. AWS guarantees 99.999999999% (11 nines) durability for S3 objects.</a:t>
          </a:r>
          <a:endParaRPr lang="en-US" sz="1700" kern="1200"/>
        </a:p>
      </dsp:txBody>
      <dsp:txXfrm>
        <a:off x="57225" y="1713491"/>
        <a:ext cx="7318316" cy="1057816"/>
      </dsp:txXfrm>
    </dsp:sp>
    <dsp:sp modelId="{D193D7BD-4612-4FBA-99F0-159EE0869BBD}">
      <dsp:nvSpPr>
        <dsp:cNvPr id="0" name=""/>
        <dsp:cNvSpPr/>
      </dsp:nvSpPr>
      <dsp:spPr>
        <a:xfrm>
          <a:off x="0" y="2877493"/>
          <a:ext cx="7432766" cy="117226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Availability: </a:t>
          </a:r>
          <a:r>
            <a:rPr lang="en-US" sz="1700" b="0" i="0" kern="1200"/>
            <a:t>S3 offers high availability, ensuring that stored data is accessible when needed. It provides a service level agreement (SLA) for uptime and is designed to provide consistent and low-latency performance.</a:t>
          </a:r>
          <a:endParaRPr lang="en-US" sz="1700" kern="1200"/>
        </a:p>
      </dsp:txBody>
      <dsp:txXfrm>
        <a:off x="57225" y="2934718"/>
        <a:ext cx="7318316" cy="1057816"/>
      </dsp:txXfrm>
    </dsp:sp>
    <dsp:sp modelId="{5A588783-801A-4AC4-AF01-4C4AD05A5A3B}">
      <dsp:nvSpPr>
        <dsp:cNvPr id="0" name=""/>
        <dsp:cNvSpPr/>
      </dsp:nvSpPr>
      <dsp:spPr>
        <a:xfrm>
          <a:off x="0" y="4098719"/>
          <a:ext cx="7432766" cy="1172266"/>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Security: </a:t>
          </a:r>
          <a:r>
            <a:rPr lang="en-US" sz="1700" b="0" i="0" kern="1200"/>
            <a:t>S3 offers robust security features to protect stored data. It supports encryption at rest, allowing you to encrypt data using AWS Key Management Service (KMS) keys. Access to S3 buckets and objects can be controlled using AWS Identity and Access Management (IAM) policies and bucket policies.</a:t>
          </a:r>
          <a:endParaRPr lang="en-US" sz="1700" kern="1200"/>
        </a:p>
      </dsp:txBody>
      <dsp:txXfrm>
        <a:off x="57225" y="4155944"/>
        <a:ext cx="7318316" cy="10578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A88CE-A15F-4B28-9098-D887ED4CA240}"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399334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A88CE-A15F-4B28-9098-D887ED4CA240}"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280295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A88CE-A15F-4B28-9098-D887ED4CA240}"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3227783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A88CE-A15F-4B28-9098-D887ED4CA240}"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59FEA-DB4A-49F2-A3C3-61C842EDFEA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2054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A88CE-A15F-4B28-9098-D887ED4CA240}"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1134093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0A88CE-A15F-4B28-9098-D887ED4CA240}"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388353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0A88CE-A15F-4B28-9098-D887ED4CA240}"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1925068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A88CE-A15F-4B28-9098-D887ED4CA240}"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213452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A88CE-A15F-4B28-9098-D887ED4CA240}"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299778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A88CE-A15F-4B28-9098-D887ED4CA240}"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317856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A88CE-A15F-4B28-9098-D887ED4CA240}"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84621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A88CE-A15F-4B28-9098-D887ED4CA240}"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38955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A88CE-A15F-4B28-9098-D887ED4CA240}"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204733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A88CE-A15F-4B28-9098-D887ED4CA240}"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128823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A88CE-A15F-4B28-9098-D887ED4CA240}"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258686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0A88CE-A15F-4B28-9098-D887ED4CA240}"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105292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0A88CE-A15F-4B28-9098-D887ED4CA240}"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59FEA-DB4A-49F2-A3C3-61C842EDFEA8}" type="slidenum">
              <a:rPr lang="en-US" smtClean="0"/>
              <a:t>‹#›</a:t>
            </a:fld>
            <a:endParaRPr lang="en-US"/>
          </a:p>
        </p:txBody>
      </p:sp>
    </p:spTree>
    <p:extLst>
      <p:ext uri="{BB962C8B-B14F-4D97-AF65-F5344CB8AC3E}">
        <p14:creationId xmlns:p14="http://schemas.microsoft.com/office/powerpoint/2010/main" val="299798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D0A88CE-A15F-4B28-9098-D887ED4CA240}" type="datetimeFigureOut">
              <a:rPr lang="en-US" smtClean="0"/>
              <a:t>6/19/2023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6F59FEA-DB4A-49F2-A3C3-61C842EDFEA8}" type="slidenum">
              <a:rPr lang="en-US" smtClean="0"/>
              <a:t>‹#›</a:t>
            </a:fld>
            <a:endParaRPr lang="en-US"/>
          </a:p>
        </p:txBody>
      </p:sp>
    </p:spTree>
    <p:extLst>
      <p:ext uri="{BB962C8B-B14F-4D97-AF65-F5344CB8AC3E}">
        <p14:creationId xmlns:p14="http://schemas.microsoft.com/office/powerpoint/2010/main" val="1957284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example-bucket.s3.us-west-2.amazonaws.com/photos/puppy.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28C5612-DAA3-91D4-BC8D-2D09B27A611D}"/>
              </a:ext>
            </a:extLst>
          </p:cNvPr>
          <p:cNvSpPr>
            <a:spLocks noGrp="1"/>
          </p:cNvSpPr>
          <p:nvPr>
            <p:ph type="subTitle" idx="1"/>
          </p:nvPr>
        </p:nvSpPr>
        <p:spPr>
          <a:xfrm>
            <a:off x="8817428" y="1257301"/>
            <a:ext cx="2450127" cy="4343399"/>
          </a:xfrm>
          <a:effectLst/>
        </p:spPr>
        <p:txBody>
          <a:bodyPr anchor="ctr">
            <a:normAutofit/>
          </a:bodyPr>
          <a:lstStyle/>
          <a:p>
            <a:pPr algn="l"/>
            <a:r>
              <a:rPr lang="en-US" sz="4800" dirty="0"/>
              <a:t>Simple Storage Service</a:t>
            </a:r>
          </a:p>
        </p:txBody>
      </p:sp>
      <p:sp useBgFill="1">
        <p:nvSpPr>
          <p:cNvPr id="13" name="Freeform: Shape 9">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35354-B78F-5B12-5E9F-C19E1D30BD31}"/>
              </a:ext>
            </a:extLst>
          </p:cNvPr>
          <p:cNvSpPr>
            <a:spLocks noGrp="1"/>
          </p:cNvSpPr>
          <p:nvPr>
            <p:ph type="ctrTitle"/>
          </p:nvPr>
        </p:nvSpPr>
        <p:spPr>
          <a:xfrm>
            <a:off x="913795" y="1257301"/>
            <a:ext cx="6672865" cy="4343399"/>
          </a:xfrm>
        </p:spPr>
        <p:txBody>
          <a:bodyPr anchor="ctr">
            <a:normAutofit/>
          </a:bodyPr>
          <a:lstStyle/>
          <a:p>
            <a:r>
              <a:rPr lang="en-US" sz="6000" dirty="0"/>
              <a:t>S3</a:t>
            </a:r>
          </a:p>
        </p:txBody>
      </p:sp>
    </p:spTree>
    <p:extLst>
      <p:ext uri="{BB962C8B-B14F-4D97-AF65-F5344CB8AC3E}">
        <p14:creationId xmlns:p14="http://schemas.microsoft.com/office/powerpoint/2010/main" val="288715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261F-F3CA-5700-B20D-A9FAAD0CBCB1}"/>
              </a:ext>
            </a:extLst>
          </p:cNvPr>
          <p:cNvSpPr>
            <a:spLocks noGrp="1"/>
          </p:cNvSpPr>
          <p:nvPr>
            <p:ph type="title"/>
          </p:nvPr>
        </p:nvSpPr>
        <p:spPr>
          <a:xfrm>
            <a:off x="1492550" y="101262"/>
            <a:ext cx="9196251" cy="635170"/>
          </a:xfrm>
        </p:spPr>
        <p:txBody>
          <a:bodyPr>
            <a:normAutofit fontScale="90000"/>
          </a:bodyPr>
          <a:lstStyle/>
          <a:p>
            <a:r>
              <a:rPr lang="en-US" dirty="0"/>
              <a:t>Features of S3</a:t>
            </a:r>
          </a:p>
        </p:txBody>
      </p:sp>
      <p:sp>
        <p:nvSpPr>
          <p:cNvPr id="3" name="Content Placeholder 2">
            <a:extLst>
              <a:ext uri="{FF2B5EF4-FFF2-40B4-BE49-F238E27FC236}">
                <a16:creationId xmlns:a16="http://schemas.microsoft.com/office/drawing/2014/main" id="{9C6CFD19-EB3D-4717-E095-5FE50761831E}"/>
              </a:ext>
            </a:extLst>
          </p:cNvPr>
          <p:cNvSpPr>
            <a:spLocks noGrp="1"/>
          </p:cNvSpPr>
          <p:nvPr>
            <p:ph idx="1"/>
          </p:nvPr>
        </p:nvSpPr>
        <p:spPr>
          <a:xfrm>
            <a:off x="1122801" y="1013991"/>
            <a:ext cx="10353762" cy="5742747"/>
          </a:xfrm>
        </p:spPr>
        <p:txBody>
          <a:bodyPr>
            <a:normAutofit lnSpcReduction="10000"/>
          </a:bodyPr>
          <a:lstStyle/>
          <a:p>
            <a:r>
              <a:rPr lang="en-US" b="1" dirty="0">
                <a:solidFill>
                  <a:schemeClr val="accent1">
                    <a:lumMod val="40000"/>
                    <a:lumOff val="60000"/>
                  </a:schemeClr>
                </a:solidFill>
              </a:rPr>
              <a:t>Replication :</a:t>
            </a:r>
            <a:r>
              <a:rPr lang="en-US" dirty="0"/>
              <a:t> Replication enables automatic, asynchronous copying of objects across Amazon S3 buckets. Buckets that are configured for object replication can be owned by the same AWS account or by different accounts. You can replicate objects to a single destination bucket or to multiple destination buckets. The destination buckets can be in different AWS Regions or within the same Region as the source bucket.</a:t>
            </a:r>
          </a:p>
          <a:p>
            <a:pPr marL="36900" indent="0">
              <a:buNone/>
            </a:pPr>
            <a:endParaRPr lang="en-US" dirty="0"/>
          </a:p>
          <a:p>
            <a:r>
              <a:rPr lang="en-US" b="1" dirty="0">
                <a:solidFill>
                  <a:schemeClr val="accent1">
                    <a:lumMod val="40000"/>
                    <a:lumOff val="60000"/>
                  </a:schemeClr>
                </a:solidFill>
              </a:rPr>
              <a:t>CORS : </a:t>
            </a:r>
            <a:r>
              <a:rPr lang="en-US" dirty="0"/>
              <a:t>Cross-origin resource sharing (CORS) defines a way for client web applications that are loaded in one domain to interact with resources in a different domain. With CORS support, you can build rich client-side web applications with Amazon S3 and selectively allow cross-origin access to your Amazon S3 resources.</a:t>
            </a:r>
          </a:p>
          <a:p>
            <a:pPr marL="36900" indent="0">
              <a:buNone/>
            </a:pPr>
            <a:endParaRPr lang="en-US" dirty="0"/>
          </a:p>
          <a:p>
            <a:r>
              <a:rPr lang="en-US" b="1" dirty="0">
                <a:solidFill>
                  <a:schemeClr val="accent1">
                    <a:lumMod val="40000"/>
                    <a:lumOff val="60000"/>
                  </a:schemeClr>
                </a:solidFill>
              </a:rPr>
              <a:t>Versioning : </a:t>
            </a:r>
            <a:r>
              <a:rPr lang="en-US" dirty="0"/>
              <a:t>Versioning in Amazon S3 is a means of keeping multiple variants of an object in the same bucket. You can use the S3 Versioning feature to preserve, retrieve, and restore every version of every object stored in your buckets. With versioning you can recover more easily from both unintended user actions and application failures. After versioning is enabled for a bucket, if Amazon S3 receives multiple write requests for the same object simultaneously, it stores all of those objects.</a:t>
            </a:r>
          </a:p>
          <a:p>
            <a:endParaRPr lang="en-US" dirty="0"/>
          </a:p>
        </p:txBody>
      </p:sp>
    </p:spTree>
    <p:extLst>
      <p:ext uri="{BB962C8B-B14F-4D97-AF65-F5344CB8AC3E}">
        <p14:creationId xmlns:p14="http://schemas.microsoft.com/office/powerpoint/2010/main" val="401013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C1E0-E847-C0D4-0E82-3EE9D80C39ED}"/>
              </a:ext>
            </a:extLst>
          </p:cNvPr>
          <p:cNvSpPr>
            <a:spLocks noGrp="1"/>
          </p:cNvSpPr>
          <p:nvPr>
            <p:ph type="title"/>
          </p:nvPr>
        </p:nvSpPr>
        <p:spPr>
          <a:xfrm>
            <a:off x="1478280" y="100149"/>
            <a:ext cx="8843554" cy="748938"/>
          </a:xfrm>
        </p:spPr>
        <p:txBody>
          <a:bodyPr/>
          <a:lstStyle/>
          <a:p>
            <a:r>
              <a:rPr lang="en-US" dirty="0"/>
              <a:t>Features of S3</a:t>
            </a:r>
          </a:p>
        </p:txBody>
      </p:sp>
      <p:sp>
        <p:nvSpPr>
          <p:cNvPr id="3" name="Content Placeholder 2">
            <a:extLst>
              <a:ext uri="{FF2B5EF4-FFF2-40B4-BE49-F238E27FC236}">
                <a16:creationId xmlns:a16="http://schemas.microsoft.com/office/drawing/2014/main" id="{52295EDD-CADB-B32D-A03E-E47CECC7C839}"/>
              </a:ext>
            </a:extLst>
          </p:cNvPr>
          <p:cNvSpPr>
            <a:spLocks noGrp="1"/>
          </p:cNvSpPr>
          <p:nvPr>
            <p:ph idx="1"/>
          </p:nvPr>
        </p:nvSpPr>
        <p:spPr>
          <a:xfrm>
            <a:off x="1010559" y="1345475"/>
            <a:ext cx="10353762" cy="5773782"/>
          </a:xfrm>
        </p:spPr>
        <p:txBody>
          <a:bodyPr>
            <a:normAutofit/>
          </a:bodyPr>
          <a:lstStyle/>
          <a:p>
            <a:r>
              <a:rPr lang="en-US" b="1" dirty="0">
                <a:solidFill>
                  <a:schemeClr val="accent1">
                    <a:lumMod val="40000"/>
                    <a:lumOff val="60000"/>
                  </a:schemeClr>
                </a:solidFill>
              </a:rPr>
              <a:t>Life Cycle Rules </a:t>
            </a:r>
            <a:r>
              <a:rPr lang="en-US" dirty="0"/>
              <a:t>: To manage your objects so that they are stored cost effectively throughout their lifecycle, configure their Amazon S3 Lifecycle. An S3 Lifecycle configuration is a set of rules that define actions that Amazon S3 applies to a group of objects. There are two types of actions:</a:t>
            </a:r>
          </a:p>
          <a:p>
            <a:pPr marL="36900" indent="0">
              <a:buNone/>
            </a:pPr>
            <a:endParaRPr lang="en-US" dirty="0"/>
          </a:p>
          <a:p>
            <a:pPr>
              <a:buFont typeface="Arial" panose="020B0604020202020204" pitchFamily="34" charset="0"/>
              <a:buChar char="•"/>
            </a:pPr>
            <a:r>
              <a:rPr lang="en-US" dirty="0"/>
              <a:t>Transition actions – These actions define when objects transition to another storage class. For example, you might choose to transition objects to the S3 Standard-IA storage class 30 days after creating them, or archive objects to the S3 Glacier Flexible Retrieval storage class one year after creating them.</a:t>
            </a:r>
          </a:p>
          <a:p>
            <a:endParaRPr lang="en-US" dirty="0"/>
          </a:p>
          <a:p>
            <a:pPr>
              <a:buFont typeface="Wingdings" panose="05000000000000000000" pitchFamily="2" charset="2"/>
              <a:buChar char="§"/>
            </a:pPr>
            <a:r>
              <a:rPr lang="en-US" dirty="0"/>
              <a:t>Expiration actions – These actions define when objects expire. Amazon S3 deletes expired objects on your behalf.</a:t>
            </a:r>
          </a:p>
        </p:txBody>
      </p:sp>
    </p:spTree>
    <p:extLst>
      <p:ext uri="{BB962C8B-B14F-4D97-AF65-F5344CB8AC3E}">
        <p14:creationId xmlns:p14="http://schemas.microsoft.com/office/powerpoint/2010/main" val="284335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A5BC-156C-F6B9-F964-AFFCC7D88447}"/>
              </a:ext>
            </a:extLst>
          </p:cNvPr>
          <p:cNvSpPr>
            <a:spLocks noGrp="1"/>
          </p:cNvSpPr>
          <p:nvPr>
            <p:ph type="title"/>
          </p:nvPr>
        </p:nvSpPr>
        <p:spPr>
          <a:xfrm>
            <a:off x="913795" y="365761"/>
            <a:ext cx="10353762" cy="970450"/>
          </a:xfrm>
        </p:spPr>
        <p:txBody>
          <a:bodyPr/>
          <a:lstStyle/>
          <a:p>
            <a:r>
              <a:rPr lang="en-US" dirty="0"/>
              <a:t>Features of S3</a:t>
            </a:r>
          </a:p>
        </p:txBody>
      </p:sp>
      <p:sp>
        <p:nvSpPr>
          <p:cNvPr id="3" name="Content Placeholder 2">
            <a:extLst>
              <a:ext uri="{FF2B5EF4-FFF2-40B4-BE49-F238E27FC236}">
                <a16:creationId xmlns:a16="http://schemas.microsoft.com/office/drawing/2014/main" id="{E982334F-A063-F4C6-BD87-9735C8C27568}"/>
              </a:ext>
            </a:extLst>
          </p:cNvPr>
          <p:cNvSpPr>
            <a:spLocks noGrp="1"/>
          </p:cNvSpPr>
          <p:nvPr>
            <p:ph idx="1"/>
          </p:nvPr>
        </p:nvSpPr>
        <p:spPr>
          <a:xfrm>
            <a:off x="1115427" y="1336211"/>
            <a:ext cx="10353762" cy="5156028"/>
          </a:xfrm>
        </p:spPr>
        <p:txBody>
          <a:bodyPr>
            <a:normAutofit lnSpcReduction="10000"/>
          </a:bodyPr>
          <a:lstStyle/>
          <a:p>
            <a:r>
              <a:rPr lang="en-US" b="1" dirty="0">
                <a:solidFill>
                  <a:schemeClr val="accent1">
                    <a:lumMod val="40000"/>
                    <a:lumOff val="60000"/>
                  </a:schemeClr>
                </a:solidFill>
              </a:rPr>
              <a:t>Transfer Acceleration: </a:t>
            </a:r>
            <a:r>
              <a:rPr lang="en-US" dirty="0"/>
              <a:t>Amazon S3 Transfer Acceleration is a bucket-level feature that enables fast, easy, and secure transfers of files over long distances between your client and an S3 bucket. Transfer Acceleration is designed to optimize transfer speeds from across the world into S3 buckets. Transfer Acceleration takes advantage of the globally distributed edge locations in Amazon CloudFront. As the data arrives at an edge location, the data is routed to Amazon S3 over an optimized network path.</a:t>
            </a:r>
          </a:p>
          <a:p>
            <a:endParaRPr lang="en-US" dirty="0"/>
          </a:p>
          <a:p>
            <a:r>
              <a:rPr lang="en-US" b="1" dirty="0">
                <a:solidFill>
                  <a:schemeClr val="accent1">
                    <a:lumMod val="40000"/>
                    <a:lumOff val="60000"/>
                  </a:schemeClr>
                </a:solidFill>
              </a:rPr>
              <a:t>Security: </a:t>
            </a:r>
            <a:r>
              <a:rPr lang="en-US" dirty="0">
                <a:solidFill>
                  <a:schemeClr val="tx1">
                    <a:lumMod val="95000"/>
                  </a:schemeClr>
                </a:solidFill>
              </a:rPr>
              <a:t>To protect your data in Amazon S3, by default, users only have access to the S3 resources they create. You can grant access to other users by using one or a combination of the following access management features: AWS Identity and Access Management (IAM) to create users and manage their respective access; Access Control Lists (ACLs) to make individual objects accessible to authorized users; bucket policies to configure permissions for all objects within a single S3 bucket; and Query String Authentication to grant time-limited access to others with temporary URLs. Amazon S3 also supports Audit Logs that list the requests made against your S3 resources for complete visibility into who is accessing what data</a:t>
            </a:r>
            <a:r>
              <a:rPr lang="en-US" b="1" dirty="0">
                <a:solidFill>
                  <a:schemeClr val="accent1">
                    <a:lumMod val="40000"/>
                    <a:lumOff val="60000"/>
                  </a:schemeClr>
                </a:solidFill>
              </a:rPr>
              <a:t>.</a:t>
            </a:r>
          </a:p>
        </p:txBody>
      </p:sp>
    </p:spTree>
    <p:extLst>
      <p:ext uri="{BB962C8B-B14F-4D97-AF65-F5344CB8AC3E}">
        <p14:creationId xmlns:p14="http://schemas.microsoft.com/office/powerpoint/2010/main" val="139372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82BD-1B17-ED4A-97F1-D7E7FCCB5EC5}"/>
              </a:ext>
            </a:extLst>
          </p:cNvPr>
          <p:cNvSpPr>
            <a:spLocks noGrp="1"/>
          </p:cNvSpPr>
          <p:nvPr>
            <p:ph type="title"/>
          </p:nvPr>
        </p:nvSpPr>
        <p:spPr>
          <a:xfrm>
            <a:off x="1071154" y="143691"/>
            <a:ext cx="9590550" cy="1147126"/>
          </a:xfrm>
        </p:spPr>
        <p:txBody>
          <a:bodyPr/>
          <a:lstStyle/>
          <a:p>
            <a:r>
              <a:rPr lang="en-US"/>
              <a:t>INTRODUCTION</a:t>
            </a:r>
            <a:endParaRPr lang="en-US" dirty="0"/>
          </a:p>
        </p:txBody>
      </p:sp>
      <p:sp>
        <p:nvSpPr>
          <p:cNvPr id="3" name="Text Placeholder 2">
            <a:extLst>
              <a:ext uri="{FF2B5EF4-FFF2-40B4-BE49-F238E27FC236}">
                <a16:creationId xmlns:a16="http://schemas.microsoft.com/office/drawing/2014/main" id="{C840AFCA-4FF1-7ACB-3727-6112226EB090}"/>
              </a:ext>
            </a:extLst>
          </p:cNvPr>
          <p:cNvSpPr>
            <a:spLocks noGrp="1"/>
          </p:cNvSpPr>
          <p:nvPr>
            <p:ph type="body" idx="1"/>
          </p:nvPr>
        </p:nvSpPr>
        <p:spPr>
          <a:xfrm>
            <a:off x="929641" y="1434506"/>
            <a:ext cx="9590550" cy="4143333"/>
          </a:xfrm>
        </p:spPr>
        <p:txBody>
          <a:bodyPr>
            <a:noAutofit/>
          </a:bodyPr>
          <a:lstStyle/>
          <a:p>
            <a:r>
              <a:rPr lang="en-US" sz="3600" b="0" i="0">
                <a:solidFill>
                  <a:srgbClr val="D1D5DB"/>
                </a:solidFill>
                <a:effectLst/>
                <a:latin typeface="Söhne"/>
              </a:rPr>
              <a:t>S3, which stands for Simple Storage Service, is an object storage service provided by Amazon Web Services (AWS). It is designed to store and retrieve large amounts of data from anywhere on the web. S3 is widely used by individuals, businesses, and organizations for various purposes, including data backup, content storage, application hosting, and data archiving.</a:t>
            </a:r>
            <a:endParaRPr lang="en-US" sz="3600" dirty="0"/>
          </a:p>
        </p:txBody>
      </p:sp>
    </p:spTree>
    <p:extLst>
      <p:ext uri="{BB962C8B-B14F-4D97-AF65-F5344CB8AC3E}">
        <p14:creationId xmlns:p14="http://schemas.microsoft.com/office/powerpoint/2010/main" val="391780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3387-7FFB-9002-9489-7374D2C5C18A}"/>
              </a:ext>
            </a:extLst>
          </p:cNvPr>
          <p:cNvSpPr>
            <a:spLocks noGrp="1"/>
          </p:cNvSpPr>
          <p:nvPr>
            <p:ph type="title"/>
          </p:nvPr>
        </p:nvSpPr>
        <p:spPr>
          <a:xfrm>
            <a:off x="633743" y="609599"/>
            <a:ext cx="3413156" cy="5273675"/>
          </a:xfrm>
        </p:spPr>
        <p:txBody>
          <a:bodyPr>
            <a:normAutofit/>
          </a:bodyPr>
          <a:lstStyle/>
          <a:p>
            <a:r>
              <a:rPr lang="en-US" dirty="0"/>
              <a:t>Key Features of S3</a:t>
            </a:r>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12A8DC5D-65E2-7C0D-A5C2-63A229DD5145}"/>
              </a:ext>
            </a:extLst>
          </p:cNvPr>
          <p:cNvGraphicFramePr>
            <a:graphicFrameLocks noGrp="1"/>
          </p:cNvGraphicFramePr>
          <p:nvPr>
            <p:ph idx="1"/>
            <p:extLst>
              <p:ext uri="{D42A27DB-BD31-4B8C-83A1-F6EECF244321}">
                <p14:modId xmlns:p14="http://schemas.microsoft.com/office/powerpoint/2010/main" val="1540177817"/>
              </p:ext>
            </p:extLst>
          </p:nvPr>
        </p:nvGraphicFramePr>
        <p:xfrm>
          <a:off x="4271554" y="609599"/>
          <a:ext cx="7432766" cy="5477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021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AB62-6197-54E5-E2C9-4652BBF03C30}"/>
              </a:ext>
            </a:extLst>
          </p:cNvPr>
          <p:cNvSpPr>
            <a:spLocks noGrp="1"/>
          </p:cNvSpPr>
          <p:nvPr>
            <p:ph type="title"/>
          </p:nvPr>
        </p:nvSpPr>
        <p:spPr>
          <a:xfrm>
            <a:off x="913795" y="96350"/>
            <a:ext cx="10353762" cy="970450"/>
          </a:xfrm>
        </p:spPr>
        <p:txBody>
          <a:bodyPr/>
          <a:lstStyle/>
          <a:p>
            <a:r>
              <a:rPr lang="en-US" dirty="0"/>
              <a:t>Storage Classes</a:t>
            </a:r>
          </a:p>
        </p:txBody>
      </p:sp>
      <p:sp>
        <p:nvSpPr>
          <p:cNvPr id="3" name="Content Placeholder 2">
            <a:extLst>
              <a:ext uri="{FF2B5EF4-FFF2-40B4-BE49-F238E27FC236}">
                <a16:creationId xmlns:a16="http://schemas.microsoft.com/office/drawing/2014/main" id="{1098750F-EFC3-3057-71C2-3A53E4B6B5D9}"/>
              </a:ext>
            </a:extLst>
          </p:cNvPr>
          <p:cNvSpPr>
            <a:spLocks noGrp="1"/>
          </p:cNvSpPr>
          <p:nvPr>
            <p:ph idx="1"/>
          </p:nvPr>
        </p:nvSpPr>
        <p:spPr>
          <a:xfrm>
            <a:off x="913795" y="1170746"/>
            <a:ext cx="10353762" cy="5190865"/>
          </a:xfrm>
        </p:spPr>
        <p:txBody>
          <a:bodyPr/>
          <a:lstStyle/>
          <a:p>
            <a:pPr marL="36900" indent="0">
              <a:buNone/>
            </a:pPr>
            <a:r>
              <a:rPr lang="en-US" sz="2400" b="1" dirty="0"/>
              <a:t>S3 Standard:</a:t>
            </a:r>
          </a:p>
          <a:p>
            <a:r>
              <a:rPr lang="en-US" dirty="0"/>
              <a:t>Designed for frequently accessed data.</a:t>
            </a:r>
          </a:p>
          <a:p>
            <a:r>
              <a:rPr lang="en-US" dirty="0"/>
              <a:t>Offers high performance, low latency, and high throughput.</a:t>
            </a:r>
          </a:p>
          <a:p>
            <a:r>
              <a:rPr lang="en-US" dirty="0"/>
              <a:t>Ideal for dynamic website content, mobile applications, and real-time analytics.</a:t>
            </a:r>
          </a:p>
          <a:p>
            <a:r>
              <a:rPr lang="en-US" dirty="0"/>
              <a:t>Provides high availability and durability.</a:t>
            </a:r>
          </a:p>
          <a:p>
            <a:pPr marL="36900" indent="0">
              <a:buNone/>
            </a:pPr>
            <a:endParaRPr lang="en-US" dirty="0"/>
          </a:p>
          <a:p>
            <a:pPr marL="36900" indent="0">
              <a:buNone/>
            </a:pPr>
            <a:r>
              <a:rPr lang="en-US" sz="2400" b="1" dirty="0"/>
              <a:t>S3 Intelligent-Tiering:</a:t>
            </a:r>
          </a:p>
          <a:p>
            <a:r>
              <a:rPr lang="en-US" dirty="0"/>
              <a:t>Automatically optimizes costs by moving data between frequent and infrequent access tiers.</a:t>
            </a:r>
          </a:p>
          <a:p>
            <a:r>
              <a:rPr lang="en-US" dirty="0"/>
              <a:t>Uses machine learning to analyze access patterns and adjusts storage automatically.</a:t>
            </a:r>
          </a:p>
          <a:p>
            <a:r>
              <a:rPr lang="en-US" dirty="0"/>
              <a:t>Suitable for workloads with unpredictable or changing access patterns.</a:t>
            </a:r>
          </a:p>
          <a:p>
            <a:r>
              <a:rPr lang="en-US" dirty="0"/>
              <a:t>Ensures frequently accessed data remains in the frequent access tier.</a:t>
            </a:r>
          </a:p>
        </p:txBody>
      </p:sp>
    </p:spTree>
    <p:extLst>
      <p:ext uri="{BB962C8B-B14F-4D97-AF65-F5344CB8AC3E}">
        <p14:creationId xmlns:p14="http://schemas.microsoft.com/office/powerpoint/2010/main" val="22409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AB62-6197-54E5-E2C9-4652BBF03C30}"/>
              </a:ext>
            </a:extLst>
          </p:cNvPr>
          <p:cNvSpPr>
            <a:spLocks noGrp="1"/>
          </p:cNvSpPr>
          <p:nvPr>
            <p:ph type="title"/>
          </p:nvPr>
        </p:nvSpPr>
        <p:spPr>
          <a:xfrm>
            <a:off x="913795" y="96350"/>
            <a:ext cx="10353762" cy="970450"/>
          </a:xfrm>
        </p:spPr>
        <p:txBody>
          <a:bodyPr/>
          <a:lstStyle/>
          <a:p>
            <a:r>
              <a:rPr lang="en-US" dirty="0"/>
              <a:t>Storage Classes</a:t>
            </a:r>
          </a:p>
        </p:txBody>
      </p:sp>
      <p:sp>
        <p:nvSpPr>
          <p:cNvPr id="3" name="Content Placeholder 2">
            <a:extLst>
              <a:ext uri="{FF2B5EF4-FFF2-40B4-BE49-F238E27FC236}">
                <a16:creationId xmlns:a16="http://schemas.microsoft.com/office/drawing/2014/main" id="{1098750F-EFC3-3057-71C2-3A53E4B6B5D9}"/>
              </a:ext>
            </a:extLst>
          </p:cNvPr>
          <p:cNvSpPr>
            <a:spLocks noGrp="1"/>
          </p:cNvSpPr>
          <p:nvPr>
            <p:ph idx="1"/>
          </p:nvPr>
        </p:nvSpPr>
        <p:spPr>
          <a:xfrm>
            <a:off x="913795" y="1170746"/>
            <a:ext cx="10353762" cy="5190865"/>
          </a:xfrm>
        </p:spPr>
        <p:txBody>
          <a:bodyPr>
            <a:normAutofit fontScale="92500"/>
          </a:bodyPr>
          <a:lstStyle/>
          <a:p>
            <a:pPr marL="36900" indent="0">
              <a:buNone/>
            </a:pPr>
            <a:r>
              <a:rPr lang="en-US" sz="2400" b="1" dirty="0"/>
              <a:t>S3 Standard-IA (Infrequent Access):</a:t>
            </a:r>
          </a:p>
          <a:p>
            <a:r>
              <a:rPr lang="en-US" sz="2200" dirty="0"/>
              <a:t>Designed for data that is accessed less frequently but requires rapid access when needed.</a:t>
            </a:r>
          </a:p>
          <a:p>
            <a:r>
              <a:rPr lang="en-US" sz="2200" dirty="0"/>
              <a:t>Offers lower storage costs compared to S3 Standard.</a:t>
            </a:r>
          </a:p>
          <a:p>
            <a:r>
              <a:rPr lang="en-US" sz="2200" dirty="0"/>
              <a:t>Slightly higher retrieval cost than S3 Standard.</a:t>
            </a:r>
          </a:p>
          <a:p>
            <a:r>
              <a:rPr lang="en-US" sz="2200" dirty="0"/>
              <a:t>Suitable for backups, long-term storage, and disaster recovery scenarios.</a:t>
            </a:r>
          </a:p>
          <a:p>
            <a:endParaRPr lang="en-US" sz="2200" dirty="0"/>
          </a:p>
          <a:p>
            <a:pPr marL="36900" indent="0">
              <a:buNone/>
            </a:pPr>
            <a:r>
              <a:rPr lang="en-US" sz="2400" b="1" dirty="0"/>
              <a:t>S3 One Zone-IA:</a:t>
            </a:r>
          </a:p>
          <a:p>
            <a:pPr algn="just"/>
            <a:r>
              <a:rPr lang="en-US" dirty="0"/>
              <a:t>Similar to S3 Standard-IA but stores data in a single availability zone.</a:t>
            </a:r>
          </a:p>
          <a:p>
            <a:r>
              <a:rPr lang="en-US" dirty="0"/>
              <a:t>Provides cost savings compared to S3 Standard-IA.</a:t>
            </a:r>
          </a:p>
          <a:p>
            <a:r>
              <a:rPr lang="en-US" dirty="0"/>
              <a:t>Less resilient to availability zone failures.</a:t>
            </a:r>
          </a:p>
          <a:p>
            <a:r>
              <a:rPr lang="en-US" dirty="0"/>
              <a:t>Suitable for secondary backups, easily reproducible data, and infrequently accessed data that can be recreated if lost.</a:t>
            </a:r>
            <a:endParaRPr lang="en-US" sz="1800" dirty="0"/>
          </a:p>
        </p:txBody>
      </p:sp>
    </p:spTree>
    <p:extLst>
      <p:ext uri="{BB962C8B-B14F-4D97-AF65-F5344CB8AC3E}">
        <p14:creationId xmlns:p14="http://schemas.microsoft.com/office/powerpoint/2010/main" val="332592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AB62-6197-54E5-E2C9-4652BBF03C30}"/>
              </a:ext>
            </a:extLst>
          </p:cNvPr>
          <p:cNvSpPr>
            <a:spLocks noGrp="1"/>
          </p:cNvSpPr>
          <p:nvPr>
            <p:ph type="title"/>
          </p:nvPr>
        </p:nvSpPr>
        <p:spPr>
          <a:xfrm>
            <a:off x="913795" y="96350"/>
            <a:ext cx="10353762" cy="970450"/>
          </a:xfrm>
        </p:spPr>
        <p:txBody>
          <a:bodyPr/>
          <a:lstStyle/>
          <a:p>
            <a:r>
              <a:rPr lang="en-US" dirty="0"/>
              <a:t>Storage Classes</a:t>
            </a:r>
          </a:p>
        </p:txBody>
      </p:sp>
      <p:sp>
        <p:nvSpPr>
          <p:cNvPr id="3" name="Content Placeholder 2">
            <a:extLst>
              <a:ext uri="{FF2B5EF4-FFF2-40B4-BE49-F238E27FC236}">
                <a16:creationId xmlns:a16="http://schemas.microsoft.com/office/drawing/2014/main" id="{1098750F-EFC3-3057-71C2-3A53E4B6B5D9}"/>
              </a:ext>
            </a:extLst>
          </p:cNvPr>
          <p:cNvSpPr>
            <a:spLocks noGrp="1"/>
          </p:cNvSpPr>
          <p:nvPr>
            <p:ph idx="1"/>
          </p:nvPr>
        </p:nvSpPr>
        <p:spPr>
          <a:xfrm>
            <a:off x="913795" y="1170746"/>
            <a:ext cx="10353762" cy="5190865"/>
          </a:xfrm>
        </p:spPr>
        <p:txBody>
          <a:bodyPr>
            <a:normAutofit/>
          </a:bodyPr>
          <a:lstStyle/>
          <a:p>
            <a:pPr marL="36900" indent="0">
              <a:buNone/>
            </a:pPr>
            <a:r>
              <a:rPr lang="en-US" sz="2400" b="1" dirty="0"/>
              <a:t>S3 Glacier:</a:t>
            </a:r>
          </a:p>
          <a:p>
            <a:r>
              <a:rPr lang="en-US" dirty="0"/>
              <a:t>Archival storage class for long-term data retention.</a:t>
            </a:r>
          </a:p>
          <a:p>
            <a:r>
              <a:rPr lang="en-US" dirty="0"/>
              <a:t>Secure, scalable, and low-cost storage.</a:t>
            </a:r>
          </a:p>
          <a:p>
            <a:r>
              <a:rPr lang="en-US" dirty="0"/>
              <a:t>Retrieval times range from minutes to hours.</a:t>
            </a:r>
          </a:p>
          <a:p>
            <a:r>
              <a:rPr lang="en-US" dirty="0"/>
              <a:t>Suitable for data that is rarely accessed but requires long-term retention.</a:t>
            </a:r>
          </a:p>
          <a:p>
            <a:pPr marL="36900" indent="0">
              <a:buNone/>
            </a:pPr>
            <a:endParaRPr lang="en-US" dirty="0"/>
          </a:p>
          <a:p>
            <a:pPr marL="36900" indent="0">
              <a:buNone/>
            </a:pPr>
            <a:r>
              <a:rPr lang="en-US" sz="2400" b="1" dirty="0"/>
              <a:t>S3 Glacier Deep Archive:</a:t>
            </a:r>
          </a:p>
          <a:p>
            <a:r>
              <a:rPr lang="en-US" dirty="0"/>
              <a:t>Most cost-effective storage class in S3.</a:t>
            </a:r>
          </a:p>
          <a:p>
            <a:r>
              <a:rPr lang="en-US" dirty="0"/>
              <a:t>Designed for long-term archival data.</a:t>
            </a:r>
          </a:p>
          <a:p>
            <a:r>
              <a:rPr lang="en-US" dirty="0"/>
              <a:t>Retrieval times range from hours to days.</a:t>
            </a:r>
          </a:p>
          <a:p>
            <a:r>
              <a:rPr lang="en-US" dirty="0"/>
              <a:t>Suitable for data that is seldom accessed and has strict budget constraints.</a:t>
            </a:r>
            <a:endParaRPr lang="en-US" sz="1600" dirty="0"/>
          </a:p>
        </p:txBody>
      </p:sp>
    </p:spTree>
    <p:extLst>
      <p:ext uri="{BB962C8B-B14F-4D97-AF65-F5344CB8AC3E}">
        <p14:creationId xmlns:p14="http://schemas.microsoft.com/office/powerpoint/2010/main" val="16706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63C0-219D-3FFF-623C-B6824959E7E2}"/>
              </a:ext>
            </a:extLst>
          </p:cNvPr>
          <p:cNvSpPr>
            <a:spLocks noGrp="1"/>
          </p:cNvSpPr>
          <p:nvPr>
            <p:ph type="title"/>
          </p:nvPr>
        </p:nvSpPr>
        <p:spPr>
          <a:xfrm>
            <a:off x="913795" y="96350"/>
            <a:ext cx="9667119" cy="791924"/>
          </a:xfrm>
        </p:spPr>
        <p:txBody>
          <a:bodyPr/>
          <a:lstStyle/>
          <a:p>
            <a:r>
              <a:rPr lang="en-US" dirty="0"/>
              <a:t>Components of S3</a:t>
            </a:r>
          </a:p>
        </p:txBody>
      </p:sp>
      <p:sp>
        <p:nvSpPr>
          <p:cNvPr id="3" name="Content Placeholder 2">
            <a:extLst>
              <a:ext uri="{FF2B5EF4-FFF2-40B4-BE49-F238E27FC236}">
                <a16:creationId xmlns:a16="http://schemas.microsoft.com/office/drawing/2014/main" id="{7978A1C0-381D-A6EF-77E6-E6FA17CB4DDB}"/>
              </a:ext>
            </a:extLst>
          </p:cNvPr>
          <p:cNvSpPr>
            <a:spLocks noGrp="1"/>
          </p:cNvSpPr>
          <p:nvPr>
            <p:ph idx="1"/>
          </p:nvPr>
        </p:nvSpPr>
        <p:spPr>
          <a:xfrm>
            <a:off x="809897" y="888274"/>
            <a:ext cx="10698480" cy="5577839"/>
          </a:xfrm>
        </p:spPr>
        <p:txBody>
          <a:bodyPr/>
          <a:lstStyle/>
          <a:p>
            <a:r>
              <a:rPr lang="en-US" b="1" dirty="0">
                <a:solidFill>
                  <a:schemeClr val="accent5">
                    <a:lumMod val="60000"/>
                    <a:lumOff val="40000"/>
                  </a:schemeClr>
                </a:solidFill>
              </a:rPr>
              <a:t>Bucket: </a:t>
            </a:r>
            <a:r>
              <a:rPr lang="en-US" dirty="0"/>
              <a:t>A bucket is a container for objects stored in Amazon S3. You can store any number of objects in a bucket and can have up to 100 buckets in your account</a:t>
            </a:r>
            <a:r>
              <a:rPr lang="en-US" b="1" dirty="0"/>
              <a:t>. </a:t>
            </a:r>
            <a:r>
              <a:rPr lang="en-US" dirty="0"/>
              <a:t>Every object is contained in a bucket. For example, if the object named photos/puppy.jpg is stored in the DOC-EXAMPLE-BUCKET bucket in the US West (Oregon) Region, then it is addressable by using the URL </a:t>
            </a:r>
            <a:r>
              <a:rPr lang="en-US" dirty="0">
                <a:hlinkClick r:id="rId2"/>
              </a:rPr>
              <a:t>https://DOC-EXAMPLE-BUCKET.s3.us-west-2.amazonaws.com/photos/puppy.jpg</a:t>
            </a:r>
            <a:r>
              <a:rPr lang="en-US" dirty="0"/>
              <a:t>.</a:t>
            </a:r>
          </a:p>
          <a:p>
            <a:r>
              <a:rPr lang="en-US" b="1" dirty="0">
                <a:solidFill>
                  <a:schemeClr val="accent5">
                    <a:lumMod val="60000"/>
                    <a:lumOff val="40000"/>
                  </a:schemeClr>
                </a:solidFill>
              </a:rPr>
              <a:t>Objects: </a:t>
            </a:r>
            <a:r>
              <a:rPr lang="en-US" dirty="0"/>
              <a:t>Objects are the fundamental entities stored in Amazon S3. Objects consist of object data and metadata. An object is uniquely identified within a bucket by a key (name) and a version ID (if S3 Versioning is enabled on the bucket).</a:t>
            </a:r>
          </a:p>
          <a:p>
            <a:r>
              <a:rPr lang="en-US" b="1" dirty="0">
                <a:solidFill>
                  <a:schemeClr val="accent5">
                    <a:lumMod val="60000"/>
                    <a:lumOff val="40000"/>
                  </a:schemeClr>
                </a:solidFill>
              </a:rPr>
              <a:t>S3 Versioning: </a:t>
            </a:r>
            <a:r>
              <a:rPr lang="en-US" dirty="0"/>
              <a:t>You can use S3 Versioning to keep multiple variants of an object in the same bucket. With S3 Versioning, you can preserve, retrieve, and restore every version of every object stored in your buckets.</a:t>
            </a:r>
          </a:p>
          <a:p>
            <a:r>
              <a:rPr lang="en-US" b="1" dirty="0">
                <a:solidFill>
                  <a:schemeClr val="accent5">
                    <a:lumMod val="60000"/>
                    <a:lumOff val="40000"/>
                  </a:schemeClr>
                </a:solidFill>
              </a:rPr>
              <a:t>Bucket Policy: </a:t>
            </a:r>
            <a:r>
              <a:rPr lang="en-US" dirty="0"/>
              <a:t>A bucket policy is a resource-based AWS Identity and Access Management (IAM) policy that you can use to grant access permissions to your bucket and the objects in it. Only the bucket owner can associate a policy with a bucket. The permissions attached to the bucket apply to all of the objects in the bucket that are owned by the bucket owner.</a:t>
            </a:r>
          </a:p>
          <a:p>
            <a:endParaRPr lang="en-US" dirty="0"/>
          </a:p>
        </p:txBody>
      </p:sp>
    </p:spTree>
    <p:extLst>
      <p:ext uri="{BB962C8B-B14F-4D97-AF65-F5344CB8AC3E}">
        <p14:creationId xmlns:p14="http://schemas.microsoft.com/office/powerpoint/2010/main" val="292924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CF7A-74E0-B568-345C-162A74A9D43F}"/>
              </a:ext>
            </a:extLst>
          </p:cNvPr>
          <p:cNvSpPr>
            <a:spLocks noGrp="1"/>
          </p:cNvSpPr>
          <p:nvPr>
            <p:ph type="title"/>
          </p:nvPr>
        </p:nvSpPr>
        <p:spPr>
          <a:xfrm>
            <a:off x="913795" y="0"/>
            <a:ext cx="10353762" cy="970450"/>
          </a:xfrm>
        </p:spPr>
        <p:txBody>
          <a:bodyPr/>
          <a:lstStyle/>
          <a:p>
            <a:r>
              <a:rPr lang="en-US" dirty="0"/>
              <a:t>Accessing AWS S3</a:t>
            </a:r>
          </a:p>
        </p:txBody>
      </p:sp>
      <p:sp>
        <p:nvSpPr>
          <p:cNvPr id="3" name="Content Placeholder 2">
            <a:extLst>
              <a:ext uri="{FF2B5EF4-FFF2-40B4-BE49-F238E27FC236}">
                <a16:creationId xmlns:a16="http://schemas.microsoft.com/office/drawing/2014/main" id="{3F21806D-3DB8-F73C-1401-1B26DE945039}"/>
              </a:ext>
            </a:extLst>
          </p:cNvPr>
          <p:cNvSpPr>
            <a:spLocks noGrp="1"/>
          </p:cNvSpPr>
          <p:nvPr>
            <p:ph idx="1"/>
          </p:nvPr>
        </p:nvSpPr>
        <p:spPr>
          <a:xfrm>
            <a:off x="718458" y="970450"/>
            <a:ext cx="10829108" cy="5626293"/>
          </a:xfrm>
        </p:spPr>
        <p:txBody>
          <a:bodyPr/>
          <a:lstStyle/>
          <a:p>
            <a:r>
              <a:rPr lang="en-US" b="1" dirty="0">
                <a:solidFill>
                  <a:schemeClr val="accent1">
                    <a:lumMod val="40000"/>
                    <a:lumOff val="60000"/>
                  </a:schemeClr>
                </a:solidFill>
              </a:rPr>
              <a:t>AWS Management Console: </a:t>
            </a:r>
            <a:r>
              <a:rPr lang="en-US" dirty="0"/>
              <a:t>The console is a web-based user interface for managing Amazon S3 and AWS resources. If you've signed up for an AWS account, you can access the Amazon S3 console by signing into the AWS Management Console and choosing S3 from the AWS Management Console home page.</a:t>
            </a:r>
          </a:p>
          <a:p>
            <a:r>
              <a:rPr lang="en-US" b="1" dirty="0">
                <a:solidFill>
                  <a:schemeClr val="accent1">
                    <a:lumMod val="40000"/>
                    <a:lumOff val="60000"/>
                  </a:schemeClr>
                </a:solidFill>
              </a:rPr>
              <a:t>AWS CLI</a:t>
            </a:r>
            <a:r>
              <a:rPr lang="en-US" dirty="0"/>
              <a:t>: You can use the AWS command line tools to issue commands or build scripts at your system's command line to perform AWS (including S3) </a:t>
            </a:r>
            <a:r>
              <a:rPr lang="en-US" dirty="0" err="1"/>
              <a:t>tasks.The</a:t>
            </a:r>
            <a:r>
              <a:rPr lang="en-US" dirty="0"/>
              <a:t> AWS Command Line Interface (AWS CLI) provides commands for a broad set of AWS services. The AWS CLI is supported on Windows, macOS, and Linux. </a:t>
            </a:r>
          </a:p>
          <a:p>
            <a:r>
              <a:rPr lang="en-US" b="1" dirty="0">
                <a:solidFill>
                  <a:schemeClr val="accent1">
                    <a:lumMod val="40000"/>
                    <a:lumOff val="60000"/>
                  </a:schemeClr>
                </a:solidFill>
              </a:rPr>
              <a:t>AWS SDK: </a:t>
            </a:r>
            <a:r>
              <a:rPr lang="en-US" dirty="0"/>
              <a:t>AWS provides SDKs (software development kits) that consist of libraries and sample code for various programming languages and platforms (Java, Python, Ruby, .NET, iOS, Android, and so on). The AWS SDKs provide a convenient way to create programmatic access to S3 and AWS. Amazon S3 is a REST service. You can send requests to Amazon S3 using the AWS SDK libraries, which wrap the underlying Amazon S3 REST API and simplify your programming tasks. For example, the SDKs take care of tasks such as calculating signatures, cryptographically signing requests, managing errors, and retrying requests automatically. For information about the AWS SDKs, including how to download and install them</a:t>
            </a:r>
          </a:p>
        </p:txBody>
      </p:sp>
    </p:spTree>
    <p:extLst>
      <p:ext uri="{BB962C8B-B14F-4D97-AF65-F5344CB8AC3E}">
        <p14:creationId xmlns:p14="http://schemas.microsoft.com/office/powerpoint/2010/main" val="189739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8730-6492-90AE-7C06-AEFE11BD817A}"/>
              </a:ext>
            </a:extLst>
          </p:cNvPr>
          <p:cNvSpPr>
            <a:spLocks noGrp="1"/>
          </p:cNvSpPr>
          <p:nvPr>
            <p:ph type="title"/>
          </p:nvPr>
        </p:nvSpPr>
        <p:spPr>
          <a:xfrm>
            <a:off x="913795" y="348343"/>
            <a:ext cx="10353762" cy="970450"/>
          </a:xfrm>
        </p:spPr>
        <p:txBody>
          <a:bodyPr/>
          <a:lstStyle/>
          <a:p>
            <a:r>
              <a:rPr lang="en-US" dirty="0"/>
              <a:t>Storage Logging &amp; Monitoring</a:t>
            </a:r>
          </a:p>
        </p:txBody>
      </p:sp>
      <p:sp>
        <p:nvSpPr>
          <p:cNvPr id="3" name="Content Placeholder 2">
            <a:extLst>
              <a:ext uri="{FF2B5EF4-FFF2-40B4-BE49-F238E27FC236}">
                <a16:creationId xmlns:a16="http://schemas.microsoft.com/office/drawing/2014/main" id="{872726F4-D2BF-45E5-296A-663F5A6D15CA}"/>
              </a:ext>
            </a:extLst>
          </p:cNvPr>
          <p:cNvSpPr>
            <a:spLocks noGrp="1"/>
          </p:cNvSpPr>
          <p:nvPr>
            <p:ph idx="1"/>
          </p:nvPr>
        </p:nvSpPr>
        <p:spPr>
          <a:xfrm>
            <a:off x="913795" y="1732449"/>
            <a:ext cx="10353762" cy="4942671"/>
          </a:xfrm>
        </p:spPr>
        <p:txBody>
          <a:bodyPr>
            <a:normAutofit fontScale="92500" lnSpcReduction="10000"/>
          </a:bodyPr>
          <a:lstStyle/>
          <a:p>
            <a:r>
              <a:rPr lang="en-US" b="1" dirty="0">
                <a:solidFill>
                  <a:schemeClr val="accent5">
                    <a:lumMod val="60000"/>
                    <a:lumOff val="40000"/>
                  </a:schemeClr>
                </a:solidFill>
              </a:rPr>
              <a:t>Automated monitoring tools:</a:t>
            </a:r>
          </a:p>
          <a:p>
            <a:pPr marL="36900" indent="0">
              <a:buNone/>
            </a:pPr>
            <a:r>
              <a:rPr lang="en-US" b="1" dirty="0"/>
              <a:t>Amazon CloudWatch metrics for Amazon S3 – </a:t>
            </a:r>
            <a:r>
              <a:rPr lang="en-US" dirty="0"/>
              <a:t>Track the operational health of your S3 resources and configure billing alerts when estimated charges reach a user-defined threshold.</a:t>
            </a:r>
          </a:p>
          <a:p>
            <a:pPr marL="36900" indent="0">
              <a:buNone/>
            </a:pPr>
            <a:r>
              <a:rPr lang="en-US" b="1" dirty="0"/>
              <a:t>AWS CloudTrail – </a:t>
            </a:r>
            <a:r>
              <a:rPr lang="en-US" dirty="0"/>
              <a:t>Record actions taken by a user, a role, or an AWS service in Amazon S3. CloudTrail logs provide you with detailed API tracking for S3 bucket-level and object-level operations.</a:t>
            </a:r>
          </a:p>
          <a:p>
            <a:pPr marL="36900" indent="0">
              <a:buNone/>
            </a:pPr>
            <a:endParaRPr lang="en-US" dirty="0"/>
          </a:p>
          <a:p>
            <a:pPr marL="36900" indent="0">
              <a:buNone/>
            </a:pPr>
            <a:r>
              <a:rPr lang="en-US" b="1" dirty="0">
                <a:solidFill>
                  <a:schemeClr val="accent5">
                    <a:lumMod val="60000"/>
                    <a:lumOff val="40000"/>
                  </a:schemeClr>
                </a:solidFill>
              </a:rPr>
              <a:t>Manual monitoring tools</a:t>
            </a:r>
          </a:p>
          <a:p>
            <a:pPr marL="36900" indent="0">
              <a:buNone/>
            </a:pPr>
            <a:r>
              <a:rPr lang="en-US" b="1" dirty="0"/>
              <a:t>Server access logging – </a:t>
            </a:r>
            <a:r>
              <a:rPr lang="en-US" dirty="0"/>
              <a:t>Get detailed records for the requests that are made to a bucket. You can use server access logs for many use cases, such as conducting security and access audits, learning about your customer base, and understanding your Amazon S3 bill.</a:t>
            </a:r>
          </a:p>
          <a:p>
            <a:pPr marL="36900" indent="0">
              <a:buNone/>
            </a:pPr>
            <a:r>
              <a:rPr lang="en-US" b="1" dirty="0"/>
              <a:t>AWS Trusted Advisor – </a:t>
            </a:r>
            <a:r>
              <a:rPr lang="en-US" dirty="0"/>
              <a:t>Evaluate your account by using AWS best practice checks to identify ways to optimize your AWS infrastructure, improve security and performance, reduce costs, and monitor service quotas. You can then follow the recommendations to optimize your services and resources.</a:t>
            </a:r>
          </a:p>
        </p:txBody>
      </p:sp>
    </p:spTree>
    <p:extLst>
      <p:ext uri="{BB962C8B-B14F-4D97-AF65-F5344CB8AC3E}">
        <p14:creationId xmlns:p14="http://schemas.microsoft.com/office/powerpoint/2010/main" val="3616411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154</TotalTime>
  <Words>1758</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Calisto MT</vt:lpstr>
      <vt:lpstr>Söhne</vt:lpstr>
      <vt:lpstr>Wingdings</vt:lpstr>
      <vt:lpstr>Wingdings 2</vt:lpstr>
      <vt:lpstr>Slate</vt:lpstr>
      <vt:lpstr>S3</vt:lpstr>
      <vt:lpstr>INTRODUCTION</vt:lpstr>
      <vt:lpstr>Key Features of S3</vt:lpstr>
      <vt:lpstr>Storage Classes</vt:lpstr>
      <vt:lpstr>Storage Classes</vt:lpstr>
      <vt:lpstr>Storage Classes</vt:lpstr>
      <vt:lpstr>Components of S3</vt:lpstr>
      <vt:lpstr>Accessing AWS S3</vt:lpstr>
      <vt:lpstr>Storage Logging &amp; Monitoring</vt:lpstr>
      <vt:lpstr>Features of S3</vt:lpstr>
      <vt:lpstr>Features of S3</vt:lpstr>
      <vt:lpstr>Features of S3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S3</dc:title>
  <dc:creator>Amritpal Singh (IND)</dc:creator>
  <cp:lastModifiedBy>Amritpal Singh (IND)</cp:lastModifiedBy>
  <cp:revision>2</cp:revision>
  <dcterms:created xsi:type="dcterms:W3CDTF">2023-06-16T08:52:35Z</dcterms:created>
  <dcterms:modified xsi:type="dcterms:W3CDTF">2023-06-19T03:27:30Z</dcterms:modified>
</cp:coreProperties>
</file>