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305688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3F59F-1198-4EBF-AC5B-B15C4CD41074}"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26900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1869973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5922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3824824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3602400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3761065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1064284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66339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116864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180324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23F59F-1198-4EBF-AC5B-B15C4CD41074}"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313542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23F59F-1198-4EBF-AC5B-B15C4CD41074}"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128609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236595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96831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923F59F-1198-4EBF-AC5B-B15C4CD41074}" type="datetimeFigureOut">
              <a:rPr lang="en-US" smtClean="0"/>
              <a:t>6/21/2023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139719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3F59F-1198-4EBF-AC5B-B15C4CD41074}"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FDCA1-8342-48F4-A8D1-CEDBF58DA3AE}" type="slidenum">
              <a:rPr lang="en-US" smtClean="0"/>
              <a:t>‹#›</a:t>
            </a:fld>
            <a:endParaRPr lang="en-US"/>
          </a:p>
        </p:txBody>
      </p:sp>
    </p:spTree>
    <p:extLst>
      <p:ext uri="{BB962C8B-B14F-4D97-AF65-F5344CB8AC3E}">
        <p14:creationId xmlns:p14="http://schemas.microsoft.com/office/powerpoint/2010/main" val="259953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23F59F-1198-4EBF-AC5B-B15C4CD41074}" type="datetimeFigureOut">
              <a:rPr lang="en-US" smtClean="0"/>
              <a:t>6/21/2023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95FDCA1-8342-48F4-A8D1-CEDBF58DA3AE}" type="slidenum">
              <a:rPr lang="en-US" smtClean="0"/>
              <a:t>‹#›</a:t>
            </a:fld>
            <a:endParaRPr lang="en-US"/>
          </a:p>
        </p:txBody>
      </p:sp>
    </p:spTree>
    <p:extLst>
      <p:ext uri="{BB962C8B-B14F-4D97-AF65-F5344CB8AC3E}">
        <p14:creationId xmlns:p14="http://schemas.microsoft.com/office/powerpoint/2010/main" val="17087425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1903-C2A8-A6EB-E38C-D52E12CC804B}"/>
              </a:ext>
            </a:extLst>
          </p:cNvPr>
          <p:cNvSpPr>
            <a:spLocks noGrp="1"/>
          </p:cNvSpPr>
          <p:nvPr>
            <p:ph type="title"/>
          </p:nvPr>
        </p:nvSpPr>
        <p:spPr>
          <a:xfrm>
            <a:off x="2129245" y="340177"/>
            <a:ext cx="7315201" cy="827441"/>
          </a:xfrm>
        </p:spPr>
        <p:txBody>
          <a:bodyPr/>
          <a:lstStyle/>
          <a:p>
            <a:r>
              <a:rPr lang="en-US"/>
              <a:t>        Transfer Acceleration</a:t>
            </a:r>
            <a:endParaRPr lang="en-US" dirty="0"/>
          </a:p>
        </p:txBody>
      </p:sp>
      <p:sp>
        <p:nvSpPr>
          <p:cNvPr id="3" name="Content Placeholder 2">
            <a:extLst>
              <a:ext uri="{FF2B5EF4-FFF2-40B4-BE49-F238E27FC236}">
                <a16:creationId xmlns:a16="http://schemas.microsoft.com/office/drawing/2014/main" id="{42ABA261-0D56-384E-87B1-2B6ED95F826D}"/>
              </a:ext>
            </a:extLst>
          </p:cNvPr>
          <p:cNvSpPr>
            <a:spLocks noGrp="1"/>
          </p:cNvSpPr>
          <p:nvPr>
            <p:ph idx="1"/>
          </p:nvPr>
        </p:nvSpPr>
        <p:spPr>
          <a:xfrm>
            <a:off x="825974" y="1369047"/>
            <a:ext cx="10902462" cy="5331656"/>
          </a:xfrm>
        </p:spPr>
        <p:txBody>
          <a:bodyPr/>
          <a:lstStyle/>
          <a:p>
            <a:r>
              <a:rPr lang="en-US" sz="2800" dirty="0"/>
              <a:t>Amazon S3 Transfer Acceleration is a bucket-level feature that enables fast, easy, and secure transfers of files over long distances between your client and an S3 bucket. Transfer Acceleration is designed to optimize transfer speeds from across the world into S3 buckets. Transfer Acceleration takes advantage of the globally distributed edge locations in Amazon CloudFront.</a:t>
            </a:r>
          </a:p>
          <a:p>
            <a:pPr marL="0" indent="0">
              <a:buNone/>
            </a:pPr>
            <a:endParaRPr lang="en-US" sz="2800" dirty="0"/>
          </a:p>
          <a:p>
            <a:r>
              <a:rPr lang="en-US" sz="2800" dirty="0"/>
              <a:t>You can only access this transfer acceleration feature through the AWS CLI.</a:t>
            </a:r>
          </a:p>
        </p:txBody>
      </p:sp>
    </p:spTree>
    <p:extLst>
      <p:ext uri="{BB962C8B-B14F-4D97-AF65-F5344CB8AC3E}">
        <p14:creationId xmlns:p14="http://schemas.microsoft.com/office/powerpoint/2010/main" val="412019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1903-C2A8-A6EB-E38C-D52E12CC804B}"/>
              </a:ext>
            </a:extLst>
          </p:cNvPr>
          <p:cNvSpPr>
            <a:spLocks noGrp="1"/>
          </p:cNvSpPr>
          <p:nvPr>
            <p:ph type="title"/>
          </p:nvPr>
        </p:nvSpPr>
        <p:spPr>
          <a:xfrm>
            <a:off x="2129245" y="340177"/>
            <a:ext cx="7315201" cy="827441"/>
          </a:xfrm>
        </p:spPr>
        <p:txBody>
          <a:bodyPr/>
          <a:lstStyle/>
          <a:p>
            <a:r>
              <a:rPr lang="en-US"/>
              <a:t>        Transfer Acceleration</a:t>
            </a:r>
            <a:endParaRPr lang="en-US" dirty="0"/>
          </a:p>
        </p:txBody>
      </p:sp>
      <p:sp>
        <p:nvSpPr>
          <p:cNvPr id="3" name="Content Placeholder 2">
            <a:extLst>
              <a:ext uri="{FF2B5EF4-FFF2-40B4-BE49-F238E27FC236}">
                <a16:creationId xmlns:a16="http://schemas.microsoft.com/office/drawing/2014/main" id="{42ABA261-0D56-384E-87B1-2B6ED95F826D}"/>
              </a:ext>
            </a:extLst>
          </p:cNvPr>
          <p:cNvSpPr>
            <a:spLocks noGrp="1"/>
          </p:cNvSpPr>
          <p:nvPr>
            <p:ph idx="1"/>
          </p:nvPr>
        </p:nvSpPr>
        <p:spPr>
          <a:xfrm>
            <a:off x="825974" y="1369047"/>
            <a:ext cx="10902462" cy="5331656"/>
          </a:xfrm>
        </p:spPr>
        <p:txBody>
          <a:bodyPr/>
          <a:lstStyle/>
          <a:p>
            <a:r>
              <a:rPr lang="en-US" sz="2800" b="1" dirty="0"/>
              <a:t>Steps for Transfer Acceleration:</a:t>
            </a:r>
          </a:p>
          <a:p>
            <a:r>
              <a:rPr lang="en-US" dirty="0"/>
              <a:t>Firstly install the AWS CLI.</a:t>
            </a:r>
          </a:p>
          <a:p>
            <a:r>
              <a:rPr lang="en-US" dirty="0"/>
              <a:t>Then write ‘</a:t>
            </a:r>
            <a:r>
              <a:rPr lang="en-US" dirty="0" err="1"/>
              <a:t>aws</a:t>
            </a:r>
            <a:r>
              <a:rPr lang="en-US" dirty="0"/>
              <a:t> configure’ in CLI.</a:t>
            </a:r>
          </a:p>
          <a:p>
            <a:r>
              <a:rPr lang="en-US" dirty="0"/>
              <a:t>It will ask for access key id and private access key.</a:t>
            </a:r>
          </a:p>
          <a:p>
            <a:r>
              <a:rPr lang="en-US" dirty="0"/>
              <a:t>For that create a user and give it administration access and then create the access key.</a:t>
            </a:r>
          </a:p>
          <a:p>
            <a:r>
              <a:rPr lang="en-US" dirty="0"/>
              <a:t>Put that access key into the CLI and give the region name which is supported by CLI</a:t>
            </a:r>
          </a:p>
          <a:p>
            <a:r>
              <a:rPr lang="en-US" dirty="0"/>
              <a:t>Then give command </a:t>
            </a:r>
            <a:r>
              <a:rPr lang="en-US" dirty="0" err="1"/>
              <a:t>aws</a:t>
            </a:r>
            <a:r>
              <a:rPr lang="en-US" dirty="0"/>
              <a:t> s3 cp </a:t>
            </a:r>
            <a:r>
              <a:rPr lang="en-US" dirty="0" err="1"/>
              <a:t>file.ext</a:t>
            </a:r>
            <a:r>
              <a:rPr lang="en-US" dirty="0"/>
              <a:t> s3://bucketname</a:t>
            </a:r>
          </a:p>
          <a:p>
            <a:r>
              <a:rPr lang="en-US" dirty="0"/>
              <a:t>For transfer acceleration first enable it in that specific bucket and it will give you the endpoint </a:t>
            </a:r>
            <a:r>
              <a:rPr lang="en-US" dirty="0" err="1"/>
              <a:t>url</a:t>
            </a:r>
            <a:r>
              <a:rPr lang="en-US" dirty="0"/>
              <a:t>.</a:t>
            </a:r>
          </a:p>
          <a:p>
            <a:r>
              <a:rPr lang="en-US" dirty="0" err="1"/>
              <a:t>aws</a:t>
            </a:r>
            <a:r>
              <a:rPr lang="en-US" dirty="0"/>
              <a:t> s3 cp </a:t>
            </a:r>
            <a:r>
              <a:rPr lang="en-US" dirty="0" err="1"/>
              <a:t>file.ext</a:t>
            </a:r>
            <a:r>
              <a:rPr lang="en-US" dirty="0"/>
              <a:t> s3://bucketname –endpoint-</a:t>
            </a:r>
            <a:r>
              <a:rPr lang="en-US" dirty="0" err="1"/>
              <a:t>url</a:t>
            </a:r>
            <a:r>
              <a:rPr lang="en-US" dirty="0"/>
              <a:t> …</a:t>
            </a:r>
          </a:p>
          <a:p>
            <a:pPr marL="0" indent="0">
              <a:buNone/>
            </a:pPr>
            <a:endParaRPr lang="en-US" sz="2800" dirty="0"/>
          </a:p>
        </p:txBody>
      </p:sp>
    </p:spTree>
    <p:extLst>
      <p:ext uri="{BB962C8B-B14F-4D97-AF65-F5344CB8AC3E}">
        <p14:creationId xmlns:p14="http://schemas.microsoft.com/office/powerpoint/2010/main" val="287835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037C-2D8E-E6DF-C6D9-05ABFDF33691}"/>
              </a:ext>
            </a:extLst>
          </p:cNvPr>
          <p:cNvSpPr>
            <a:spLocks noGrp="1"/>
          </p:cNvSpPr>
          <p:nvPr>
            <p:ph type="title"/>
          </p:nvPr>
        </p:nvSpPr>
        <p:spPr/>
        <p:txBody>
          <a:bodyPr/>
          <a:lstStyle/>
          <a:p>
            <a:r>
              <a:rPr lang="en-US" dirty="0"/>
              <a:t>                            SDK</a:t>
            </a:r>
          </a:p>
        </p:txBody>
      </p:sp>
      <p:sp>
        <p:nvSpPr>
          <p:cNvPr id="3" name="Content Placeholder 2">
            <a:extLst>
              <a:ext uri="{FF2B5EF4-FFF2-40B4-BE49-F238E27FC236}">
                <a16:creationId xmlns:a16="http://schemas.microsoft.com/office/drawing/2014/main" id="{FB42C1C3-4C95-90D2-AD88-2FFD402FE04A}"/>
              </a:ext>
            </a:extLst>
          </p:cNvPr>
          <p:cNvSpPr>
            <a:spLocks noGrp="1"/>
          </p:cNvSpPr>
          <p:nvPr>
            <p:ph idx="1"/>
          </p:nvPr>
        </p:nvSpPr>
        <p:spPr>
          <a:xfrm>
            <a:off x="1730329" y="1802803"/>
            <a:ext cx="8946541" cy="4602479"/>
          </a:xfrm>
        </p:spPr>
        <p:txBody>
          <a:bodyPr>
            <a:normAutofit/>
          </a:bodyPr>
          <a:lstStyle/>
          <a:p>
            <a:pPr marL="0" indent="0">
              <a:buNone/>
            </a:pPr>
            <a:r>
              <a:rPr lang="en-US" sz="2800" dirty="0"/>
              <a:t>A software development kit (SDK) is a set of platform-specific building tools for developers. You require components like debuggers, compilers, and libraries to create code that runs on a specific platform, operating system, or programming language. SDKs put everything you need to develop and run software in one place.</a:t>
            </a:r>
          </a:p>
        </p:txBody>
      </p:sp>
    </p:spTree>
    <p:extLst>
      <p:ext uri="{BB962C8B-B14F-4D97-AF65-F5344CB8AC3E}">
        <p14:creationId xmlns:p14="http://schemas.microsoft.com/office/powerpoint/2010/main" val="359997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42C8-CE6E-C339-01BE-93F0A7EAA6DC}"/>
              </a:ext>
            </a:extLst>
          </p:cNvPr>
          <p:cNvSpPr>
            <a:spLocks noGrp="1"/>
          </p:cNvSpPr>
          <p:nvPr>
            <p:ph type="title"/>
          </p:nvPr>
        </p:nvSpPr>
        <p:spPr>
          <a:xfrm>
            <a:off x="645130" y="126147"/>
            <a:ext cx="9404723" cy="1400530"/>
          </a:xfrm>
        </p:spPr>
        <p:txBody>
          <a:bodyPr/>
          <a:lstStyle/>
          <a:p>
            <a:r>
              <a:rPr lang="en-US" dirty="0"/>
              <a:t>                 Disadvantages</a:t>
            </a:r>
          </a:p>
        </p:txBody>
      </p:sp>
      <p:sp>
        <p:nvSpPr>
          <p:cNvPr id="3" name="Content Placeholder 2">
            <a:extLst>
              <a:ext uri="{FF2B5EF4-FFF2-40B4-BE49-F238E27FC236}">
                <a16:creationId xmlns:a16="http://schemas.microsoft.com/office/drawing/2014/main" id="{D189AC46-9F94-F3B9-2044-D5B017924E62}"/>
              </a:ext>
            </a:extLst>
          </p:cNvPr>
          <p:cNvSpPr>
            <a:spLocks noGrp="1"/>
          </p:cNvSpPr>
          <p:nvPr>
            <p:ph idx="1"/>
          </p:nvPr>
        </p:nvSpPr>
        <p:spPr>
          <a:xfrm>
            <a:off x="535578" y="1203832"/>
            <a:ext cx="10685416" cy="5105528"/>
          </a:xfrm>
        </p:spPr>
        <p:txBody>
          <a:bodyPr/>
          <a:lstStyle/>
          <a:p>
            <a:r>
              <a:rPr lang="en-US" dirty="0"/>
              <a:t>For any serious support, they require the “AWS Support Plan,” which it’s billed separately (around 29 USD per month).</a:t>
            </a:r>
          </a:p>
          <a:p>
            <a:r>
              <a:rPr lang="en-US" dirty="0"/>
              <a:t>Downloading data it’s a bit expensive, 0,09 USD per GB after the first transferred GB/month</a:t>
            </a:r>
          </a:p>
          <a:p>
            <a:r>
              <a:rPr lang="en-US" dirty="0"/>
              <a:t>For beginners using the web interface, it might be not so intuitive to set up bucket permissions as it requires configuring additional AWS services like IAM.</a:t>
            </a:r>
          </a:p>
          <a:p>
            <a:r>
              <a:rPr lang="en-US" dirty="0"/>
              <a:t>It has a complex pricing schema. Even more complex when we use the Glacier storage class that has both “retrieval time” and “cost per request.</a:t>
            </a:r>
          </a:p>
          <a:p>
            <a:r>
              <a:rPr lang="en-US" dirty="0"/>
              <a:t>AWS limits resources by location, so some areas may have fewer resources than others.</a:t>
            </a:r>
          </a:p>
        </p:txBody>
      </p:sp>
    </p:spTree>
    <p:extLst>
      <p:ext uri="{BB962C8B-B14F-4D97-AF65-F5344CB8AC3E}">
        <p14:creationId xmlns:p14="http://schemas.microsoft.com/office/powerpoint/2010/main" val="3465594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1418</TotalTime>
  <Words>366</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        Transfer Acceleration</vt:lpstr>
      <vt:lpstr>        Transfer Acceleration</vt:lpstr>
      <vt:lpstr>                            SDK</vt:lpstr>
      <vt:lpstr>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Transfer Acceleration</dc:title>
  <dc:creator>Amritpal Singh (IND)</dc:creator>
  <cp:lastModifiedBy>Amritpal Singh (IND)</cp:lastModifiedBy>
  <cp:revision>2</cp:revision>
  <dcterms:created xsi:type="dcterms:W3CDTF">2023-06-20T11:06:31Z</dcterms:created>
  <dcterms:modified xsi:type="dcterms:W3CDTF">2023-06-21T12:12:51Z</dcterms:modified>
</cp:coreProperties>
</file>