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66" r:id="rId3"/>
    <p:sldId id="271" r:id="rId4"/>
    <p:sldId id="270" r:id="rId5"/>
    <p:sldId id="272" r:id="rId6"/>
    <p:sldId id="268" r:id="rId7"/>
    <p:sldId id="267" r:id="rId8"/>
    <p:sldId id="269" r:id="rId9"/>
    <p:sldId id="263" r:id="rId10"/>
    <p:sldId id="260" r:id="rId11"/>
    <p:sldId id="261" r:id="rId12"/>
    <p:sldId id="281" r:id="rId13"/>
    <p:sldId id="280" r:id="rId14"/>
    <p:sldId id="279" r:id="rId15"/>
    <p:sldId id="278" r:id="rId16"/>
    <p:sldId id="277" r:id="rId17"/>
    <p:sldId id="275" r:id="rId18"/>
    <p:sldId id="274" r:id="rId19"/>
    <p:sldId id="282" r:id="rId20"/>
    <p:sldId id="283"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679D40-1050-45C8-BE64-BE74460C8526}">
          <p14:sldIdLst>
            <p14:sldId id="256"/>
            <p14:sldId id="266"/>
            <p14:sldId id="271"/>
            <p14:sldId id="270"/>
            <p14:sldId id="272"/>
            <p14:sldId id="268"/>
            <p14:sldId id="267"/>
            <p14:sldId id="269"/>
            <p14:sldId id="263"/>
            <p14:sldId id="260"/>
            <p14:sldId id="261"/>
            <p14:sldId id="281"/>
            <p14:sldId id="280"/>
            <p14:sldId id="279"/>
            <p14:sldId id="278"/>
            <p14:sldId id="277"/>
            <p14:sldId id="275"/>
            <p14:sldId id="274"/>
            <p14:sldId id="282"/>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p:scale>
          <a:sx n="90" d="100"/>
          <a:sy n="90"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7568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9D389-4C4C-4FD7-9E6B-9F44477F0EB8}"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119026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9259349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71458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5470663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69D389-4C4C-4FD7-9E6B-9F44477F0EB8}" type="datetime1">
              <a:rPr lang="en-US" smtClean="0"/>
              <a:t>1/11/2023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223289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69D389-4C4C-4FD7-9E6B-9F44477F0EB8}" type="datetime1">
              <a:rPr lang="en-US" smtClean="0"/>
              <a:t>1/11/2023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752205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55293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93294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76191F-481E-48E9-BB9A-369A67A7362D}"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179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7959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84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8961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1A702F-6367-4FD1-89A8-3744BE6BA9A2}" type="datetime1">
              <a:rPr lang="en-US" smtClean="0"/>
              <a:t>1/11/2023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4275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6E99BD-4B4F-4460-B452-0E8146ACCF8F}" type="datetime1">
              <a:rPr lang="en-US" smtClean="0"/>
              <a:t>1/11/2023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7222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B6FD34C-1867-42A9-AC54-D15ADD8A65E7}" type="datetime1">
              <a:rPr lang="en-US" smtClean="0"/>
              <a:t>1/11/2023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4282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096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69D389-4C4C-4FD7-9E6B-9F44477F0EB8}" type="datetime1">
              <a:rPr lang="en-US" smtClean="0"/>
              <a:t>1/11/2023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74769032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5871-81F8-4F56-8A39-7C95D202AA6A}"/>
              </a:ext>
            </a:extLst>
          </p:cNvPr>
          <p:cNvSpPr>
            <a:spLocks noGrp="1"/>
          </p:cNvSpPr>
          <p:nvPr>
            <p:ph type="ctrTitle"/>
          </p:nvPr>
        </p:nvSpPr>
        <p:spPr>
          <a:xfrm>
            <a:off x="530351" y="1122363"/>
            <a:ext cx="6389195" cy="1102091"/>
          </a:xfrm>
        </p:spPr>
        <p:txBody>
          <a:bodyPr>
            <a:normAutofit fontScale="90000"/>
          </a:bodyPr>
          <a:lstStyle/>
          <a:p>
            <a:r>
              <a:rPr lang="en-IN" u="sng" spc="0" dirty="0">
                <a:ln w="6600">
                  <a:solidFill>
                    <a:schemeClr val="tx1"/>
                  </a:solidFill>
                  <a:prstDash val="solid"/>
                </a:ln>
                <a:effectLst>
                  <a:outerShdw dist="38100" dir="2700000" algn="tl" rotWithShape="0">
                    <a:schemeClr val="accent2"/>
                  </a:outerShdw>
                </a:effectLst>
              </a:rPr>
              <a:t>INTRODUCTION</a:t>
            </a:r>
          </a:p>
        </p:txBody>
      </p:sp>
      <p:sp>
        <p:nvSpPr>
          <p:cNvPr id="3" name="Subtitle 2">
            <a:extLst>
              <a:ext uri="{FF2B5EF4-FFF2-40B4-BE49-F238E27FC236}">
                <a16:creationId xmlns:a16="http://schemas.microsoft.com/office/drawing/2014/main" id="{4D0034D1-A61B-41F2-A788-BC11897BD46E}"/>
              </a:ext>
            </a:extLst>
          </p:cNvPr>
          <p:cNvSpPr>
            <a:spLocks noGrp="1"/>
          </p:cNvSpPr>
          <p:nvPr>
            <p:ph type="subTitle" idx="1"/>
          </p:nvPr>
        </p:nvSpPr>
        <p:spPr>
          <a:xfrm>
            <a:off x="530352" y="3509963"/>
            <a:ext cx="4887206" cy="2729524"/>
          </a:xfrm>
        </p:spPr>
        <p:txBody>
          <a:bodyPr>
            <a:normAutofit/>
          </a:bodyPr>
          <a:lstStyle/>
          <a:p>
            <a:r>
              <a:rPr lang="en-IN" dirty="0"/>
              <a:t>Amrit soni</a:t>
            </a:r>
          </a:p>
          <a:p>
            <a:r>
              <a:rPr lang="en-IN" dirty="0"/>
              <a:t>Course – Data Structure and Algorithm</a:t>
            </a:r>
          </a:p>
          <a:p>
            <a:r>
              <a:rPr lang="en-IN" dirty="0"/>
              <a:t>Type- Summer Training</a:t>
            </a:r>
          </a:p>
        </p:txBody>
      </p:sp>
      <p:pic>
        <p:nvPicPr>
          <p:cNvPr id="56" name="Graphic 55" descr="Books">
            <a:extLst>
              <a:ext uri="{FF2B5EF4-FFF2-40B4-BE49-F238E27FC236}">
                <a16:creationId xmlns:a16="http://schemas.microsoft.com/office/drawing/2014/main" id="{6420B8EE-1E75-46FE-AFE1-2734777BFB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0782" y="589788"/>
            <a:ext cx="5678424" cy="5678424"/>
          </a:xfrm>
          <a:prstGeom prst="rect">
            <a:avLst/>
          </a:prstGeom>
        </p:spPr>
      </p:pic>
    </p:spTree>
    <p:extLst>
      <p:ext uri="{BB962C8B-B14F-4D97-AF65-F5344CB8AC3E}">
        <p14:creationId xmlns:p14="http://schemas.microsoft.com/office/powerpoint/2010/main" val="2690626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8A0F-F20B-4F95-A964-54687F2E2338}"/>
              </a:ext>
            </a:extLst>
          </p:cNvPr>
          <p:cNvSpPr>
            <a:spLocks noGrp="1"/>
          </p:cNvSpPr>
          <p:nvPr>
            <p:ph type="title"/>
          </p:nvPr>
        </p:nvSpPr>
        <p:spPr>
          <a:xfrm>
            <a:off x="517871" y="976160"/>
            <a:ext cx="4767930" cy="1848734"/>
          </a:xfrm>
        </p:spPr>
        <p:txBody>
          <a:bodyPr>
            <a:normAutofit/>
          </a:bodyPr>
          <a:lstStyle/>
          <a:p>
            <a:r>
              <a:rPr lang="en-IN" u="sng" dirty="0"/>
              <a:t>STRING</a:t>
            </a:r>
          </a:p>
        </p:txBody>
      </p:sp>
      <p:sp>
        <p:nvSpPr>
          <p:cNvPr id="3" name="Content Placeholder 2">
            <a:extLst>
              <a:ext uri="{FF2B5EF4-FFF2-40B4-BE49-F238E27FC236}">
                <a16:creationId xmlns:a16="http://schemas.microsoft.com/office/drawing/2014/main" id="{03F991FF-DC2D-4102-9F52-F9DAE6C6619C}"/>
              </a:ext>
            </a:extLst>
          </p:cNvPr>
          <p:cNvSpPr>
            <a:spLocks noGrp="1"/>
          </p:cNvSpPr>
          <p:nvPr>
            <p:ph idx="1"/>
          </p:nvPr>
        </p:nvSpPr>
        <p:spPr>
          <a:xfrm>
            <a:off x="517870" y="3299404"/>
            <a:ext cx="10715889" cy="2622916"/>
          </a:xfrm>
        </p:spPr>
        <p:txBody>
          <a:bodyPr>
            <a:normAutofit/>
          </a:bodyPr>
          <a:lstStyle/>
          <a:p>
            <a:pPr>
              <a:lnSpc>
                <a:spcPct val="104000"/>
              </a:lnSpc>
            </a:pPr>
            <a:r>
              <a:rPr lang="en-IN" sz="1700" dirty="0"/>
              <a:t>Strings are defined as an array of characters. The difference between a character array and a string is the string is terminated with a special character ‘\0’.</a:t>
            </a:r>
          </a:p>
          <a:p>
            <a:pPr>
              <a:lnSpc>
                <a:spcPct val="104000"/>
              </a:lnSpc>
            </a:pPr>
            <a:r>
              <a:rPr lang="en-IN" sz="1700" dirty="0"/>
              <a:t>Below are some examples:</a:t>
            </a:r>
          </a:p>
          <a:p>
            <a:pPr>
              <a:lnSpc>
                <a:spcPct val="104000"/>
              </a:lnSpc>
            </a:pPr>
            <a:r>
              <a:rPr lang="en-IN" sz="1700" dirty="0"/>
              <a:t>“geeks”, “for”, “geeks”, “</a:t>
            </a:r>
            <a:r>
              <a:rPr lang="en-IN" sz="1700" dirty="0" err="1"/>
              <a:t>GeeksforGeeks</a:t>
            </a:r>
            <a:r>
              <a:rPr lang="en-IN" sz="1700" dirty="0"/>
              <a:t>”, “Geeks for Geeks”, “123Geeks”, “@123 Geeks”</a:t>
            </a:r>
          </a:p>
          <a:p>
            <a:pPr>
              <a:lnSpc>
                <a:spcPct val="104000"/>
              </a:lnSpc>
            </a:pPr>
            <a:endParaRPr lang="en-IN" sz="1700" dirty="0"/>
          </a:p>
        </p:txBody>
      </p:sp>
    </p:spTree>
    <p:extLst>
      <p:ext uri="{BB962C8B-B14F-4D97-AF65-F5344CB8AC3E}">
        <p14:creationId xmlns:p14="http://schemas.microsoft.com/office/powerpoint/2010/main" val="1471762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3F70-6700-4F2E-BFA0-2FD882864685}"/>
              </a:ext>
            </a:extLst>
          </p:cNvPr>
          <p:cNvSpPr>
            <a:spLocks noGrp="1"/>
          </p:cNvSpPr>
          <p:nvPr>
            <p:ph type="title"/>
          </p:nvPr>
        </p:nvSpPr>
        <p:spPr>
          <a:xfrm>
            <a:off x="530352" y="638176"/>
            <a:ext cx="4266544" cy="2861770"/>
          </a:xfrm>
        </p:spPr>
        <p:txBody>
          <a:bodyPr anchor="b">
            <a:normAutofit/>
          </a:bodyPr>
          <a:lstStyle/>
          <a:p>
            <a:r>
              <a:rPr lang="en-IN" b="1" u="sng" dirty="0"/>
              <a:t>LINKED LIST</a:t>
            </a:r>
            <a:endParaRPr lang="en-IN" dirty="0"/>
          </a:p>
        </p:txBody>
      </p:sp>
      <p:sp>
        <p:nvSpPr>
          <p:cNvPr id="3" name="Content Placeholder 2">
            <a:extLst>
              <a:ext uri="{FF2B5EF4-FFF2-40B4-BE49-F238E27FC236}">
                <a16:creationId xmlns:a16="http://schemas.microsoft.com/office/drawing/2014/main" id="{6DA4A5CE-0F0D-E480-87D6-B35887FCA8A4}"/>
              </a:ext>
            </a:extLst>
          </p:cNvPr>
          <p:cNvSpPr>
            <a:spLocks noGrp="1"/>
          </p:cNvSpPr>
          <p:nvPr>
            <p:ph idx="1"/>
          </p:nvPr>
        </p:nvSpPr>
        <p:spPr>
          <a:xfrm>
            <a:off x="438785" y="3944734"/>
            <a:ext cx="10077557" cy="1355054"/>
          </a:xfrm>
        </p:spPr>
        <p:txBody>
          <a:bodyPr/>
          <a:lstStyle/>
          <a:p>
            <a:r>
              <a:rPr lang="en-US" sz="2000" b="0" i="0" dirty="0">
                <a:effectLst/>
              </a:rPr>
              <a:t>A linked list is a linear data structure, in which the elements are not stored at contiguous memory locations. The elements in a linked list are linked using pointers</a:t>
            </a:r>
            <a:endParaRPr lang="en-US" dirty="0"/>
          </a:p>
        </p:txBody>
      </p:sp>
      <p:pic>
        <p:nvPicPr>
          <p:cNvPr id="18" name="Picture 17">
            <a:extLst>
              <a:ext uri="{FF2B5EF4-FFF2-40B4-BE49-F238E27FC236}">
                <a16:creationId xmlns:a16="http://schemas.microsoft.com/office/drawing/2014/main" id="{9FB670C9-4E01-3E28-5ECA-032395454982}"/>
              </a:ext>
            </a:extLst>
          </p:cNvPr>
          <p:cNvPicPr>
            <a:picLocks noChangeAspect="1"/>
          </p:cNvPicPr>
          <p:nvPr/>
        </p:nvPicPr>
        <p:blipFill>
          <a:blip r:embed="rId2"/>
          <a:stretch>
            <a:fillRect/>
          </a:stretch>
        </p:blipFill>
        <p:spPr>
          <a:xfrm>
            <a:off x="5477563" y="535034"/>
            <a:ext cx="6412871" cy="2046355"/>
          </a:xfrm>
          <a:prstGeom prst="rect">
            <a:avLst/>
          </a:prstGeom>
        </p:spPr>
      </p:pic>
    </p:spTree>
    <p:extLst>
      <p:ext uri="{BB962C8B-B14F-4D97-AF65-F5344CB8AC3E}">
        <p14:creationId xmlns:p14="http://schemas.microsoft.com/office/powerpoint/2010/main" val="32238728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STACK</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r>
              <a:rPr lang="en-US" sz="2000" b="0" i="0" dirty="0">
                <a:effectLst/>
              </a:rPr>
              <a:t>Stack is a linear data structure which follows a particular order in which the operations are performed. The order may be LIFO(Last In First Out) or FILO(First In Last Out).</a:t>
            </a:r>
          </a:p>
          <a:p>
            <a:pPr>
              <a:lnSpc>
                <a:spcPct val="100000"/>
              </a:lnSpc>
            </a:pPr>
            <a:endParaRPr lang="en-US" dirty="0"/>
          </a:p>
        </p:txBody>
      </p:sp>
      <p:pic>
        <p:nvPicPr>
          <p:cNvPr id="39" name="Picture 38">
            <a:extLst>
              <a:ext uri="{FF2B5EF4-FFF2-40B4-BE49-F238E27FC236}">
                <a16:creationId xmlns:a16="http://schemas.microsoft.com/office/drawing/2014/main" id="{16F19B3C-50A2-A0E9-9E1A-AA278830F953}"/>
              </a:ext>
            </a:extLst>
          </p:cNvPr>
          <p:cNvPicPr>
            <a:picLocks noChangeAspect="1"/>
          </p:cNvPicPr>
          <p:nvPr/>
        </p:nvPicPr>
        <p:blipFill>
          <a:blip r:embed="rId2"/>
          <a:stretch>
            <a:fillRect/>
          </a:stretch>
        </p:blipFill>
        <p:spPr>
          <a:xfrm>
            <a:off x="2315675" y="3933116"/>
            <a:ext cx="7124700" cy="2457450"/>
          </a:xfrm>
          <a:prstGeom prst="rect">
            <a:avLst/>
          </a:prstGeom>
        </p:spPr>
      </p:pic>
    </p:spTree>
    <p:extLst>
      <p:ext uri="{BB962C8B-B14F-4D97-AF65-F5344CB8AC3E}">
        <p14:creationId xmlns:p14="http://schemas.microsoft.com/office/powerpoint/2010/main" val="4068012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QUEUE</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pPr marL="342900" indent="-342900" algn="l" fontAlgn="base">
              <a:buFont typeface="Arial" panose="020B0604020202020204" pitchFamily="34" charset="0"/>
              <a:buChar char="•"/>
            </a:pPr>
            <a:r>
              <a:rPr lang="en-US" sz="2000" b="0" i="1" dirty="0">
                <a:effectLst/>
              </a:rPr>
              <a:t>A queue is defined as a linear data structure that is open at both ends and the operations are performed in First In First Out (FIFO) order.</a:t>
            </a:r>
          </a:p>
          <a:p>
            <a:pPr marL="342900" indent="-342900" algn="l" fontAlgn="base">
              <a:buFont typeface="Arial" panose="020B0604020202020204" pitchFamily="34" charset="0"/>
              <a:buChar char="•"/>
            </a:pPr>
            <a:r>
              <a:rPr lang="en-US" sz="2000" b="0" i="1" dirty="0">
                <a:effectLst/>
              </a:rPr>
              <a:t>We define a queue to be a list in which all additions to the list are made at one end, and all deletions from the list are made at the other end.  The element which is first pushed into the order, the operation is first performed on that.</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185451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TREE</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r>
              <a:rPr lang="en-US" b="0" i="0" dirty="0">
                <a:effectLst/>
              </a:rPr>
              <a:t>A tree is non-linear and a hierarchical data structure consisting of a collection of nodes such that each node of the tree stores a value and a list of references to other nodes (the “children”).</a:t>
            </a:r>
          </a:p>
          <a:p>
            <a:r>
              <a:rPr lang="en-US" b="0" i="0" dirty="0">
                <a:effectLst/>
              </a:rPr>
              <a:t>This data structure is a specialized method to organize and store data in the computer to be used more effectively. It consists of a central node, structural nodes, and sub-nodes, which are connected via edges. We can also say that tree data structure has roots, branches, and leaves connected with one another. </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3050683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BINARY SEARCH TREE</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pPr algn="l" fontAlgn="base"/>
            <a:r>
              <a:rPr lang="en-US" sz="2000" b="1" i="0" dirty="0">
                <a:effectLst/>
              </a:rPr>
              <a:t>Binary Search Tree</a:t>
            </a:r>
            <a:r>
              <a:rPr lang="en-US" sz="2000" b="0" i="0" dirty="0">
                <a:effectLst/>
              </a:rPr>
              <a:t> is a node-based binary tree data structure which has the following properties:</a:t>
            </a:r>
          </a:p>
          <a:p>
            <a:pPr algn="l" fontAlgn="base">
              <a:buFont typeface="Arial" panose="020B0604020202020204" pitchFamily="34" charset="0"/>
              <a:buChar char="•"/>
            </a:pPr>
            <a:r>
              <a:rPr lang="en-US" sz="2000" b="0" i="0" dirty="0">
                <a:effectLst/>
              </a:rPr>
              <a:t>The left subtree of a node contains only nodes with keys lesser than the node’s key.</a:t>
            </a:r>
          </a:p>
          <a:p>
            <a:pPr algn="l" fontAlgn="base">
              <a:buFont typeface="Arial" panose="020B0604020202020204" pitchFamily="34" charset="0"/>
              <a:buChar char="•"/>
            </a:pPr>
            <a:r>
              <a:rPr lang="en-US" sz="2000" b="0" i="0" dirty="0">
                <a:effectLst/>
              </a:rPr>
              <a:t>The right subtree of a node contains only nodes with keys greater than the node’s key.</a:t>
            </a:r>
          </a:p>
          <a:p>
            <a:pPr algn="l" fontAlgn="base">
              <a:buFont typeface="Arial" panose="020B0604020202020204" pitchFamily="34" charset="0"/>
              <a:buChar char="•"/>
            </a:pPr>
            <a:r>
              <a:rPr lang="en-US" sz="2000" b="0" i="0" dirty="0">
                <a:effectLst/>
              </a:rPr>
              <a:t>The left and right subtree each must also be a binary search tree.</a:t>
            </a:r>
          </a:p>
          <a:p>
            <a:pPr>
              <a:lnSpc>
                <a:spcPct val="100000"/>
              </a:lnSpc>
            </a:pPr>
            <a:endParaRPr lang="en-US" dirty="0"/>
          </a:p>
        </p:txBody>
      </p:sp>
    </p:spTree>
    <p:extLst>
      <p:ext uri="{BB962C8B-B14F-4D97-AF65-F5344CB8AC3E}">
        <p14:creationId xmlns:p14="http://schemas.microsoft.com/office/powerpoint/2010/main" val="4103465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HEAP</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fontScale="92500" lnSpcReduction="20000"/>
          </a:bodyPr>
          <a:lstStyle/>
          <a:p>
            <a:r>
              <a:rPr lang="en-US" sz="2400" b="0" i="1" dirty="0">
                <a:effectLst/>
              </a:rPr>
              <a:t>A Heap is a special Tree-based data structure in which the tree is a complete binary tree.</a:t>
            </a:r>
          </a:p>
          <a:p>
            <a:pPr algn="just" fontAlgn="base"/>
            <a:r>
              <a:rPr lang="en-US" sz="2000" b="1" i="0" u="sng" dirty="0">
                <a:effectLst/>
              </a:rPr>
              <a:t>Operations of Heap Data Structure:</a:t>
            </a:r>
            <a:endParaRPr lang="en-US" sz="2000" b="1" i="0" dirty="0">
              <a:effectLst/>
            </a:endParaRPr>
          </a:p>
          <a:p>
            <a:pPr algn="l" fontAlgn="base">
              <a:buFont typeface="Arial" panose="020B0604020202020204" pitchFamily="34" charset="0"/>
              <a:buChar char="•"/>
            </a:pPr>
            <a:r>
              <a:rPr lang="en-US" sz="2000" b="1" i="0" dirty="0" err="1">
                <a:effectLst/>
              </a:rPr>
              <a:t>Heapify</a:t>
            </a:r>
            <a:r>
              <a:rPr lang="en-US" sz="2000" b="1" i="0" dirty="0">
                <a:effectLst/>
              </a:rPr>
              <a:t>:</a:t>
            </a:r>
            <a:r>
              <a:rPr lang="en-US" sz="2000" b="0" i="0" dirty="0">
                <a:effectLst/>
              </a:rPr>
              <a:t> a process of creating a heap from an array.</a:t>
            </a:r>
          </a:p>
          <a:p>
            <a:pPr algn="l" fontAlgn="base">
              <a:buFont typeface="Arial" panose="020B0604020202020204" pitchFamily="34" charset="0"/>
              <a:buChar char="•"/>
            </a:pPr>
            <a:r>
              <a:rPr lang="en-US" sz="2000" b="1" i="0" dirty="0">
                <a:effectLst/>
              </a:rPr>
              <a:t>Insertion:</a:t>
            </a:r>
            <a:r>
              <a:rPr lang="en-US" sz="2000" b="0" i="0" dirty="0">
                <a:effectLst/>
              </a:rPr>
              <a:t> process to insert an element in existing heap time complexity O(log N).</a:t>
            </a:r>
          </a:p>
          <a:p>
            <a:pPr algn="l" fontAlgn="base">
              <a:buFont typeface="Arial" panose="020B0604020202020204" pitchFamily="34" charset="0"/>
              <a:buChar char="•"/>
            </a:pPr>
            <a:r>
              <a:rPr lang="en-US" sz="2000" b="1" i="0" dirty="0">
                <a:effectLst/>
              </a:rPr>
              <a:t>Deletion:</a:t>
            </a:r>
            <a:r>
              <a:rPr lang="en-US" sz="2000" b="0" i="0" dirty="0">
                <a:effectLst/>
              </a:rPr>
              <a:t> deleting the top element of the heap or the highest priority element, and then organizing the heap and returning the element with time complexity O(log N).</a:t>
            </a:r>
          </a:p>
          <a:p>
            <a:pPr algn="l" fontAlgn="base">
              <a:buFont typeface="Arial" panose="020B0604020202020204" pitchFamily="34" charset="0"/>
              <a:buChar char="•"/>
            </a:pPr>
            <a:r>
              <a:rPr lang="en-US" sz="2000" b="1" i="0" dirty="0">
                <a:effectLst/>
              </a:rPr>
              <a:t>Peek:</a:t>
            </a:r>
            <a:r>
              <a:rPr lang="en-US" sz="2000" b="0" i="0" dirty="0">
                <a:effectLst/>
              </a:rPr>
              <a:t> to check or find the most prior element in the heap, (max or min element for max and min heap).</a:t>
            </a:r>
          </a:p>
          <a:p>
            <a:pPr>
              <a:lnSpc>
                <a:spcPct val="100000"/>
              </a:lnSpc>
            </a:pPr>
            <a:endParaRPr lang="en-US" dirty="0"/>
          </a:p>
        </p:txBody>
      </p:sp>
    </p:spTree>
    <p:extLst>
      <p:ext uri="{BB962C8B-B14F-4D97-AF65-F5344CB8AC3E}">
        <p14:creationId xmlns:p14="http://schemas.microsoft.com/office/powerpoint/2010/main" val="1615926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GRAPH</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56370" y="2838307"/>
            <a:ext cx="9757598" cy="3349027"/>
          </a:xfrm>
        </p:spPr>
        <p:txBody>
          <a:bodyPr vert="horz" lIns="91440" tIns="45720" rIns="91440" bIns="45720" rtlCol="0">
            <a:normAutofit/>
          </a:bodyPr>
          <a:lstStyle/>
          <a:p>
            <a:r>
              <a:rPr lang="en-US" sz="2000" b="0" i="0" dirty="0">
                <a:effectLst/>
              </a:rPr>
              <a:t>A Graph is a non-linear data structure consisting of vertices and edges. The vertices are sometimes also referred to as nodes and the edges are lines or arcs that connect any two nodes in the graph. More formally a Graph is composed of a set of vertices( V ) and a set of edges( E ). The graph is denoted by G(E, V).</a:t>
            </a:r>
            <a:endParaRPr lang="en-IN" sz="2000" dirty="0"/>
          </a:p>
          <a:p>
            <a:pPr>
              <a:lnSpc>
                <a:spcPct val="100000"/>
              </a:lnSpc>
            </a:pPr>
            <a:endParaRPr lang="en-US" dirty="0"/>
          </a:p>
        </p:txBody>
      </p:sp>
    </p:spTree>
    <p:extLst>
      <p:ext uri="{BB962C8B-B14F-4D97-AF65-F5344CB8AC3E}">
        <p14:creationId xmlns:p14="http://schemas.microsoft.com/office/powerpoint/2010/main" val="12890096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BACKTRACKING</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r>
              <a:rPr lang="en-US" sz="2000" b="0" i="0" dirty="0">
                <a:effectLst/>
              </a:rPr>
              <a:t>Backtracking is an algorithmic 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endParaRPr lang="en-IN" sz="2000" dirty="0"/>
          </a:p>
          <a:p>
            <a:pPr>
              <a:lnSpc>
                <a:spcPct val="100000"/>
              </a:lnSpc>
            </a:pPr>
            <a:endParaRPr lang="en-US" dirty="0"/>
          </a:p>
        </p:txBody>
      </p:sp>
    </p:spTree>
    <p:extLst>
      <p:ext uri="{BB962C8B-B14F-4D97-AF65-F5344CB8AC3E}">
        <p14:creationId xmlns:p14="http://schemas.microsoft.com/office/powerpoint/2010/main" val="3941567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DYNAMIC PROGRAMMING</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r>
              <a:rPr lang="en-US" sz="2000" b="0" i="0" dirty="0">
                <a:effectLst/>
              </a:rPr>
              <a:t>Dynamic Programming is mainly an optimization over plain recursion.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a:t>
            </a:r>
          </a:p>
          <a:p>
            <a:r>
              <a:rPr lang="en-US" sz="2000" b="0" i="0" dirty="0">
                <a:effectLst/>
              </a:rPr>
              <a:t>For example, if we write simple recursive solution for Fibonacci Numbers, we get exponential time complexity and if we optimize it by storing solutions of subproblems, time complexity reduces to linear.</a:t>
            </a:r>
          </a:p>
          <a:p>
            <a:pPr>
              <a:lnSpc>
                <a:spcPct val="100000"/>
              </a:lnSpc>
            </a:pPr>
            <a:endParaRPr lang="en-US" dirty="0"/>
          </a:p>
        </p:txBody>
      </p:sp>
    </p:spTree>
    <p:extLst>
      <p:ext uri="{BB962C8B-B14F-4D97-AF65-F5344CB8AC3E}">
        <p14:creationId xmlns:p14="http://schemas.microsoft.com/office/powerpoint/2010/main" val="30276175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20B4-EF48-4E06-9DDE-237B5C17C614}"/>
              </a:ext>
            </a:extLst>
          </p:cNvPr>
          <p:cNvSpPr>
            <a:spLocks noGrp="1"/>
          </p:cNvSpPr>
          <p:nvPr>
            <p:ph type="title"/>
          </p:nvPr>
        </p:nvSpPr>
        <p:spPr>
          <a:xfrm>
            <a:off x="525717" y="787068"/>
            <a:ext cx="4663649" cy="1455091"/>
          </a:xfrm>
        </p:spPr>
        <p:txBody>
          <a:bodyPr vert="horz" lIns="91440" tIns="45720" rIns="91440" bIns="45720" rtlCol="0" anchor="b">
            <a:normAutofit/>
          </a:bodyPr>
          <a:lstStyle/>
          <a:p>
            <a:pPr>
              <a:lnSpc>
                <a:spcPct val="100000"/>
              </a:lnSpc>
            </a:pPr>
            <a:r>
              <a:rPr lang="en-US" i="1" dirty="0"/>
              <a:t>COURSE CONTENT</a:t>
            </a:r>
          </a:p>
        </p:txBody>
      </p:sp>
      <p:sp>
        <p:nvSpPr>
          <p:cNvPr id="5" name="Content Placeholder 4">
            <a:extLst>
              <a:ext uri="{FF2B5EF4-FFF2-40B4-BE49-F238E27FC236}">
                <a16:creationId xmlns:a16="http://schemas.microsoft.com/office/drawing/2014/main" id="{1CB91B88-4C87-4C39-AF6E-E6478050A933}"/>
              </a:ext>
            </a:extLst>
          </p:cNvPr>
          <p:cNvSpPr>
            <a:spLocks noGrp="1"/>
          </p:cNvSpPr>
          <p:nvPr>
            <p:ph sz="half" idx="1"/>
          </p:nvPr>
        </p:nvSpPr>
        <p:spPr>
          <a:xfrm>
            <a:off x="525717" y="2796427"/>
            <a:ext cx="4663649" cy="3274503"/>
          </a:xfrm>
        </p:spPr>
        <p:txBody>
          <a:bodyPr vert="horz" lIns="91440" tIns="45720" rIns="91440" bIns="45720" rtlCol="0">
            <a:normAutofit fontScale="92500" lnSpcReduction="10000"/>
          </a:bodyPr>
          <a:lstStyle/>
          <a:p>
            <a:pPr marL="342900" indent="-342900">
              <a:buFont typeface="Wingdings" pitchFamily="2" charset="2"/>
              <a:buChar char="q"/>
            </a:pPr>
            <a:r>
              <a:rPr lang="en-IN" dirty="0"/>
              <a:t>Mathematics</a:t>
            </a:r>
          </a:p>
          <a:p>
            <a:pPr marL="342900" indent="-342900">
              <a:buFont typeface="Wingdings" pitchFamily="2" charset="2"/>
              <a:buChar char="q"/>
            </a:pPr>
            <a:r>
              <a:rPr lang="en-IN" dirty="0"/>
              <a:t>Bit Magic</a:t>
            </a:r>
          </a:p>
          <a:p>
            <a:pPr marL="342900" indent="-342900">
              <a:buFont typeface="Wingdings" pitchFamily="2" charset="2"/>
              <a:buChar char="q"/>
            </a:pPr>
            <a:r>
              <a:rPr lang="en-IN" dirty="0"/>
              <a:t>Recursion</a:t>
            </a:r>
          </a:p>
          <a:p>
            <a:pPr marL="342900" indent="-342900">
              <a:buFont typeface="Wingdings" pitchFamily="2" charset="2"/>
              <a:buChar char="q"/>
            </a:pPr>
            <a:r>
              <a:rPr lang="en-IN" dirty="0"/>
              <a:t>Arrays</a:t>
            </a:r>
          </a:p>
          <a:p>
            <a:pPr marL="342900" indent="-342900">
              <a:buFont typeface="Wingdings" pitchFamily="2" charset="2"/>
              <a:buChar char="q"/>
            </a:pPr>
            <a:r>
              <a:rPr lang="en-IN" dirty="0"/>
              <a:t>Searching</a:t>
            </a:r>
          </a:p>
          <a:p>
            <a:pPr marL="342900" indent="-342900">
              <a:buFont typeface="Wingdings" pitchFamily="2" charset="2"/>
              <a:buChar char="q"/>
            </a:pPr>
            <a:r>
              <a:rPr lang="en-IN" dirty="0"/>
              <a:t>Sorting</a:t>
            </a:r>
          </a:p>
          <a:p>
            <a:pPr marL="342900" indent="-342900">
              <a:buFont typeface="Wingdings" pitchFamily="2" charset="2"/>
              <a:buChar char="q"/>
            </a:pPr>
            <a:r>
              <a:rPr lang="en-IN" dirty="0"/>
              <a:t>Matrix</a:t>
            </a:r>
          </a:p>
          <a:p>
            <a:pPr marL="342900" indent="-342900">
              <a:buFont typeface="Wingdings" pitchFamily="2" charset="2"/>
              <a:buChar char="q"/>
            </a:pPr>
            <a:r>
              <a:rPr lang="en-IN" dirty="0"/>
              <a:t>String</a:t>
            </a:r>
          </a:p>
          <a:p>
            <a:pPr marL="342900" indent="-342900">
              <a:buFont typeface="Wingdings" pitchFamily="2" charset="2"/>
              <a:buChar char="q"/>
            </a:pPr>
            <a:r>
              <a:rPr lang="en-IN" dirty="0"/>
              <a:t>Linked List</a:t>
            </a:r>
          </a:p>
          <a:p>
            <a:pPr>
              <a:lnSpc>
                <a:spcPct val="110000"/>
              </a:lnSpc>
            </a:pPr>
            <a:endParaRPr lang="en-US" dirty="0"/>
          </a:p>
        </p:txBody>
      </p:sp>
      <p:sp>
        <p:nvSpPr>
          <p:cNvPr id="8" name="TextBox 7">
            <a:extLst>
              <a:ext uri="{FF2B5EF4-FFF2-40B4-BE49-F238E27FC236}">
                <a16:creationId xmlns:a16="http://schemas.microsoft.com/office/drawing/2014/main" id="{5D4DCEA9-8FA8-E11C-507A-1E1E8092AB4F}"/>
              </a:ext>
            </a:extLst>
          </p:cNvPr>
          <p:cNvSpPr txBox="1"/>
          <p:nvPr/>
        </p:nvSpPr>
        <p:spPr>
          <a:xfrm>
            <a:off x="5962989" y="2826603"/>
            <a:ext cx="4706747" cy="3623108"/>
          </a:xfrm>
          <a:prstGeom prst="rect">
            <a:avLst/>
          </a:prstGeom>
          <a:noFill/>
        </p:spPr>
        <p:txBody>
          <a:bodyPr wrap="square" rtlCol="0">
            <a:spAutoFit/>
          </a:bodyPr>
          <a:lstStyle/>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Stack      </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Queue        </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Tree</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Binary Search Tree </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Heap</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Graph</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Backtracking</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Dynamic Programming </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endPar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endParaRPr>
          </a:p>
        </p:txBody>
      </p:sp>
    </p:spTree>
    <p:extLst>
      <p:ext uri="{BB962C8B-B14F-4D97-AF65-F5344CB8AC3E}">
        <p14:creationId xmlns:p14="http://schemas.microsoft.com/office/powerpoint/2010/main" val="306797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PROJECT</a:t>
            </a:r>
          </a:p>
        </p:txBody>
      </p:sp>
      <p:pic>
        <p:nvPicPr>
          <p:cNvPr id="7" name="Picture 6">
            <a:extLst>
              <a:ext uri="{FF2B5EF4-FFF2-40B4-BE49-F238E27FC236}">
                <a16:creationId xmlns:a16="http://schemas.microsoft.com/office/drawing/2014/main" id="{19A0AD97-07DD-79A1-1633-02919EC92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317" y="359304"/>
            <a:ext cx="5368213" cy="6139392"/>
          </a:xfrm>
          <a:prstGeom prst="rect">
            <a:avLst/>
          </a:prstGeom>
        </p:spPr>
      </p:pic>
    </p:spTree>
    <p:extLst>
      <p:ext uri="{BB962C8B-B14F-4D97-AF65-F5344CB8AC3E}">
        <p14:creationId xmlns:p14="http://schemas.microsoft.com/office/powerpoint/2010/main" val="3653546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A3C7E-EB45-458F-A809-62265FE826D2}"/>
              </a:ext>
            </a:extLst>
          </p:cNvPr>
          <p:cNvPicPr>
            <a:picLocks noChangeAspect="1"/>
          </p:cNvPicPr>
          <p:nvPr/>
        </p:nvPicPr>
        <p:blipFill>
          <a:blip r:embed="rId2">
            <a:extLst>
              <a:ext uri="{28A0092B-C50C-407E-A947-70E740481C1C}">
                <a14:useLocalDpi xmlns:a14="http://schemas.microsoft.com/office/drawing/2010/main" val="0"/>
              </a:ext>
            </a:extLst>
          </a:blip>
          <a:srcRect t="5000" b="5000"/>
          <a:stretch/>
        </p:blipFill>
        <p:spPr>
          <a:xfrm>
            <a:off x="20" y="10"/>
            <a:ext cx="12191980" cy="6857990"/>
          </a:xfrm>
          <a:prstGeom prst="rect">
            <a:avLst/>
          </a:prstGeom>
        </p:spPr>
      </p:pic>
    </p:spTree>
    <p:extLst>
      <p:ext uri="{BB962C8B-B14F-4D97-AF65-F5344CB8AC3E}">
        <p14:creationId xmlns:p14="http://schemas.microsoft.com/office/powerpoint/2010/main" val="29011215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INTRODUCTION</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Autofit/>
          </a:bodyPr>
          <a:lstStyle/>
          <a:p>
            <a:r>
              <a:rPr lang="en-US" sz="1600" b="0" i="0" dirty="0">
                <a:effectLst/>
              </a:rPr>
              <a:t>A data structure is a named location that can be used to store and organize large sets of data.</a:t>
            </a:r>
          </a:p>
          <a:p>
            <a:r>
              <a:rPr lang="en-US" sz="1600" b="0" i="0" dirty="0">
                <a:effectLst/>
              </a:rPr>
              <a:t>1.Data is stored efficiently on hard disk.</a:t>
            </a:r>
          </a:p>
          <a:p>
            <a:r>
              <a:rPr lang="en-US" sz="1600" b="0" i="0" dirty="0">
                <a:effectLst/>
              </a:rPr>
              <a:t>2.Data retrieval is easy.</a:t>
            </a:r>
          </a:p>
          <a:p>
            <a:r>
              <a:rPr lang="en-US" sz="1600" b="0" i="0" dirty="0">
                <a:effectLst/>
              </a:rPr>
              <a:t>And, an algorithm is a collection of steps to solve a particular problem.</a:t>
            </a:r>
          </a:p>
          <a:p>
            <a:r>
              <a:rPr lang="en-US" sz="1600" b="0" i="0" dirty="0">
                <a:effectLst/>
              </a:rPr>
              <a:t>1.Language independent, easy to understand and implement.</a:t>
            </a:r>
          </a:p>
          <a:p>
            <a:r>
              <a:rPr lang="en-US" sz="1600" b="0" i="0" dirty="0">
                <a:effectLst/>
              </a:rPr>
              <a:t>2.Saves time and unwanted processing</a:t>
            </a:r>
            <a:endParaRPr lang="en-US" sz="1600" dirty="0"/>
          </a:p>
          <a:p>
            <a:r>
              <a:rPr lang="en-US" sz="1600" b="0" i="0" dirty="0">
                <a:effectLst/>
              </a:rPr>
              <a:t>Example: - Searching a number in array of numbers.</a:t>
            </a:r>
          </a:p>
          <a:p>
            <a:r>
              <a:rPr lang="en-US" sz="1600" b="0" i="0" dirty="0">
                <a:effectLst/>
              </a:rPr>
              <a:t>1.Data structure used here to store numbers: - Array</a:t>
            </a:r>
          </a:p>
          <a:p>
            <a:r>
              <a:rPr lang="en-US" sz="1600" b="0" i="0" dirty="0">
                <a:effectLst/>
              </a:rPr>
              <a:t>2.Algorithms that can be used: - Binary search / linear search</a:t>
            </a:r>
            <a:endParaRPr lang="en-US" sz="1600" dirty="0"/>
          </a:p>
          <a:p>
            <a:pPr>
              <a:lnSpc>
                <a:spcPct val="100000"/>
              </a:lnSpc>
            </a:pPr>
            <a:endParaRPr lang="en-US" sz="1600" dirty="0"/>
          </a:p>
        </p:txBody>
      </p:sp>
    </p:spTree>
    <p:extLst>
      <p:ext uri="{BB962C8B-B14F-4D97-AF65-F5344CB8AC3E}">
        <p14:creationId xmlns:p14="http://schemas.microsoft.com/office/powerpoint/2010/main" val="3043045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B630-956B-45D9-9598-77D662701FE4}"/>
              </a:ext>
            </a:extLst>
          </p:cNvPr>
          <p:cNvSpPr>
            <a:spLocks noGrp="1"/>
          </p:cNvSpPr>
          <p:nvPr>
            <p:ph type="title"/>
          </p:nvPr>
        </p:nvSpPr>
        <p:spPr>
          <a:xfrm>
            <a:off x="525718" y="1114691"/>
            <a:ext cx="5512288" cy="1880555"/>
          </a:xfrm>
        </p:spPr>
        <p:txBody>
          <a:bodyPr vert="horz" lIns="91440" tIns="45720" rIns="91440" bIns="45720" rtlCol="0" anchor="t">
            <a:normAutofit/>
          </a:bodyPr>
          <a:lstStyle/>
          <a:p>
            <a:pPr>
              <a:lnSpc>
                <a:spcPct val="100000"/>
              </a:lnSpc>
            </a:pPr>
            <a:r>
              <a:rPr lang="en-US" i="1" u="sng" dirty="0"/>
              <a:t>BIT MAGIC</a:t>
            </a:r>
          </a:p>
        </p:txBody>
      </p:sp>
      <p:sp>
        <p:nvSpPr>
          <p:cNvPr id="3" name="Content Placeholder 2">
            <a:extLst>
              <a:ext uri="{FF2B5EF4-FFF2-40B4-BE49-F238E27FC236}">
                <a16:creationId xmlns:a16="http://schemas.microsoft.com/office/drawing/2014/main" id="{8EC9801B-14A1-40CA-8D6C-6F47A7E51750}"/>
              </a:ext>
            </a:extLst>
          </p:cNvPr>
          <p:cNvSpPr>
            <a:spLocks noGrp="1"/>
          </p:cNvSpPr>
          <p:nvPr>
            <p:ph sz="half" idx="1"/>
          </p:nvPr>
        </p:nvSpPr>
        <p:spPr>
          <a:xfrm>
            <a:off x="4801061" y="1114691"/>
            <a:ext cx="6860559" cy="5145901"/>
          </a:xfrm>
        </p:spPr>
        <p:txBody>
          <a:bodyPr vert="horz" lIns="91440" tIns="45720" rIns="91440" bIns="45720" rtlCol="0">
            <a:normAutofit/>
          </a:bodyPr>
          <a:lstStyle/>
          <a:p>
            <a:pPr algn="l" fontAlgn="base"/>
            <a:r>
              <a:rPr lang="en-US" sz="2000" b="0" i="0" dirty="0">
                <a:effectLst/>
              </a:rPr>
              <a:t>The </a:t>
            </a:r>
            <a:r>
              <a:rPr lang="en-US" sz="2000" b="1" i="0" dirty="0">
                <a:effectLst/>
              </a:rPr>
              <a:t>Bitwise Algorithms</a:t>
            </a:r>
            <a:r>
              <a:rPr lang="en-US" sz="2000" b="0" i="0" dirty="0">
                <a:effectLst/>
              </a:rPr>
              <a:t> is used to perform operations at the bit-level or to manipulate bits in different ways. The bitwise operations are found to be much faster and are sometimes used to improve the efficiency of a program.</a:t>
            </a:r>
          </a:p>
          <a:p>
            <a:pPr algn="l" fontAlgn="base"/>
            <a:r>
              <a:rPr lang="en-US" sz="2000" b="1" i="0" dirty="0">
                <a:effectLst/>
              </a:rPr>
              <a:t>For example</a:t>
            </a:r>
            <a:r>
              <a:rPr lang="en-US" sz="2000" b="0" i="0" dirty="0">
                <a:effectLst/>
              </a:rPr>
              <a:t>: To check if a number is even or odd. This can be easily done by using Bitwise-AND(&amp;) operator. If the last bit of the operator is set than it is ODD otherwise it is EVEN. Therefore, if </a:t>
            </a:r>
            <a:r>
              <a:rPr lang="en-US" sz="2000" b="1" i="0" dirty="0">
                <a:effectLst/>
              </a:rPr>
              <a:t>num &amp; 1</a:t>
            </a:r>
            <a:r>
              <a:rPr lang="en-US" sz="2000" b="0" i="0" dirty="0">
                <a:effectLst/>
              </a:rPr>
              <a:t> not equals to zero than num is ODD otherwise it is EVEN</a:t>
            </a:r>
            <a:r>
              <a:rPr lang="en-US" b="0" i="0" dirty="0">
                <a:effectLst/>
              </a:rPr>
              <a:t>.</a:t>
            </a:r>
          </a:p>
        </p:txBody>
      </p:sp>
    </p:spTree>
    <p:extLst>
      <p:ext uri="{BB962C8B-B14F-4D97-AF65-F5344CB8AC3E}">
        <p14:creationId xmlns:p14="http://schemas.microsoft.com/office/powerpoint/2010/main" val="22969472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0625-CAFF-9C4B-A17A-50656649851C}"/>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100000"/>
              </a:lnSpc>
            </a:pPr>
            <a:r>
              <a:rPr lang="en-US" i="1" u="sng" dirty="0"/>
              <a:t>RECURSION</a:t>
            </a:r>
          </a:p>
        </p:txBody>
      </p:sp>
      <p:sp>
        <p:nvSpPr>
          <p:cNvPr id="3" name="Content Placeholder 2">
            <a:extLst>
              <a:ext uri="{FF2B5EF4-FFF2-40B4-BE49-F238E27FC236}">
                <a16:creationId xmlns:a16="http://schemas.microsoft.com/office/drawing/2014/main" id="{C64DC04F-7E4D-6846-AE5B-9B699BA27131}"/>
              </a:ext>
            </a:extLst>
          </p:cNvPr>
          <p:cNvSpPr>
            <a:spLocks noGrp="1"/>
          </p:cNvSpPr>
          <p:nvPr>
            <p:ph sz="half" idx="1"/>
          </p:nvPr>
        </p:nvSpPr>
        <p:spPr>
          <a:xfrm>
            <a:off x="517871" y="3173159"/>
            <a:ext cx="10447505" cy="2745750"/>
          </a:xfrm>
        </p:spPr>
        <p:txBody>
          <a:bodyPr vert="horz" lIns="91440" tIns="45720" rIns="91440" bIns="45720" rtlCol="0">
            <a:normAutofit lnSpcReduction="10000"/>
          </a:bodyPr>
          <a:lstStyle/>
          <a:p>
            <a:pPr>
              <a:lnSpc>
                <a:spcPct val="110000"/>
              </a:lnSpc>
            </a:pPr>
            <a:r>
              <a:rPr lang="en-US" dirty="0"/>
              <a:t>The process in which a function calls itself directly or indirectly is called recursion and the corresponding function is called a recursive function. Using a recursive algorithm, certain problems can be solved quite easily. Examples of such problems are Towers of Hanoi (TOH), </a:t>
            </a:r>
            <a:r>
              <a:rPr lang="en-US" dirty="0" err="1"/>
              <a:t>Inorder</a:t>
            </a:r>
            <a:r>
              <a:rPr lang="en-US" dirty="0"/>
              <a:t>/Preorder/</a:t>
            </a:r>
            <a:r>
              <a:rPr lang="en-US" dirty="0" err="1"/>
              <a:t>Postorder</a:t>
            </a:r>
            <a:r>
              <a:rPr lang="en-US" dirty="0"/>
              <a:t> Tree Traversals, DFS of Graph, etc. A recursive function solves a particular problem by calling a copy of itself and solving smaller subproblems of the original problems. Many more recursive calls can be generated as and when required. It is essential to know that we should provide a certain case in order to terminate this recursion process. So we can say that every time the function calls itself with a simpler version of the original problem.</a:t>
            </a:r>
          </a:p>
        </p:txBody>
      </p:sp>
    </p:spTree>
    <p:extLst>
      <p:ext uri="{BB962C8B-B14F-4D97-AF65-F5344CB8AC3E}">
        <p14:creationId xmlns:p14="http://schemas.microsoft.com/office/powerpoint/2010/main" val="3713941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991A-1C89-4662-8270-862E72155C35}"/>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100000"/>
              </a:lnSpc>
            </a:pPr>
            <a:r>
              <a:rPr lang="en-US" i="1" u="sng" dirty="0"/>
              <a:t>ARRAY</a:t>
            </a:r>
          </a:p>
        </p:txBody>
      </p:sp>
      <p:sp>
        <p:nvSpPr>
          <p:cNvPr id="3" name="Content Placeholder 2">
            <a:extLst>
              <a:ext uri="{FF2B5EF4-FFF2-40B4-BE49-F238E27FC236}">
                <a16:creationId xmlns:a16="http://schemas.microsoft.com/office/drawing/2014/main" id="{DD5D51DE-BBCA-42D1-8843-8E5827BC160E}"/>
              </a:ext>
            </a:extLst>
          </p:cNvPr>
          <p:cNvSpPr>
            <a:spLocks noGrp="1"/>
          </p:cNvSpPr>
          <p:nvPr>
            <p:ph sz="half" idx="1"/>
          </p:nvPr>
        </p:nvSpPr>
        <p:spPr>
          <a:xfrm>
            <a:off x="335851" y="3210021"/>
            <a:ext cx="8747007" cy="2745750"/>
          </a:xfrm>
        </p:spPr>
        <p:txBody>
          <a:bodyPr vert="horz" lIns="91440" tIns="45720" rIns="91440" bIns="45720" rtlCol="0">
            <a:normAutofit/>
          </a:bodyPr>
          <a:lstStyle/>
          <a:p>
            <a:pPr>
              <a:lnSpc>
                <a:spcPct val="110000"/>
              </a:lnSpc>
            </a:pPr>
            <a:r>
              <a:rPr lang="en-US" dirty="0"/>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p>
        </p:txBody>
      </p:sp>
      <p:pic>
        <p:nvPicPr>
          <p:cNvPr id="42" name="Picture 41">
            <a:extLst>
              <a:ext uri="{FF2B5EF4-FFF2-40B4-BE49-F238E27FC236}">
                <a16:creationId xmlns:a16="http://schemas.microsoft.com/office/drawing/2014/main" id="{142F98F2-7595-DC37-B4DB-15D3E098B673}"/>
              </a:ext>
            </a:extLst>
          </p:cNvPr>
          <p:cNvPicPr>
            <a:picLocks noChangeAspect="1"/>
          </p:cNvPicPr>
          <p:nvPr/>
        </p:nvPicPr>
        <p:blipFill>
          <a:blip r:embed="rId2"/>
          <a:stretch>
            <a:fillRect/>
          </a:stretch>
        </p:blipFill>
        <p:spPr>
          <a:xfrm>
            <a:off x="7655427" y="669542"/>
            <a:ext cx="3895223" cy="2073600"/>
          </a:xfrm>
          <a:prstGeom prst="rect">
            <a:avLst/>
          </a:prstGeom>
        </p:spPr>
      </p:pic>
    </p:spTree>
    <p:extLst>
      <p:ext uri="{BB962C8B-B14F-4D97-AF65-F5344CB8AC3E}">
        <p14:creationId xmlns:p14="http://schemas.microsoft.com/office/powerpoint/2010/main" val="1754671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BAA1-6691-4C46-9367-10FBBE944818}"/>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i="1" u="sng" dirty="0"/>
              <a:t>SEARCHING</a:t>
            </a:r>
          </a:p>
        </p:txBody>
      </p:sp>
      <p:sp>
        <p:nvSpPr>
          <p:cNvPr id="3" name="Content Placeholder 2">
            <a:extLst>
              <a:ext uri="{FF2B5EF4-FFF2-40B4-BE49-F238E27FC236}">
                <a16:creationId xmlns:a16="http://schemas.microsoft.com/office/drawing/2014/main" id="{3338F81E-C398-488D-A75C-1BCD3B331137}"/>
              </a:ext>
            </a:extLst>
          </p:cNvPr>
          <p:cNvSpPr>
            <a:spLocks noGrp="1"/>
          </p:cNvSpPr>
          <p:nvPr>
            <p:ph sz="half" idx="1"/>
          </p:nvPr>
        </p:nvSpPr>
        <p:spPr>
          <a:xfrm>
            <a:off x="525717" y="2796427"/>
            <a:ext cx="9918571" cy="3274503"/>
          </a:xfrm>
        </p:spPr>
        <p:txBody>
          <a:bodyPr vert="horz" lIns="91440" tIns="45720" rIns="91440" bIns="45720" rtlCol="0">
            <a:normAutofit/>
          </a:bodyPr>
          <a:lstStyle/>
          <a:p>
            <a:pPr>
              <a:lnSpc>
                <a:spcPct val="100000"/>
              </a:lnSpc>
            </a:pPr>
            <a:r>
              <a:rPr lang="en-US" sz="1600" dirty="0"/>
              <a:t>Searching Algorithms are designed to check for an element or retrieve an element from any data structure where it is stored. Based on the type of search operation, these algorithms are generally classified into two categories:</a:t>
            </a:r>
          </a:p>
          <a:p>
            <a:pPr>
              <a:lnSpc>
                <a:spcPct val="100000"/>
              </a:lnSpc>
            </a:pPr>
            <a:r>
              <a:rPr lang="en-US" sz="1600" dirty="0"/>
              <a:t>Sequential Search: In this, the list or array is traversed sequentially and every element is checked. For example: Linear Search.</a:t>
            </a:r>
          </a:p>
          <a:p>
            <a:pPr>
              <a:lnSpc>
                <a:spcPct val="100000"/>
              </a:lnSpc>
            </a:pPr>
            <a:r>
              <a:rPr lang="en-US" sz="1600" dirty="0"/>
              <a:t>Interval Search: These algorithms are specifically designed for searching in sorted data-structures. These type of searching algorithms are much more efficient than Linear Search as they repeatedly target the center of the search structure and divide the search space in half. For Example: Binary Search.</a:t>
            </a:r>
          </a:p>
        </p:txBody>
      </p:sp>
    </p:spTree>
    <p:extLst>
      <p:ext uri="{BB962C8B-B14F-4D97-AF65-F5344CB8AC3E}">
        <p14:creationId xmlns:p14="http://schemas.microsoft.com/office/powerpoint/2010/main" val="153087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5D8C-5094-4F55-A702-ADDCDECFE6DC}"/>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100000"/>
              </a:lnSpc>
            </a:pPr>
            <a:r>
              <a:rPr lang="en-US" i="1" u="sng" dirty="0"/>
              <a:t>SORTING</a:t>
            </a:r>
          </a:p>
        </p:txBody>
      </p:sp>
      <p:sp>
        <p:nvSpPr>
          <p:cNvPr id="3" name="Content Placeholder 2">
            <a:extLst>
              <a:ext uri="{FF2B5EF4-FFF2-40B4-BE49-F238E27FC236}">
                <a16:creationId xmlns:a16="http://schemas.microsoft.com/office/drawing/2014/main" id="{F106EDE7-11DB-4BC7-9EF3-D029401E1D59}"/>
              </a:ext>
            </a:extLst>
          </p:cNvPr>
          <p:cNvSpPr>
            <a:spLocks noGrp="1"/>
          </p:cNvSpPr>
          <p:nvPr>
            <p:ph sz="half" idx="1"/>
          </p:nvPr>
        </p:nvSpPr>
        <p:spPr>
          <a:xfrm>
            <a:off x="517870" y="3299403"/>
            <a:ext cx="10505233" cy="3176241"/>
          </a:xfrm>
        </p:spPr>
        <p:txBody>
          <a:bodyPr vert="horz" lIns="91440" tIns="45720" rIns="91440" bIns="45720" rtlCol="0">
            <a:normAutofit/>
          </a:bodyPr>
          <a:lstStyle/>
          <a:p>
            <a:pPr algn="l" fontAlgn="base"/>
            <a:r>
              <a:rPr lang="en-US" sz="2000" b="0" i="0" dirty="0">
                <a:effectLst/>
              </a:rPr>
              <a:t>A Sorting Algorithm is used to rearrange a given array or list of elements according to a comparison operator on the elements. The comparison operator is used to decide the new order of elements in the respective data structure.</a:t>
            </a:r>
          </a:p>
          <a:p>
            <a:pPr algn="l" fontAlgn="base"/>
            <a:r>
              <a:rPr lang="en-US" sz="2000" b="1" i="0" dirty="0">
                <a:effectLst/>
              </a:rPr>
              <a:t>For Example:</a:t>
            </a:r>
            <a:r>
              <a:rPr lang="en-US" sz="2000" b="0" i="0" dirty="0">
                <a:effectLst/>
              </a:rPr>
              <a:t> The below list of characters is sorted in increasing order of their ASCII values. That is, the character with a lesser ASCII value will be placed first than the character with a higher ASCII value.</a:t>
            </a:r>
          </a:p>
          <a:p>
            <a:pPr marL="342900" indent="-342900">
              <a:lnSpc>
                <a:spcPct val="110000"/>
              </a:lnSpc>
              <a:buFont typeface="Arial" panose="020B0604020202020204" pitchFamily="34" charset="0"/>
              <a:buChar char="v"/>
            </a:pPr>
            <a:endParaRPr lang="en-US" dirty="0"/>
          </a:p>
        </p:txBody>
      </p:sp>
    </p:spTree>
    <p:extLst>
      <p:ext uri="{BB962C8B-B14F-4D97-AF65-F5344CB8AC3E}">
        <p14:creationId xmlns:p14="http://schemas.microsoft.com/office/powerpoint/2010/main" val="24072407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B692-4CBE-4167-832F-C2074D5554BB}"/>
              </a:ext>
            </a:extLst>
          </p:cNvPr>
          <p:cNvSpPr>
            <a:spLocks noGrp="1"/>
          </p:cNvSpPr>
          <p:nvPr>
            <p:ph type="title"/>
          </p:nvPr>
        </p:nvSpPr>
        <p:spPr>
          <a:xfrm>
            <a:off x="517870" y="976160"/>
            <a:ext cx="8192177" cy="1848734"/>
          </a:xfrm>
        </p:spPr>
        <p:txBody>
          <a:bodyPr>
            <a:normAutofit/>
          </a:bodyPr>
          <a:lstStyle/>
          <a:p>
            <a:r>
              <a:rPr lang="en-IN" dirty="0"/>
              <a:t>MATRIX</a:t>
            </a:r>
          </a:p>
        </p:txBody>
      </p:sp>
      <p:sp>
        <p:nvSpPr>
          <p:cNvPr id="3" name="Content Placeholder 2">
            <a:extLst>
              <a:ext uri="{FF2B5EF4-FFF2-40B4-BE49-F238E27FC236}">
                <a16:creationId xmlns:a16="http://schemas.microsoft.com/office/drawing/2014/main" id="{0820C353-195B-4BB0-B04C-3EA1739643A7}"/>
              </a:ext>
            </a:extLst>
          </p:cNvPr>
          <p:cNvSpPr>
            <a:spLocks noGrp="1"/>
          </p:cNvSpPr>
          <p:nvPr>
            <p:ph idx="1"/>
          </p:nvPr>
        </p:nvSpPr>
        <p:spPr>
          <a:xfrm>
            <a:off x="504129" y="3253686"/>
            <a:ext cx="10500650" cy="2590362"/>
          </a:xfrm>
        </p:spPr>
        <p:txBody>
          <a:bodyPr>
            <a:normAutofit/>
          </a:bodyPr>
          <a:lstStyle/>
          <a:p>
            <a:pPr>
              <a:lnSpc>
                <a:spcPct val="104000"/>
              </a:lnSpc>
            </a:pPr>
            <a:r>
              <a:rPr lang="en-IN" sz="1700" dirty="0"/>
              <a:t>A matrix represents a collection of numbers arranged in an order of rows and columns. It is necessary to enclose the elements of a matrix in parentheses or brackets</a:t>
            </a:r>
          </a:p>
          <a:p>
            <a:pPr>
              <a:lnSpc>
                <a:spcPct val="104000"/>
              </a:lnSpc>
            </a:pPr>
            <a:r>
              <a:rPr lang="en-IN" sz="1700" dirty="0"/>
              <a:t>For example:</a:t>
            </a:r>
          </a:p>
          <a:p>
            <a:pPr>
              <a:lnSpc>
                <a:spcPct val="104000"/>
              </a:lnSpc>
            </a:pPr>
            <a:r>
              <a:rPr lang="en-IN" sz="1700" dirty="0"/>
              <a:t>This Matrix [M] has 3 rows and 3 columns. Each element of matrix [M] can be referred to by its row and column number. For example, a23 = 6.</a:t>
            </a:r>
          </a:p>
        </p:txBody>
      </p:sp>
      <p:pic>
        <p:nvPicPr>
          <p:cNvPr id="30" name="Picture 29">
            <a:extLst>
              <a:ext uri="{FF2B5EF4-FFF2-40B4-BE49-F238E27FC236}">
                <a16:creationId xmlns:a16="http://schemas.microsoft.com/office/drawing/2014/main" id="{13B18B7B-041E-E8DC-B062-C7301BE322B7}"/>
              </a:ext>
            </a:extLst>
          </p:cNvPr>
          <p:cNvPicPr>
            <a:picLocks noChangeAspect="1"/>
          </p:cNvPicPr>
          <p:nvPr/>
        </p:nvPicPr>
        <p:blipFill>
          <a:blip r:embed="rId2"/>
          <a:stretch>
            <a:fillRect/>
          </a:stretch>
        </p:blipFill>
        <p:spPr>
          <a:xfrm>
            <a:off x="6894245" y="451287"/>
            <a:ext cx="3990247" cy="2415461"/>
          </a:xfrm>
          <a:prstGeom prst="rect">
            <a:avLst/>
          </a:prstGeom>
        </p:spPr>
      </p:pic>
    </p:spTree>
    <p:extLst>
      <p:ext uri="{BB962C8B-B14F-4D97-AF65-F5344CB8AC3E}">
        <p14:creationId xmlns:p14="http://schemas.microsoft.com/office/powerpoint/2010/main" val="1862698501"/>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1011</TotalTime>
  <Words>1455</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Microsoft GothicNeo Light</vt:lpstr>
      <vt:lpstr>Arial</vt:lpstr>
      <vt:lpstr>Century Gothic</vt:lpstr>
      <vt:lpstr>Wingdings</vt:lpstr>
      <vt:lpstr>Wingdings 3</vt:lpstr>
      <vt:lpstr>Ion</vt:lpstr>
      <vt:lpstr>INTRODUCTION</vt:lpstr>
      <vt:lpstr>COURSE CONTENT</vt:lpstr>
      <vt:lpstr>INTRODUCTION</vt:lpstr>
      <vt:lpstr>BIT MAGIC</vt:lpstr>
      <vt:lpstr>RECURSION</vt:lpstr>
      <vt:lpstr>ARRAY</vt:lpstr>
      <vt:lpstr>SEARCHING</vt:lpstr>
      <vt:lpstr>SORTING</vt:lpstr>
      <vt:lpstr>MATRIX</vt:lpstr>
      <vt:lpstr>STRING</vt:lpstr>
      <vt:lpstr>LINKED LIST</vt:lpstr>
      <vt:lpstr>STACK</vt:lpstr>
      <vt:lpstr>QUEUE</vt:lpstr>
      <vt:lpstr>TREE</vt:lpstr>
      <vt:lpstr>BINARY SEARCH TREE</vt:lpstr>
      <vt:lpstr>HEAP</vt:lpstr>
      <vt:lpstr>GRAPH</vt:lpstr>
      <vt:lpstr>BACKTRACKING</vt:lpstr>
      <vt:lpstr>DYNAMIC PROGRAMMING</vt:lpstr>
      <vt:lpstr>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Development Project Presentation</dc:title>
  <dc:creator>bijender kumar</dc:creator>
  <cp:lastModifiedBy>amrat soni</cp:lastModifiedBy>
  <cp:revision>19</cp:revision>
  <dcterms:created xsi:type="dcterms:W3CDTF">2021-11-24T03:28:52Z</dcterms:created>
  <dcterms:modified xsi:type="dcterms:W3CDTF">2023-01-10T21:14:04Z</dcterms:modified>
</cp:coreProperties>
</file>