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3"/>
  </p:notesMasterIdLst>
  <p:handoutMasterIdLst>
    <p:handoutMasterId r:id="rId34"/>
  </p:handoutMasterIdLst>
  <p:sldIdLst>
    <p:sldId id="277" r:id="rId3"/>
    <p:sldId id="302" r:id="rId4"/>
    <p:sldId id="291" r:id="rId5"/>
    <p:sldId id="298" r:id="rId6"/>
    <p:sldId id="300" r:id="rId7"/>
    <p:sldId id="299" r:id="rId8"/>
    <p:sldId id="297" r:id="rId9"/>
    <p:sldId id="289" r:id="rId10"/>
    <p:sldId id="288" r:id="rId11"/>
    <p:sldId id="292" r:id="rId12"/>
    <p:sldId id="301" r:id="rId13"/>
    <p:sldId id="305" r:id="rId14"/>
    <p:sldId id="304" r:id="rId15"/>
    <p:sldId id="296"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279"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4660"/>
  </p:normalViewPr>
  <p:slideViewPr>
    <p:cSldViewPr snapToGrid="0">
      <p:cViewPr varScale="1">
        <p:scale>
          <a:sx n="85" d="100"/>
          <a:sy n="85" d="100"/>
        </p:scale>
        <p:origin x="50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6/30/2022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t>30</a:t>
            </a:fld>
            <a:endParaRPr lang="en-US"/>
          </a:p>
        </p:txBody>
      </p:sp>
    </p:spTree>
    <p:extLst>
      <p:ext uri="{BB962C8B-B14F-4D97-AF65-F5344CB8AC3E}">
        <p14:creationId xmlns:p14="http://schemas.microsoft.com/office/powerpoint/2010/main" val="153226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6359"/>
            <a:ext cx="9032310" cy="1325563"/>
          </a:xfrm>
          <a:ln w="9525">
            <a:solidFill>
              <a:schemeClr val="tx1"/>
            </a:solidFill>
          </a:ln>
        </p:spPr>
        <p:txBody>
          <a:bodyPr/>
          <a:lstStyle>
            <a:lvl1pPr algn="ctr">
              <a:defRPr b="1">
                <a:latin typeface="+mj-lt"/>
              </a:defRPr>
            </a:lvl1pPr>
          </a:lstStyle>
          <a:p>
            <a:r>
              <a:rPr lang="en-US" dirty="0"/>
              <a:t>Click to edit Master title style</a:t>
            </a:r>
          </a:p>
        </p:txBody>
      </p:sp>
      <p:sp>
        <p:nvSpPr>
          <p:cNvPr id="3" name="Content Placeholder 2"/>
          <p:cNvSpPr>
            <a:spLocks noGrp="1"/>
          </p:cNvSpPr>
          <p:nvPr>
            <p:ph idx="1"/>
          </p:nvPr>
        </p:nvSpPr>
        <p:spPr>
          <a:xfrm>
            <a:off x="488515" y="1565753"/>
            <a:ext cx="10865285" cy="4611210"/>
          </a:xfrm>
          <a:ln w="9525">
            <a:solidFill>
              <a:schemeClr val="tx1"/>
            </a:solidFill>
          </a:ln>
        </p:spPr>
        <p:txBody>
          <a:bodyPr/>
          <a:lstStyle>
            <a:lvl3pPr>
              <a:defRPr sz="1200">
                <a:latin typeface="+mj-lt"/>
              </a:defRPr>
            </a:lvl3pPr>
            <a:lvl4pPr>
              <a:defRPr sz="1200">
                <a:latin typeface="+mj-lt"/>
              </a:defRPr>
            </a:lvl4pPr>
            <a:lvl5pPr>
              <a:defRPr sz="12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r>
              <a:rPr lang="en-US" dirty="0"/>
              <a:t>1</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1806" y="1"/>
            <a:ext cx="2220193" cy="789140"/>
          </a:xfrm>
          <a:prstGeom prst="rect">
            <a:avLst/>
          </a:prstGeom>
        </p:spPr>
      </p:pic>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endParaRPr lang="en-US" strike="noStrike" noProof="1"/>
          </a:p>
        </p:txBody>
      </p:sp>
      <p:sp>
        <p:nvSpPr>
          <p:cNvPr id="46" name="Right Triangle 45"/>
          <p:cNvSpPr/>
          <p:nvPr/>
        </p:nvSpPr>
        <p:spPr>
          <a:xfrm flipV="1">
            <a:off x="9507538" y="5940425"/>
            <a:ext cx="1290638" cy="115728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a:endParaRPr>
          </a:p>
        </p:txBody>
      </p:sp>
      <p:graphicFrame>
        <p:nvGraphicFramePr>
          <p:cNvPr id="18437"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r:id="rId2" imgW="2169000" imgH="2169360" progId="">
                  <p:embed/>
                </p:oleObj>
              </mc:Choice>
              <mc:Fallback>
                <p:oleObj r:id="rId2" imgW="2169000" imgH="2169360" progId="">
                  <p:embed/>
                  <p:pic>
                    <p:nvPicPr>
                      <p:cNvPr id="18437" name="Object 47"/>
                      <p:cNvPicPr>
                        <a:picLocks noChangeAspect="1" noChangeArrowheads="1"/>
                      </p:cNvPicPr>
                      <p:nvPr/>
                    </p:nvPicPr>
                    <p:blipFill>
                      <a:blip r:embed="rId3">
                        <a:lum bright="74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 name="Rectangle 44"/>
          <p:cNvSpPr/>
          <p:nvPr/>
        </p:nvSpPr>
        <p:spPr>
          <a:xfrm>
            <a:off x="2124075" y="2025650"/>
            <a:ext cx="6829425" cy="158115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pic>
        <p:nvPicPr>
          <p:cNvPr id="18440" name="Picture 29"/>
          <p:cNvPicPr>
            <a:picLocks noChangeAspect="1"/>
          </p:cNvPicPr>
          <p:nvPr/>
        </p:nvPicPr>
        <p:blipFill>
          <a:blip r:embed="rId4"/>
          <a:stretch>
            <a:fillRect/>
          </a:stretch>
        </p:blipFill>
        <p:spPr>
          <a:xfrm>
            <a:off x="12700" y="23813"/>
            <a:ext cx="3859213" cy="1538287"/>
          </a:xfrm>
          <a:prstGeom prst="rect">
            <a:avLst/>
          </a:prstGeom>
          <a:noFill/>
          <a:ln w="9525">
            <a:noFill/>
          </a:ln>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442" name="TextBox 35"/>
          <p:cNvSpPr txBox="1"/>
          <p:nvPr/>
        </p:nvSpPr>
        <p:spPr>
          <a:xfrm>
            <a:off x="6881813" y="6019800"/>
            <a:ext cx="4927600" cy="646113"/>
          </a:xfrm>
          <a:prstGeom prst="rect">
            <a:avLst/>
          </a:prstGeom>
          <a:noFill/>
          <a:ln w="9525">
            <a:noFill/>
          </a:ln>
        </p:spPr>
        <p:txBody>
          <a:bodyPr wrap="square" anchor="t">
            <a:spAutoFit/>
          </a:bodyPr>
          <a:lstStyle/>
          <a:p>
            <a:r>
              <a:rPr lang="en-US" altLang="zh-CN" sz="2000" b="1" dirty="0">
                <a:solidFill>
                  <a:srgbClr val="595959"/>
                </a:solidFill>
                <a:latin typeface="Casper" pitchFamily="2" charset="0"/>
                <a:cs typeface="Karla" pitchFamily="2" charset="0"/>
              </a:rPr>
              <a:t>DISCOVER . </a:t>
            </a:r>
            <a:r>
              <a:rPr lang="en-US" altLang="zh-CN" sz="2000" b="1" dirty="0">
                <a:solidFill>
                  <a:srgbClr val="C00000"/>
                </a:solidFill>
                <a:latin typeface="Casper" pitchFamily="2" charset="0"/>
                <a:cs typeface="Karla" pitchFamily="2" charset="0"/>
              </a:rPr>
              <a:t>LEARN</a:t>
            </a:r>
            <a:r>
              <a:rPr lang="en-US" altLang="zh-CN" sz="2000" b="1" dirty="0">
                <a:solidFill>
                  <a:srgbClr val="595959"/>
                </a:solidFill>
                <a:latin typeface="Casper" pitchFamily="2" charset="0"/>
                <a:cs typeface="Karla" pitchFamily="2" charset="0"/>
              </a:rPr>
              <a:t> . EMPOWER</a:t>
            </a:r>
            <a:endParaRPr lang="en-US" altLang="zh-CN" sz="1200" b="1" dirty="0">
              <a:solidFill>
                <a:srgbClr val="000000"/>
              </a:solidFill>
              <a:latin typeface="Casper" pitchFamily="2" charset="0"/>
            </a:endParaRPr>
          </a:p>
          <a:p>
            <a:endParaRPr lang="en-US" altLang="zh-CN" sz="1600" b="1" dirty="0">
              <a:latin typeface="Casper" pitchFamily="2" charset="0"/>
            </a:endParaRPr>
          </a:p>
        </p:txBody>
      </p:sp>
      <p:sp>
        <p:nvSpPr>
          <p:cNvPr id="52" name="Rectangle 51"/>
          <p:cNvSpPr/>
          <p:nvPr/>
        </p:nvSpPr>
        <p:spPr>
          <a:xfrm>
            <a:off x="6884988" y="6043613"/>
            <a:ext cx="46038" cy="369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445" name="TextBox 25"/>
          <p:cNvSpPr txBox="1"/>
          <p:nvPr/>
        </p:nvSpPr>
        <p:spPr>
          <a:xfrm>
            <a:off x="1220698" y="1132613"/>
            <a:ext cx="9750603" cy="3877985"/>
          </a:xfrm>
          <a:prstGeom prst="rect">
            <a:avLst/>
          </a:prstGeom>
          <a:noFill/>
          <a:ln w="9525">
            <a:noFill/>
          </a:ln>
        </p:spPr>
        <p:txBody>
          <a:bodyPr wrap="square" anchor="t">
            <a:spAutoFit/>
          </a:bodyPr>
          <a:lstStyle/>
          <a:p>
            <a:pPr algn="ctr" defTabSz="622300">
              <a:lnSpc>
                <a:spcPct val="90000"/>
              </a:lnSpc>
              <a:spcBef>
                <a:spcPct val="0"/>
              </a:spcBef>
              <a:spcAft>
                <a:spcPct val="35000"/>
              </a:spcAft>
            </a:pPr>
            <a:endParaRPr lang="en-US" sz="4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5000" b="1" u="sng" dirty="0">
                <a:latin typeface="Times New Roman" panose="02020603050405020304" pitchFamily="18" charset="0"/>
                <a:ea typeface="Calibri" panose="020F0502020204030204" pitchFamily="34" charset="0"/>
                <a:cs typeface="Times New Roman" panose="02020603050405020304" pitchFamily="18" charset="0"/>
              </a:rPr>
              <a:t>Bill generator Application</a:t>
            </a:r>
          </a:p>
          <a:p>
            <a:pPr algn="ctr" defTabSz="622300">
              <a:lnSpc>
                <a:spcPct val="90000"/>
              </a:lnSpc>
              <a:spcBef>
                <a:spcPct val="0"/>
              </a:spcBef>
              <a:spcAft>
                <a:spcPct val="35000"/>
              </a:spcAft>
            </a:pPr>
            <a:r>
              <a:rPr lang="en-US" sz="4000" b="1" u="sng" spc="3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My Simple bill generator</a:t>
            </a:r>
          </a:p>
          <a:p>
            <a:pPr algn="ctr" defTabSz="622300">
              <a:lnSpc>
                <a:spcPct val="90000"/>
              </a:lnSpc>
              <a:spcBef>
                <a:spcPct val="0"/>
              </a:spcBef>
              <a:spcAft>
                <a:spcPct val="35000"/>
              </a:spcAft>
            </a:pPr>
            <a:r>
              <a:rPr lang="en-US" sz="3000" b="1" u="sng" spc="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Amarjit </a:t>
            </a:r>
            <a:r>
              <a:rPr lang="en-US" sz="3000" b="1" u="sng" spc="3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Ningombam</a:t>
            </a:r>
            <a:endParaRPr lang="en-US" sz="3000" b="1" spc="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21MCA2999</a:t>
            </a:r>
          </a:p>
          <a:p>
            <a:pPr defTabSz="622300"/>
            <a:endParaRPr lang="en-US" altLang="zh-CN" sz="1600" dirty="0">
              <a:latin typeface="Raleway ExtraBold" pitchFamily="34" charset="-5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984-5FA4-06D0-28EC-E2A3BDCB7D36}"/>
              </a:ext>
            </a:extLst>
          </p:cNvPr>
          <p:cNvSpPr>
            <a:spLocks noGrp="1"/>
          </p:cNvSpPr>
          <p:nvPr>
            <p:ph type="title"/>
          </p:nvPr>
        </p:nvSpPr>
        <p:spPr>
          <a:xfrm>
            <a:off x="1066800" y="205740"/>
            <a:ext cx="8884920" cy="1246182"/>
          </a:xfrm>
        </p:spPr>
        <p:txBody>
          <a:bodyPr/>
          <a:lstStyle/>
          <a:p>
            <a:pPr algn="ctr"/>
            <a:endParaRPr lang="en-IN" b="1" dirty="0"/>
          </a:p>
        </p:txBody>
      </p:sp>
      <p:sp>
        <p:nvSpPr>
          <p:cNvPr id="5" name="Slide Number Placeholder 4">
            <a:extLst>
              <a:ext uri="{FF2B5EF4-FFF2-40B4-BE49-F238E27FC236}">
                <a16:creationId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10</a:t>
            </a:fld>
            <a:endParaRPr lang="en-US"/>
          </a:p>
        </p:txBody>
      </p:sp>
      <p:sp>
        <p:nvSpPr>
          <p:cNvPr id="4" name="Content Placeholder 3">
            <a:extLst>
              <a:ext uri="{FF2B5EF4-FFF2-40B4-BE49-F238E27FC236}">
                <a16:creationId xmlns:a16="http://schemas.microsoft.com/office/drawing/2014/main" id="{C5F7754D-6A5F-C37B-9D67-4DB94921A038}"/>
              </a:ext>
            </a:extLst>
          </p:cNvPr>
          <p:cNvSpPr>
            <a:spLocks noGrp="1"/>
          </p:cNvSpPr>
          <p:nvPr>
            <p:ph idx="1"/>
          </p:nvPr>
        </p:nvSpPr>
        <p:spPr/>
        <p:txBody>
          <a:bodyPr/>
          <a:lstStyle/>
          <a:p>
            <a:pPr marL="0" indent="0">
              <a:buNone/>
            </a:pPr>
            <a:r>
              <a:rPr lang="en-US" sz="4000" dirty="0"/>
              <a:t>done. With assignment of required options like size of windows, background color and </a:t>
            </a:r>
            <a:r>
              <a:rPr lang="en-US" sz="4000" dirty="0" err="1"/>
              <a:t>titleetc</a:t>
            </a:r>
            <a:r>
              <a:rPr lang="en-US" sz="4000" dirty="0"/>
              <a:t>. The second level consists of different labels and Entry. With Entry user enter the quantity of the item to ordered. Finally for those items the total amount bill is generated</a:t>
            </a:r>
            <a:r>
              <a:rPr lang="en-US" dirty="0"/>
              <a:t>.</a:t>
            </a:r>
            <a:endParaRPr lang="en-IN" dirty="0"/>
          </a:p>
        </p:txBody>
      </p:sp>
    </p:spTree>
    <p:extLst>
      <p:ext uri="{BB962C8B-B14F-4D97-AF65-F5344CB8AC3E}">
        <p14:creationId xmlns:p14="http://schemas.microsoft.com/office/powerpoint/2010/main" val="158759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8E13-1F4E-E3CA-C9DE-6F2448CE8D60}"/>
              </a:ext>
            </a:extLst>
          </p:cNvPr>
          <p:cNvSpPr>
            <a:spLocks noGrp="1"/>
          </p:cNvSpPr>
          <p:nvPr>
            <p:ph type="title"/>
          </p:nvPr>
        </p:nvSpPr>
        <p:spPr/>
        <p:txBody>
          <a:bodyPr/>
          <a:lstStyle/>
          <a:p>
            <a:r>
              <a:rPr lang="en-IN" dirty="0"/>
              <a:t>2 System Design</a:t>
            </a:r>
          </a:p>
        </p:txBody>
      </p:sp>
      <p:sp>
        <p:nvSpPr>
          <p:cNvPr id="4" name="Slide Number Placeholder 3">
            <a:extLst>
              <a:ext uri="{FF2B5EF4-FFF2-40B4-BE49-F238E27FC236}">
                <a16:creationId xmlns:a16="http://schemas.microsoft.com/office/drawing/2014/main" id="{F265B8D0-E7D8-D7F0-B686-4127298481F6}"/>
              </a:ext>
            </a:extLst>
          </p:cNvPr>
          <p:cNvSpPr>
            <a:spLocks noGrp="1"/>
          </p:cNvSpPr>
          <p:nvPr>
            <p:ph type="sldNum" sz="quarter" idx="12"/>
          </p:nvPr>
        </p:nvSpPr>
        <p:spPr/>
        <p:txBody>
          <a:bodyPr/>
          <a:lstStyle/>
          <a:p>
            <a:r>
              <a:rPr lang="en-US"/>
              <a:t>1</a:t>
            </a:r>
            <a:endParaRPr lang="en-US" dirty="0"/>
          </a:p>
        </p:txBody>
      </p:sp>
      <p:sp>
        <p:nvSpPr>
          <p:cNvPr id="5" name="Content Placeholder 4">
            <a:extLst>
              <a:ext uri="{FF2B5EF4-FFF2-40B4-BE49-F238E27FC236}">
                <a16:creationId xmlns:a16="http://schemas.microsoft.com/office/drawing/2014/main" id="{0C253D62-D185-B0DD-3168-FE8385EB5387}"/>
              </a:ext>
            </a:extLst>
          </p:cNvPr>
          <p:cNvSpPr>
            <a:spLocks noGrp="1"/>
          </p:cNvSpPr>
          <p:nvPr>
            <p:ph idx="1"/>
          </p:nvPr>
        </p:nvSpPr>
        <p:spPr/>
        <p:txBody>
          <a:bodyPr/>
          <a:lstStyle/>
          <a:p>
            <a:pPr marL="0" indent="0">
              <a:buNone/>
            </a:pPr>
            <a:r>
              <a:rPr lang="en-US" dirty="0"/>
              <a:t>The system architecture flow is explained in figure 1. There consist four different modules in this application. The GUI module which consist of creation methods namely Window, Entry and Label. Window creation is a method of creating the GUI window. This is one of the main methods used for creating python application with GUI. To create the window, we used </a:t>
            </a:r>
            <a:r>
              <a:rPr lang="en-US" dirty="0" err="1"/>
              <a:t>tkinter</a:t>
            </a:r>
            <a:r>
              <a:rPr lang="en-US" dirty="0"/>
              <a:t> method </a:t>
            </a:r>
            <a:r>
              <a:rPr lang="en-US" dirty="0" err="1"/>
              <a:t>tk</a:t>
            </a:r>
            <a:r>
              <a:rPr lang="en-US" dirty="0"/>
              <a:t> with it we call </a:t>
            </a:r>
            <a:r>
              <a:rPr lang="en-US" dirty="0" err="1"/>
              <a:t>mainloop</a:t>
            </a:r>
            <a:r>
              <a:rPr lang="en-US" dirty="0"/>
              <a:t> method, normally it is an infinite loop used to run python application which work co-ordinate with the event.</a:t>
            </a:r>
            <a:endParaRPr lang="en-IN" dirty="0"/>
          </a:p>
        </p:txBody>
      </p:sp>
    </p:spTree>
    <p:extLst>
      <p:ext uri="{BB962C8B-B14F-4D97-AF65-F5344CB8AC3E}">
        <p14:creationId xmlns:p14="http://schemas.microsoft.com/office/powerpoint/2010/main" val="74969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1A2B-5778-94DC-DE53-D02470743F1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40F6466-2481-C380-8D1C-0FCF249D20D3}"/>
              </a:ext>
            </a:extLst>
          </p:cNvPr>
          <p:cNvSpPr>
            <a:spLocks noGrp="1"/>
          </p:cNvSpPr>
          <p:nvPr>
            <p:ph idx="1"/>
          </p:nvPr>
        </p:nvSpPr>
        <p:spPr>
          <a:xfrm>
            <a:off x="488515" y="1289957"/>
            <a:ext cx="10865285" cy="4887006"/>
          </a:xfrm>
        </p:spPr>
        <p:txBody>
          <a:bodyPr/>
          <a:lstStyle/>
          <a:p>
            <a:pPr marL="0" indent="0">
              <a:buNone/>
            </a:pPr>
            <a:r>
              <a:rPr lang="en-US" dirty="0"/>
              <a:t>Therefore as long as event process it do not close the window. </a:t>
            </a:r>
            <a:r>
              <a:rPr lang="en-US" dirty="0" err="1"/>
              <a:t>Tkinter</a:t>
            </a:r>
            <a:r>
              <a:rPr lang="en-US" dirty="0"/>
              <a:t> provide various widgets for developing the application. Entry is used to accept single-line text strings from the user. It consist of two different parameters namely master, options. With master representing the parent/ root window defined under GUI and the options consist list of options widget. The option include the </a:t>
            </a:r>
            <a:r>
              <a:rPr lang="en-US" dirty="0" err="1"/>
              <a:t>bg</a:t>
            </a:r>
            <a:r>
              <a:rPr lang="en-US" dirty="0"/>
              <a:t>, bd, command, font, </a:t>
            </a:r>
            <a:r>
              <a:rPr lang="en-US" dirty="0" err="1"/>
              <a:t>fg</a:t>
            </a:r>
            <a:r>
              <a:rPr lang="en-US" dirty="0"/>
              <a:t> etc. Of all for this experiment we have used the </a:t>
            </a:r>
            <a:r>
              <a:rPr lang="en-US" dirty="0" err="1"/>
              <a:t>gui</a:t>
            </a:r>
            <a:r>
              <a:rPr lang="en-US" dirty="0"/>
              <a:t> as the master and </a:t>
            </a:r>
            <a:r>
              <a:rPr lang="en-US" dirty="0" err="1"/>
              <a:t>textvariable</a:t>
            </a:r>
            <a:r>
              <a:rPr lang="en-US" dirty="0"/>
              <a:t>, bd as the options. Label, refer as display box for putting text and image and can be updated according to time. </a:t>
            </a:r>
          </a:p>
        </p:txBody>
      </p:sp>
      <p:sp>
        <p:nvSpPr>
          <p:cNvPr id="4" name="Slide Number Placeholder 3">
            <a:extLst>
              <a:ext uri="{FF2B5EF4-FFF2-40B4-BE49-F238E27FC236}">
                <a16:creationId xmlns:a16="http://schemas.microsoft.com/office/drawing/2014/main" id="{9096C5FB-85FA-3FF5-E5E8-181CD56C800D}"/>
              </a:ext>
            </a:extLst>
          </p:cNvPr>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298537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FFC5-1EBC-3DC1-B79D-8E57C6955909}"/>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97245EF8-48C8-9610-CFE6-379ED1F6DBA3}"/>
              </a:ext>
            </a:extLst>
          </p:cNvPr>
          <p:cNvPicPr>
            <a:picLocks noGrp="1" noChangeAspect="1"/>
          </p:cNvPicPr>
          <p:nvPr>
            <p:ph idx="1"/>
          </p:nvPr>
        </p:nvPicPr>
        <p:blipFill>
          <a:blip r:embed="rId2"/>
          <a:stretch>
            <a:fillRect/>
          </a:stretch>
        </p:blipFill>
        <p:spPr>
          <a:xfrm>
            <a:off x="1665513" y="1135208"/>
            <a:ext cx="9258301" cy="5221142"/>
          </a:xfrm>
        </p:spPr>
      </p:pic>
      <p:sp>
        <p:nvSpPr>
          <p:cNvPr id="4" name="Slide Number Placeholder 3">
            <a:extLst>
              <a:ext uri="{FF2B5EF4-FFF2-40B4-BE49-F238E27FC236}">
                <a16:creationId xmlns:a16="http://schemas.microsoft.com/office/drawing/2014/main" id="{B6C44532-2BD3-085A-3638-1C903CEDB4F9}"/>
              </a:ext>
            </a:extLst>
          </p:cNvPr>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333006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984-5FA4-06D0-28EC-E2A3BDCB7D36}"/>
              </a:ext>
            </a:extLst>
          </p:cNvPr>
          <p:cNvSpPr>
            <a:spLocks noGrp="1"/>
          </p:cNvSpPr>
          <p:nvPr>
            <p:ph type="title"/>
          </p:nvPr>
        </p:nvSpPr>
        <p:spPr>
          <a:xfrm>
            <a:off x="704269" y="273410"/>
            <a:ext cx="10783461" cy="1060515"/>
          </a:xfrm>
        </p:spPr>
        <p:txBody>
          <a:bodyPr/>
          <a:lstStyle/>
          <a:p>
            <a:pPr algn="ctr"/>
            <a:endParaRPr lang="en-IN" b="1" dirty="0"/>
          </a:p>
        </p:txBody>
      </p:sp>
      <p:sp>
        <p:nvSpPr>
          <p:cNvPr id="5" name="Slide Number Placeholder 4">
            <a:extLst>
              <a:ext uri="{FF2B5EF4-FFF2-40B4-BE49-F238E27FC236}">
                <a16:creationId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14</a:t>
            </a:fld>
            <a:endParaRPr lang="en-US"/>
          </a:p>
        </p:txBody>
      </p:sp>
      <p:sp>
        <p:nvSpPr>
          <p:cNvPr id="13" name="Content Placeholder 2">
            <a:extLst>
              <a:ext uri="{FF2B5EF4-FFF2-40B4-BE49-F238E27FC236}">
                <a16:creationId xmlns:a16="http://schemas.microsoft.com/office/drawing/2014/main" id="{23D6B3A8-9F91-CB13-F43A-601752DC3435}"/>
              </a:ext>
            </a:extLst>
          </p:cNvPr>
          <p:cNvSpPr>
            <a:spLocks noGrp="1"/>
          </p:cNvSpPr>
          <p:nvPr>
            <p:ph idx="1"/>
          </p:nvPr>
        </p:nvSpPr>
        <p:spPr>
          <a:xfrm>
            <a:off x="942108" y="2026024"/>
            <a:ext cx="10783461" cy="4218912"/>
          </a:xfrm>
        </p:spPr>
        <p:txBody>
          <a:bodyPr>
            <a:noAutofit/>
          </a:bodyPr>
          <a:lstStyle/>
          <a:p>
            <a:pPr marL="0" indent="0">
              <a:buNone/>
            </a:pPr>
            <a:r>
              <a:rPr lang="en-US" dirty="0"/>
              <a:t>The button widget is used generate button in the application. It offer various options for changing the format, specific to our project we have used the height, width button only. To handle the geometric configuration of the widgets </a:t>
            </a:r>
            <a:r>
              <a:rPr lang="en-US" dirty="0" err="1"/>
              <a:t>tkinter</a:t>
            </a:r>
            <a:r>
              <a:rPr lang="en-US" dirty="0"/>
              <a:t> offer 3 class manager pack(), grid(), place(). grid() help us to organized widgets in table-structure format, therefore we have explore it in our experiment.</a:t>
            </a:r>
            <a:endParaRPr lang="en-IN" dirty="0"/>
          </a:p>
        </p:txBody>
      </p:sp>
    </p:spTree>
    <p:extLst>
      <p:ext uri="{BB962C8B-B14F-4D97-AF65-F5344CB8AC3E}">
        <p14:creationId xmlns:p14="http://schemas.microsoft.com/office/powerpoint/2010/main" val="2835139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7F24-A717-588B-FF59-053447C55E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E3F287-9466-0915-7EA9-C5CA02EE8D20}"/>
              </a:ext>
            </a:extLst>
          </p:cNvPr>
          <p:cNvSpPr>
            <a:spLocks noGrp="1"/>
          </p:cNvSpPr>
          <p:nvPr>
            <p:ph idx="1"/>
          </p:nvPr>
        </p:nvSpPr>
        <p:spPr/>
        <p:txBody>
          <a:bodyPr/>
          <a:lstStyle/>
          <a:p>
            <a:endParaRPr lang="en-IN" dirty="0"/>
          </a:p>
        </p:txBody>
      </p:sp>
      <p:sp>
        <p:nvSpPr>
          <p:cNvPr id="4" name="Text Placeholder 3">
            <a:extLst>
              <a:ext uri="{FF2B5EF4-FFF2-40B4-BE49-F238E27FC236}">
                <a16:creationId xmlns:a16="http://schemas.microsoft.com/office/drawing/2014/main" id="{65A81934-D129-248E-DE29-9E161DD3069E}"/>
              </a:ext>
            </a:extLst>
          </p:cNvPr>
          <p:cNvSpPr>
            <a:spLocks noGrp="1"/>
          </p:cNvSpPr>
          <p:nvPr>
            <p:ph type="body" sz="half" idx="2"/>
          </p:nvPr>
        </p:nvSpPr>
        <p:spPr>
          <a:xfrm>
            <a:off x="839788" y="2057400"/>
            <a:ext cx="10279969" cy="4114800"/>
          </a:xfrm>
        </p:spPr>
        <p:txBody>
          <a:bodyPr>
            <a:normAutofit/>
          </a:bodyPr>
          <a:lstStyle/>
          <a:p>
            <a:r>
              <a:rPr lang="en-US" sz="2400" dirty="0"/>
              <a:t>The first phase of implementation is the GUI window development for the application. As mentioned earlier the role of different widgets used in this project. This experiment proceed with complete design of Window, Label creation, Entry to accept input and result the equivalent total bill amount.</a:t>
            </a:r>
          </a:p>
          <a:p>
            <a:endParaRPr lang="en-US" sz="2400" dirty="0"/>
          </a:p>
          <a:p>
            <a:r>
              <a:rPr lang="en-US" sz="2400" dirty="0"/>
              <a:t>Inside the created window firstly it begins with different label creation which result label of different food items and the respective price. The left side column accept the different amount of quantity item and lastly their respective bill is calculated</a:t>
            </a:r>
            <a:endParaRPr lang="en-IN" sz="2400" dirty="0"/>
          </a:p>
        </p:txBody>
      </p:sp>
      <p:sp>
        <p:nvSpPr>
          <p:cNvPr id="5" name="Slide Number Placeholder 4">
            <a:extLst>
              <a:ext uri="{FF2B5EF4-FFF2-40B4-BE49-F238E27FC236}">
                <a16:creationId xmlns:a16="http://schemas.microsoft.com/office/drawing/2014/main" id="{6D5ACDAC-58CD-1AF3-03AF-C65AC23AB29D}"/>
              </a:ext>
            </a:extLst>
          </p:cNvPr>
          <p:cNvSpPr>
            <a:spLocks noGrp="1"/>
          </p:cNvSpPr>
          <p:nvPr>
            <p:ph type="sldNum" sz="quarter" idx="12"/>
          </p:nvPr>
        </p:nvSpPr>
        <p:spPr/>
        <p:txBody>
          <a:bodyPr/>
          <a:lstStyle/>
          <a:p>
            <a:fld id="{BDCDBBEF-AA6C-4BA6-85B2-A17D7F280E38}" type="slidenum">
              <a:rPr lang="en-US" smtClean="0"/>
              <a:t>15</a:t>
            </a:fld>
            <a:endParaRPr lang="en-US"/>
          </a:p>
        </p:txBody>
      </p:sp>
    </p:spTree>
    <p:extLst>
      <p:ext uri="{BB962C8B-B14F-4D97-AF65-F5344CB8AC3E}">
        <p14:creationId xmlns:p14="http://schemas.microsoft.com/office/powerpoint/2010/main" val="23037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E922-AB84-CEE2-8750-6F2B23A5F2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1C3F6C-58D6-A07F-495C-2CF9ACADCB90}"/>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A8DA8EFF-C6D9-AD04-D276-8E920E14AF12}"/>
              </a:ext>
            </a:extLst>
          </p:cNvPr>
          <p:cNvSpPr>
            <a:spLocks noGrp="1"/>
          </p:cNvSpPr>
          <p:nvPr>
            <p:ph type="body" sz="half" idx="2"/>
          </p:nvPr>
        </p:nvSpPr>
        <p:spPr/>
        <p:txBody>
          <a:bodyPr/>
          <a:lstStyle/>
          <a:p>
            <a:endParaRPr lang="en-IN" dirty="0"/>
          </a:p>
        </p:txBody>
      </p:sp>
      <p:sp>
        <p:nvSpPr>
          <p:cNvPr id="5" name="Slide Number Placeholder 4">
            <a:extLst>
              <a:ext uri="{FF2B5EF4-FFF2-40B4-BE49-F238E27FC236}">
                <a16:creationId xmlns:a16="http://schemas.microsoft.com/office/drawing/2014/main" id="{109A0318-34D5-6F4D-A4AC-C2FCE22F30E4}"/>
              </a:ext>
            </a:extLst>
          </p:cNvPr>
          <p:cNvSpPr>
            <a:spLocks noGrp="1"/>
          </p:cNvSpPr>
          <p:nvPr>
            <p:ph type="sldNum" sz="quarter" idx="12"/>
          </p:nvPr>
        </p:nvSpPr>
        <p:spPr/>
        <p:txBody>
          <a:bodyPr/>
          <a:lstStyle/>
          <a:p>
            <a:fld id="{BDCDBBEF-AA6C-4BA6-85B2-A17D7F280E38}" type="slidenum">
              <a:rPr lang="en-US" smtClean="0"/>
              <a:t>16</a:t>
            </a:fld>
            <a:endParaRPr lang="en-US"/>
          </a:p>
        </p:txBody>
      </p:sp>
      <p:pic>
        <p:nvPicPr>
          <p:cNvPr id="7" name="Picture 6">
            <a:extLst>
              <a:ext uri="{FF2B5EF4-FFF2-40B4-BE49-F238E27FC236}">
                <a16:creationId xmlns:a16="http://schemas.microsoft.com/office/drawing/2014/main" id="{5F0288D3-51E0-BD6F-44FE-AB02A014F250}"/>
              </a:ext>
            </a:extLst>
          </p:cNvPr>
          <p:cNvPicPr>
            <a:picLocks noChangeAspect="1"/>
          </p:cNvPicPr>
          <p:nvPr/>
        </p:nvPicPr>
        <p:blipFill>
          <a:blip r:embed="rId2"/>
          <a:stretch>
            <a:fillRect/>
          </a:stretch>
        </p:blipFill>
        <p:spPr>
          <a:xfrm>
            <a:off x="836612" y="860425"/>
            <a:ext cx="10838317" cy="5861050"/>
          </a:xfrm>
          <a:prstGeom prst="rect">
            <a:avLst/>
          </a:prstGeom>
        </p:spPr>
      </p:pic>
    </p:spTree>
    <p:extLst>
      <p:ext uri="{BB962C8B-B14F-4D97-AF65-F5344CB8AC3E}">
        <p14:creationId xmlns:p14="http://schemas.microsoft.com/office/powerpoint/2010/main" val="2215461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1AF5-9B83-1781-F7E1-629B81CAF7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883DE1-E709-C8E2-0D9F-9C6E50B29217}"/>
              </a:ext>
            </a:extLst>
          </p:cNvPr>
          <p:cNvSpPr>
            <a:spLocks noGrp="1"/>
          </p:cNvSpPr>
          <p:nvPr>
            <p:ph idx="1"/>
          </p:nvPr>
        </p:nvSpPr>
        <p:spPr/>
        <p:txBody>
          <a:bodyPr/>
          <a:lstStyle/>
          <a:p>
            <a:endParaRPr lang="en-IN" dirty="0"/>
          </a:p>
        </p:txBody>
      </p:sp>
      <p:sp>
        <p:nvSpPr>
          <p:cNvPr id="4" name="Text Placeholder 3">
            <a:extLst>
              <a:ext uri="{FF2B5EF4-FFF2-40B4-BE49-F238E27FC236}">
                <a16:creationId xmlns:a16="http://schemas.microsoft.com/office/drawing/2014/main" id="{655D30B2-46A3-2E7B-7F4B-15312D5179D0}"/>
              </a:ext>
            </a:extLst>
          </p:cNvPr>
          <p:cNvSpPr>
            <a:spLocks noGrp="1"/>
          </p:cNvSpPr>
          <p:nvPr>
            <p:ph type="body" sz="half" idx="2"/>
          </p:nvPr>
        </p:nvSpPr>
        <p:spPr>
          <a:xfrm>
            <a:off x="839788" y="2057399"/>
            <a:ext cx="10704512" cy="4474029"/>
          </a:xfrm>
        </p:spPr>
        <p:txBody>
          <a:bodyPr>
            <a:normAutofit/>
          </a:bodyPr>
          <a:lstStyle/>
          <a:p>
            <a:r>
              <a:rPr lang="en-US" sz="2800" dirty="0"/>
              <a:t>over. The function calculate() compute the total bill where each item is stored in the form of dictionaries. Dictionaries consists of key and values for storing the data. An unordered collection of data values, used to store data values like a map unlike datatype that hold single value element. The key-value is provided to make it more optimized. Using this dictionaries the calculate function compute the total bill amount. The function return the computed value in an entry, which display the total bill. Every implementation phase is performed within the </a:t>
            </a:r>
            <a:r>
              <a:rPr lang="en-US" sz="2800" dirty="0" err="1"/>
              <a:t>mainloop</a:t>
            </a:r>
            <a:r>
              <a:rPr lang="en-US" sz="2800" dirty="0"/>
              <a:t>.</a:t>
            </a:r>
            <a:endParaRPr lang="en-IN" sz="2800" dirty="0"/>
          </a:p>
        </p:txBody>
      </p:sp>
      <p:sp>
        <p:nvSpPr>
          <p:cNvPr id="5" name="Slide Number Placeholder 4">
            <a:extLst>
              <a:ext uri="{FF2B5EF4-FFF2-40B4-BE49-F238E27FC236}">
                <a16:creationId xmlns:a16="http://schemas.microsoft.com/office/drawing/2014/main" id="{C42E35B1-9FDC-627F-6C28-E2F578BB7CB4}"/>
              </a:ext>
            </a:extLst>
          </p:cNvPr>
          <p:cNvSpPr>
            <a:spLocks noGrp="1"/>
          </p:cNvSpPr>
          <p:nvPr>
            <p:ph type="sldNum" sz="quarter" idx="12"/>
          </p:nvPr>
        </p:nvSpPr>
        <p:spPr/>
        <p:txBody>
          <a:bodyPr/>
          <a:lstStyle/>
          <a:p>
            <a:fld id="{BDCDBBEF-AA6C-4BA6-85B2-A17D7F280E38}" type="slidenum">
              <a:rPr lang="en-US" smtClean="0"/>
              <a:t>17</a:t>
            </a:fld>
            <a:endParaRPr lang="en-US"/>
          </a:p>
        </p:txBody>
      </p:sp>
    </p:spTree>
    <p:extLst>
      <p:ext uri="{BB962C8B-B14F-4D97-AF65-F5344CB8AC3E}">
        <p14:creationId xmlns:p14="http://schemas.microsoft.com/office/powerpoint/2010/main" val="3467887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913C-E290-669E-3120-2FD5BB2EFDFF}"/>
              </a:ext>
            </a:extLst>
          </p:cNvPr>
          <p:cNvSpPr>
            <a:spLocks noGrp="1"/>
          </p:cNvSpPr>
          <p:nvPr>
            <p:ph type="title"/>
          </p:nvPr>
        </p:nvSpPr>
        <p:spPr/>
        <p:txBody>
          <a:bodyPr>
            <a:normAutofit/>
          </a:bodyPr>
          <a:lstStyle/>
          <a:p>
            <a:r>
              <a:rPr lang="en-IN" sz="4000" b="1" dirty="0"/>
              <a:t>2.1 Code</a:t>
            </a:r>
          </a:p>
        </p:txBody>
      </p:sp>
      <p:sp>
        <p:nvSpPr>
          <p:cNvPr id="3" name="Content Placeholder 2">
            <a:extLst>
              <a:ext uri="{FF2B5EF4-FFF2-40B4-BE49-F238E27FC236}">
                <a16:creationId xmlns:a16="http://schemas.microsoft.com/office/drawing/2014/main" id="{6619F2F0-105F-0F80-4A3D-9CD041CAC4B6}"/>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ADB4426C-0B3D-75E0-4221-E5AE45408D7A}"/>
              </a:ext>
            </a:extLst>
          </p:cNvPr>
          <p:cNvSpPr>
            <a:spLocks noGrp="1"/>
          </p:cNvSpPr>
          <p:nvPr>
            <p:ph type="body" sz="half" idx="2"/>
          </p:nvPr>
        </p:nvSpPr>
        <p:spPr>
          <a:xfrm>
            <a:off x="839788" y="2057400"/>
            <a:ext cx="10512424" cy="3811588"/>
          </a:xfrm>
        </p:spPr>
        <p:txBody>
          <a:bodyPr>
            <a:normAutofit/>
          </a:bodyPr>
          <a:lstStyle/>
          <a:p>
            <a:r>
              <a:rPr lang="en-US" sz="3600" dirty="0"/>
              <a:t>We use </a:t>
            </a:r>
            <a:r>
              <a:rPr lang="en-US" sz="3600" dirty="0" err="1"/>
              <a:t>jupyter</a:t>
            </a:r>
            <a:r>
              <a:rPr lang="en-US" sz="3600" dirty="0"/>
              <a:t> notebook as editor to implement the code for this project. Given figure 2,3,4, 5 are the different section of code with its respective task as mention in the caption</a:t>
            </a:r>
            <a:endParaRPr lang="en-IN" sz="3600" dirty="0"/>
          </a:p>
        </p:txBody>
      </p:sp>
      <p:sp>
        <p:nvSpPr>
          <p:cNvPr id="5" name="Slide Number Placeholder 4">
            <a:extLst>
              <a:ext uri="{FF2B5EF4-FFF2-40B4-BE49-F238E27FC236}">
                <a16:creationId xmlns:a16="http://schemas.microsoft.com/office/drawing/2014/main" id="{C07A283A-8EA6-5781-2ACA-C45634F80347}"/>
              </a:ext>
            </a:extLst>
          </p:cNvPr>
          <p:cNvSpPr>
            <a:spLocks noGrp="1"/>
          </p:cNvSpPr>
          <p:nvPr>
            <p:ph type="sldNum" sz="quarter" idx="12"/>
          </p:nvPr>
        </p:nvSpPr>
        <p:spPr/>
        <p:txBody>
          <a:bodyPr/>
          <a:lstStyle/>
          <a:p>
            <a:fld id="{BDCDBBEF-AA6C-4BA6-85B2-A17D7F280E38}" type="slidenum">
              <a:rPr lang="en-US" smtClean="0"/>
              <a:t>18</a:t>
            </a:fld>
            <a:endParaRPr lang="en-US"/>
          </a:p>
        </p:txBody>
      </p:sp>
    </p:spTree>
    <p:extLst>
      <p:ext uri="{BB962C8B-B14F-4D97-AF65-F5344CB8AC3E}">
        <p14:creationId xmlns:p14="http://schemas.microsoft.com/office/powerpoint/2010/main" val="1359590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A4D3-9250-CAEE-D8CE-638072D08D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AA6C45-CEBD-1A03-BBE1-2F52BF5903A2}"/>
              </a:ext>
            </a:extLst>
          </p:cNvPr>
          <p:cNvSpPr>
            <a:spLocks noGrp="1"/>
          </p:cNvSpPr>
          <p:nvPr>
            <p:ph idx="1"/>
          </p:nvPr>
        </p:nvSpPr>
        <p:spPr/>
        <p:txBody>
          <a:bodyPr/>
          <a:lstStyle/>
          <a:p>
            <a:endParaRPr lang="en-IN" dirty="0"/>
          </a:p>
        </p:txBody>
      </p:sp>
      <p:sp>
        <p:nvSpPr>
          <p:cNvPr id="4" name="Text Placeholder 3">
            <a:extLst>
              <a:ext uri="{FF2B5EF4-FFF2-40B4-BE49-F238E27FC236}">
                <a16:creationId xmlns:a16="http://schemas.microsoft.com/office/drawing/2014/main" id="{B5149FE0-42CD-C017-17E8-0A4EB009F2FE}"/>
              </a:ext>
            </a:extLst>
          </p:cNvPr>
          <p:cNvSpPr>
            <a:spLocks noGrp="1"/>
          </p:cNvSpPr>
          <p:nvPr>
            <p:ph type="body" sz="half" idx="2"/>
          </p:nvPr>
        </p:nvSpPr>
        <p:spPr/>
        <p:txBody>
          <a:bodyPr/>
          <a:lstStyle/>
          <a:p>
            <a:endParaRPr lang="en-IN" dirty="0"/>
          </a:p>
        </p:txBody>
      </p:sp>
      <p:sp>
        <p:nvSpPr>
          <p:cNvPr id="5" name="Slide Number Placeholder 4">
            <a:extLst>
              <a:ext uri="{FF2B5EF4-FFF2-40B4-BE49-F238E27FC236}">
                <a16:creationId xmlns:a16="http://schemas.microsoft.com/office/drawing/2014/main" id="{966C8F9A-D747-1CD6-882A-9C36386EB6DF}"/>
              </a:ext>
            </a:extLst>
          </p:cNvPr>
          <p:cNvSpPr>
            <a:spLocks noGrp="1"/>
          </p:cNvSpPr>
          <p:nvPr>
            <p:ph type="sldNum" sz="quarter" idx="12"/>
          </p:nvPr>
        </p:nvSpPr>
        <p:spPr/>
        <p:txBody>
          <a:bodyPr/>
          <a:lstStyle/>
          <a:p>
            <a:fld id="{BDCDBBEF-AA6C-4BA6-85B2-A17D7F280E38}" type="slidenum">
              <a:rPr lang="en-US" smtClean="0"/>
              <a:t>19</a:t>
            </a:fld>
            <a:endParaRPr lang="en-US"/>
          </a:p>
        </p:txBody>
      </p:sp>
      <p:pic>
        <p:nvPicPr>
          <p:cNvPr id="7" name="Picture 6">
            <a:extLst>
              <a:ext uri="{FF2B5EF4-FFF2-40B4-BE49-F238E27FC236}">
                <a16:creationId xmlns:a16="http://schemas.microsoft.com/office/drawing/2014/main" id="{68322343-AE5E-DAEB-AF1E-530DF5A10141}"/>
              </a:ext>
            </a:extLst>
          </p:cNvPr>
          <p:cNvPicPr>
            <a:picLocks noChangeAspect="1"/>
          </p:cNvPicPr>
          <p:nvPr/>
        </p:nvPicPr>
        <p:blipFill>
          <a:blip r:embed="rId2"/>
          <a:stretch>
            <a:fillRect/>
          </a:stretch>
        </p:blipFill>
        <p:spPr>
          <a:xfrm>
            <a:off x="836612" y="1150711"/>
            <a:ext cx="10740345" cy="5532210"/>
          </a:xfrm>
          <a:prstGeom prst="rect">
            <a:avLst/>
          </a:prstGeom>
        </p:spPr>
      </p:pic>
    </p:spTree>
    <p:extLst>
      <p:ext uri="{BB962C8B-B14F-4D97-AF65-F5344CB8AC3E}">
        <p14:creationId xmlns:p14="http://schemas.microsoft.com/office/powerpoint/2010/main" val="308901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9F82-E658-09FF-5A7F-4D9D49D655AE}"/>
              </a:ext>
            </a:extLst>
          </p:cNvPr>
          <p:cNvSpPr>
            <a:spLocks noGrp="1"/>
          </p:cNvSpPr>
          <p:nvPr>
            <p:ph type="title"/>
          </p:nvPr>
        </p:nvSpPr>
        <p:spPr>
          <a:xfrm>
            <a:off x="3550024" y="286871"/>
            <a:ext cx="3657600" cy="1102659"/>
          </a:xfrm>
        </p:spPr>
        <p:txBody>
          <a:bodyPr>
            <a:normAutofit/>
          </a:bodyPr>
          <a:lstStyle/>
          <a:p>
            <a:pPr algn="ctr"/>
            <a:r>
              <a:rPr lang="en-IN" sz="4000" dirty="0"/>
              <a:t>CONTENTS</a:t>
            </a:r>
            <a:endParaRPr lang="en-IN" sz="6000" dirty="0"/>
          </a:p>
        </p:txBody>
      </p:sp>
      <p:sp>
        <p:nvSpPr>
          <p:cNvPr id="6" name="Text Placeholder 5">
            <a:extLst>
              <a:ext uri="{FF2B5EF4-FFF2-40B4-BE49-F238E27FC236}">
                <a16:creationId xmlns:a16="http://schemas.microsoft.com/office/drawing/2014/main" id="{BB724B8B-6C99-2255-0DE2-E478B7AAADE6}"/>
              </a:ext>
            </a:extLst>
          </p:cNvPr>
          <p:cNvSpPr>
            <a:spLocks noGrp="1"/>
          </p:cNvSpPr>
          <p:nvPr>
            <p:ph type="body" sz="half" idx="2"/>
          </p:nvPr>
        </p:nvSpPr>
        <p:spPr>
          <a:xfrm>
            <a:off x="839788" y="1389529"/>
            <a:ext cx="6367836" cy="5181599"/>
          </a:xfrm>
        </p:spPr>
        <p:txBody>
          <a:bodyPr>
            <a:normAutofit/>
          </a:bodyPr>
          <a:lstStyle/>
          <a:p>
            <a:r>
              <a:rPr lang="en-IN" sz="1800" dirty="0"/>
              <a:t>LIST OF TABLES</a:t>
            </a:r>
          </a:p>
          <a:p>
            <a:r>
              <a:rPr lang="en-IN" sz="1800" dirty="0"/>
              <a:t>LIST OF FIGURES</a:t>
            </a:r>
          </a:p>
          <a:p>
            <a:pPr marL="342900" indent="-342900">
              <a:buFont typeface="+mj-lt"/>
              <a:buAutoNum type="arabicPeriod"/>
            </a:pPr>
            <a:r>
              <a:rPr lang="en-IN" sz="1800" dirty="0"/>
              <a:t>Objective and Scope of the projects</a:t>
            </a:r>
          </a:p>
          <a:p>
            <a:r>
              <a:rPr lang="en-IN" sz="1800" dirty="0"/>
              <a:t>1.1 Definition of project</a:t>
            </a:r>
          </a:p>
          <a:p>
            <a:r>
              <a:rPr lang="en-IN" sz="1800" dirty="0"/>
              <a:t>1.2 Methodology</a:t>
            </a:r>
          </a:p>
          <a:p>
            <a:r>
              <a:rPr lang="en-IN" sz="1800" dirty="0"/>
              <a:t>2. System Design</a:t>
            </a:r>
          </a:p>
          <a:p>
            <a:r>
              <a:rPr lang="en-IN" sz="1800" dirty="0"/>
              <a:t>2.1 Code</a:t>
            </a:r>
          </a:p>
          <a:p>
            <a:r>
              <a:rPr lang="en-IN" sz="1800" dirty="0"/>
              <a:t>3. System Environment</a:t>
            </a:r>
          </a:p>
          <a:p>
            <a:r>
              <a:rPr lang="en-IN" sz="1800" dirty="0"/>
              <a:t>3.1 Hardware configuration</a:t>
            </a:r>
          </a:p>
          <a:p>
            <a:r>
              <a:rPr lang="en-IN" sz="1800" dirty="0"/>
              <a:t>3.2 Software requirement</a:t>
            </a:r>
          </a:p>
          <a:p>
            <a:r>
              <a:rPr lang="en-IN" sz="1800" dirty="0"/>
              <a:t>4 System requirement</a:t>
            </a:r>
          </a:p>
          <a:p>
            <a:r>
              <a:rPr lang="en-IN" sz="1800" dirty="0"/>
              <a:t>5 Conclusion</a:t>
            </a:r>
          </a:p>
          <a:p>
            <a:endParaRPr lang="en-IN" sz="1800" dirty="0"/>
          </a:p>
        </p:txBody>
      </p:sp>
      <p:sp>
        <p:nvSpPr>
          <p:cNvPr id="4" name="Slide Number Placeholder 3">
            <a:extLst>
              <a:ext uri="{FF2B5EF4-FFF2-40B4-BE49-F238E27FC236}">
                <a16:creationId xmlns:a16="http://schemas.microsoft.com/office/drawing/2014/main" id="{57DC0FBF-7671-AB6F-2F35-9A5023988588}"/>
              </a:ext>
            </a:extLst>
          </p:cNvPr>
          <p:cNvSpPr>
            <a:spLocks noGrp="1"/>
          </p:cNvSpPr>
          <p:nvPr>
            <p:ph type="sldNum" sz="quarter" idx="12"/>
          </p:nvPr>
        </p:nvSpPr>
        <p:spPr/>
        <p:txBody>
          <a:bodyPr/>
          <a:lstStyle/>
          <a:p>
            <a:r>
              <a:rPr lang="en-US"/>
              <a:t>1</a:t>
            </a:r>
            <a:endParaRPr lang="en-US" dirty="0"/>
          </a:p>
        </p:txBody>
      </p:sp>
    </p:spTree>
    <p:extLst>
      <p:ext uri="{BB962C8B-B14F-4D97-AF65-F5344CB8AC3E}">
        <p14:creationId xmlns:p14="http://schemas.microsoft.com/office/powerpoint/2010/main" val="33878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236F-8778-583E-0EC9-D1DCD285ACF8}"/>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BC822FFB-1594-1292-19BE-661539DF08F8}"/>
              </a:ext>
            </a:extLst>
          </p:cNvPr>
          <p:cNvPicPr>
            <a:picLocks noGrp="1" noChangeAspect="1"/>
          </p:cNvPicPr>
          <p:nvPr>
            <p:ph idx="1"/>
          </p:nvPr>
        </p:nvPicPr>
        <p:blipFill>
          <a:blip r:embed="rId2"/>
          <a:stretch>
            <a:fillRect/>
          </a:stretch>
        </p:blipFill>
        <p:spPr>
          <a:xfrm>
            <a:off x="1191986" y="767442"/>
            <a:ext cx="9786447" cy="5812971"/>
          </a:xfrm>
        </p:spPr>
      </p:pic>
      <p:sp>
        <p:nvSpPr>
          <p:cNvPr id="4" name="Text Placeholder 3">
            <a:extLst>
              <a:ext uri="{FF2B5EF4-FFF2-40B4-BE49-F238E27FC236}">
                <a16:creationId xmlns:a16="http://schemas.microsoft.com/office/drawing/2014/main" id="{1FC018EA-8332-5E25-C031-F8D246A26941}"/>
              </a:ext>
            </a:extLst>
          </p:cNvPr>
          <p:cNvSpPr>
            <a:spLocks noGrp="1"/>
          </p:cNvSpPr>
          <p:nvPr>
            <p:ph type="body" sz="half" idx="2"/>
          </p:nvPr>
        </p:nvSpPr>
        <p:spPr>
          <a:xfrm flipV="1">
            <a:off x="839788" y="5868988"/>
            <a:ext cx="3932237" cy="221570"/>
          </a:xfrm>
        </p:spPr>
        <p:txBody>
          <a:bodyPr>
            <a:normAutofit fontScale="70000" lnSpcReduction="20000"/>
          </a:bodyPr>
          <a:lstStyle/>
          <a:p>
            <a:endParaRPr lang="en-IN" dirty="0"/>
          </a:p>
        </p:txBody>
      </p:sp>
      <p:sp>
        <p:nvSpPr>
          <p:cNvPr id="5" name="Slide Number Placeholder 4">
            <a:extLst>
              <a:ext uri="{FF2B5EF4-FFF2-40B4-BE49-F238E27FC236}">
                <a16:creationId xmlns:a16="http://schemas.microsoft.com/office/drawing/2014/main" id="{F2F03543-8A1F-C95F-7D33-56D44446C073}"/>
              </a:ext>
            </a:extLst>
          </p:cNvPr>
          <p:cNvSpPr>
            <a:spLocks noGrp="1"/>
          </p:cNvSpPr>
          <p:nvPr>
            <p:ph type="sldNum" sz="quarter" idx="12"/>
          </p:nvPr>
        </p:nvSpPr>
        <p:spPr/>
        <p:txBody>
          <a:bodyPr/>
          <a:lstStyle/>
          <a:p>
            <a:fld id="{BDCDBBEF-AA6C-4BA6-85B2-A17D7F280E38}" type="slidenum">
              <a:rPr lang="en-US" smtClean="0"/>
              <a:t>20</a:t>
            </a:fld>
            <a:endParaRPr lang="en-US"/>
          </a:p>
        </p:txBody>
      </p:sp>
    </p:spTree>
    <p:extLst>
      <p:ext uri="{BB962C8B-B14F-4D97-AF65-F5344CB8AC3E}">
        <p14:creationId xmlns:p14="http://schemas.microsoft.com/office/powerpoint/2010/main" val="20543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552F-F55F-23AD-4E87-E7A8F9A5F539}"/>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735056D4-9B10-106C-A440-5F3DC3060CEB}"/>
              </a:ext>
            </a:extLst>
          </p:cNvPr>
          <p:cNvPicPr>
            <a:picLocks noGrp="1" noChangeAspect="1"/>
          </p:cNvPicPr>
          <p:nvPr>
            <p:ph idx="1"/>
          </p:nvPr>
        </p:nvPicPr>
        <p:blipFill>
          <a:blip r:embed="rId2"/>
          <a:stretch>
            <a:fillRect/>
          </a:stretch>
        </p:blipFill>
        <p:spPr>
          <a:xfrm>
            <a:off x="839788" y="457201"/>
            <a:ext cx="10015581" cy="6264274"/>
          </a:xfrm>
        </p:spPr>
      </p:pic>
      <p:sp>
        <p:nvSpPr>
          <p:cNvPr id="4" name="Text Placeholder 3">
            <a:extLst>
              <a:ext uri="{FF2B5EF4-FFF2-40B4-BE49-F238E27FC236}">
                <a16:creationId xmlns:a16="http://schemas.microsoft.com/office/drawing/2014/main" id="{74E44F24-9E5F-55F1-AA71-72810A8CF699}"/>
              </a:ext>
            </a:extLst>
          </p:cNvPr>
          <p:cNvSpPr>
            <a:spLocks noGrp="1"/>
          </p:cNvSpPr>
          <p:nvPr>
            <p:ph type="body" sz="half" idx="2"/>
          </p:nvPr>
        </p:nvSpPr>
        <p:spPr/>
        <p:txBody>
          <a:bodyPr/>
          <a:lstStyle/>
          <a:p>
            <a:endParaRPr lang="en-IN"/>
          </a:p>
        </p:txBody>
      </p:sp>
      <p:sp>
        <p:nvSpPr>
          <p:cNvPr id="5" name="Slide Number Placeholder 4">
            <a:extLst>
              <a:ext uri="{FF2B5EF4-FFF2-40B4-BE49-F238E27FC236}">
                <a16:creationId xmlns:a16="http://schemas.microsoft.com/office/drawing/2014/main" id="{79727458-DA90-971E-43B7-7337CA834B0F}"/>
              </a:ext>
            </a:extLst>
          </p:cNvPr>
          <p:cNvSpPr>
            <a:spLocks noGrp="1"/>
          </p:cNvSpPr>
          <p:nvPr>
            <p:ph type="sldNum" sz="quarter" idx="12"/>
          </p:nvPr>
        </p:nvSpPr>
        <p:spPr/>
        <p:txBody>
          <a:bodyPr/>
          <a:lstStyle/>
          <a:p>
            <a:fld id="{BDCDBBEF-AA6C-4BA6-85B2-A17D7F280E38}" type="slidenum">
              <a:rPr lang="en-US" smtClean="0"/>
              <a:t>21</a:t>
            </a:fld>
            <a:endParaRPr lang="en-US"/>
          </a:p>
        </p:txBody>
      </p:sp>
    </p:spTree>
    <p:extLst>
      <p:ext uri="{BB962C8B-B14F-4D97-AF65-F5344CB8AC3E}">
        <p14:creationId xmlns:p14="http://schemas.microsoft.com/office/powerpoint/2010/main" val="1262066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FC41-C480-95A3-C6FC-9FB925E5319C}"/>
              </a:ext>
            </a:extLst>
          </p:cNvPr>
          <p:cNvSpPr>
            <a:spLocks noGrp="1"/>
          </p:cNvSpPr>
          <p:nvPr>
            <p:ph type="title"/>
          </p:nvPr>
        </p:nvSpPr>
        <p:spPr>
          <a:xfrm>
            <a:off x="1133702" y="391885"/>
            <a:ext cx="5316084" cy="900339"/>
          </a:xfrm>
        </p:spPr>
        <p:txBody>
          <a:bodyPr>
            <a:normAutofit/>
          </a:bodyPr>
          <a:lstStyle/>
          <a:p>
            <a:r>
              <a:rPr lang="en-IN" sz="4400" b="1" dirty="0"/>
              <a:t>3 System Environment</a:t>
            </a:r>
          </a:p>
        </p:txBody>
      </p:sp>
      <p:sp>
        <p:nvSpPr>
          <p:cNvPr id="3" name="Content Placeholder 2">
            <a:extLst>
              <a:ext uri="{FF2B5EF4-FFF2-40B4-BE49-F238E27FC236}">
                <a16:creationId xmlns:a16="http://schemas.microsoft.com/office/drawing/2014/main" id="{9C170677-916C-9A3E-D8B3-813ECDBA8F71}"/>
              </a:ext>
            </a:extLst>
          </p:cNvPr>
          <p:cNvSpPr>
            <a:spLocks noGrp="1"/>
          </p:cNvSpPr>
          <p:nvPr>
            <p:ph idx="1"/>
          </p:nvPr>
        </p:nvSpPr>
        <p:spPr/>
        <p:txBody>
          <a:bodyPr/>
          <a:lstStyle/>
          <a:p>
            <a:endParaRPr lang="en-IN" dirty="0"/>
          </a:p>
        </p:txBody>
      </p:sp>
      <p:sp>
        <p:nvSpPr>
          <p:cNvPr id="4" name="Text Placeholder 3">
            <a:extLst>
              <a:ext uri="{FF2B5EF4-FFF2-40B4-BE49-F238E27FC236}">
                <a16:creationId xmlns:a16="http://schemas.microsoft.com/office/drawing/2014/main" id="{514A8E50-6521-FEDD-7EC1-324DBD27072D}"/>
              </a:ext>
            </a:extLst>
          </p:cNvPr>
          <p:cNvSpPr>
            <a:spLocks noGrp="1"/>
          </p:cNvSpPr>
          <p:nvPr>
            <p:ph type="body" sz="half" idx="2"/>
          </p:nvPr>
        </p:nvSpPr>
        <p:spPr>
          <a:xfrm>
            <a:off x="839788" y="2057400"/>
            <a:ext cx="10512424" cy="3811588"/>
          </a:xfrm>
        </p:spPr>
        <p:txBody>
          <a:bodyPr>
            <a:normAutofit/>
          </a:bodyPr>
          <a:lstStyle/>
          <a:p>
            <a:r>
              <a:rPr lang="en-US" sz="3600" dirty="0"/>
              <a:t>This section deliver the different hardware and software requirement for the development of the project. Listed below are the software and hardware configuration for the system engaged for the development of this project.</a:t>
            </a:r>
            <a:endParaRPr lang="en-IN" sz="3600" dirty="0"/>
          </a:p>
        </p:txBody>
      </p:sp>
      <p:sp>
        <p:nvSpPr>
          <p:cNvPr id="5" name="Slide Number Placeholder 4">
            <a:extLst>
              <a:ext uri="{FF2B5EF4-FFF2-40B4-BE49-F238E27FC236}">
                <a16:creationId xmlns:a16="http://schemas.microsoft.com/office/drawing/2014/main" id="{DB73E2BC-185A-2B6A-BFCF-6A24BECB26FD}"/>
              </a:ext>
            </a:extLst>
          </p:cNvPr>
          <p:cNvSpPr>
            <a:spLocks noGrp="1"/>
          </p:cNvSpPr>
          <p:nvPr>
            <p:ph type="sldNum" sz="quarter" idx="12"/>
          </p:nvPr>
        </p:nvSpPr>
        <p:spPr/>
        <p:txBody>
          <a:bodyPr/>
          <a:lstStyle/>
          <a:p>
            <a:fld id="{BDCDBBEF-AA6C-4BA6-85B2-A17D7F280E38}" type="slidenum">
              <a:rPr lang="en-US" smtClean="0"/>
              <a:t>22</a:t>
            </a:fld>
            <a:endParaRPr lang="en-US"/>
          </a:p>
        </p:txBody>
      </p:sp>
    </p:spTree>
    <p:extLst>
      <p:ext uri="{BB962C8B-B14F-4D97-AF65-F5344CB8AC3E}">
        <p14:creationId xmlns:p14="http://schemas.microsoft.com/office/powerpoint/2010/main" val="1290303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B33D-AFF3-A9C8-40F1-2BA83F6F2861}"/>
              </a:ext>
            </a:extLst>
          </p:cNvPr>
          <p:cNvSpPr>
            <a:spLocks noGrp="1"/>
          </p:cNvSpPr>
          <p:nvPr>
            <p:ph type="title"/>
          </p:nvPr>
        </p:nvSpPr>
        <p:spPr>
          <a:xfrm>
            <a:off x="839788" y="457200"/>
            <a:ext cx="6997926" cy="1104900"/>
          </a:xfrm>
        </p:spPr>
        <p:txBody>
          <a:bodyPr>
            <a:normAutofit/>
          </a:bodyPr>
          <a:lstStyle/>
          <a:p>
            <a:r>
              <a:rPr lang="en-IN" sz="4000" b="1" dirty="0"/>
              <a:t>3.1 Hardware configuration</a:t>
            </a:r>
          </a:p>
        </p:txBody>
      </p:sp>
      <p:sp>
        <p:nvSpPr>
          <p:cNvPr id="3" name="Content Placeholder 2">
            <a:extLst>
              <a:ext uri="{FF2B5EF4-FFF2-40B4-BE49-F238E27FC236}">
                <a16:creationId xmlns:a16="http://schemas.microsoft.com/office/drawing/2014/main" id="{0F106260-D246-E944-A483-97C63B0A30F6}"/>
              </a:ext>
            </a:extLst>
          </p:cNvPr>
          <p:cNvSpPr>
            <a:spLocks noGrp="1"/>
          </p:cNvSpPr>
          <p:nvPr>
            <p:ph idx="1"/>
          </p:nvPr>
        </p:nvSpPr>
        <p:spPr/>
        <p:txBody>
          <a:bodyPr/>
          <a:lstStyle/>
          <a:p>
            <a:endParaRPr lang="en-IN" dirty="0"/>
          </a:p>
        </p:txBody>
      </p:sp>
      <p:sp>
        <p:nvSpPr>
          <p:cNvPr id="4" name="Text Placeholder 3">
            <a:extLst>
              <a:ext uri="{FF2B5EF4-FFF2-40B4-BE49-F238E27FC236}">
                <a16:creationId xmlns:a16="http://schemas.microsoft.com/office/drawing/2014/main" id="{FF9E5D77-794E-F3DA-DEEE-291851BAFCA8}"/>
              </a:ext>
            </a:extLst>
          </p:cNvPr>
          <p:cNvSpPr>
            <a:spLocks noGrp="1"/>
          </p:cNvSpPr>
          <p:nvPr>
            <p:ph type="body" sz="half" idx="2"/>
          </p:nvPr>
        </p:nvSpPr>
        <p:spPr/>
        <p:txBody>
          <a:bodyPr/>
          <a:lstStyle/>
          <a:p>
            <a:pPr marL="514350" indent="-514350">
              <a:buAutoNum type="arabicPeriod"/>
            </a:pPr>
            <a:r>
              <a:rPr lang="en-IN" sz="2800" dirty="0"/>
              <a:t>Processor: i7-8700 CPU @ 3.20GHz * 12</a:t>
            </a:r>
          </a:p>
          <a:p>
            <a:pPr marL="514350" indent="-514350">
              <a:buAutoNum type="arabicPeriod"/>
            </a:pPr>
            <a:r>
              <a:rPr lang="en-IN" sz="2800" dirty="0"/>
              <a:t>Memory: 15.4GiB </a:t>
            </a:r>
          </a:p>
          <a:p>
            <a:pPr marL="514350" indent="-514350">
              <a:buAutoNum type="arabicPeriod"/>
            </a:pPr>
            <a:r>
              <a:rPr lang="en-IN" sz="2800" dirty="0"/>
              <a:t>Graphics: Intel UHD Graphics 630 </a:t>
            </a:r>
          </a:p>
          <a:p>
            <a:pPr marL="514350" indent="-514350">
              <a:buAutoNum type="arabicPeriod"/>
            </a:pPr>
            <a:r>
              <a:rPr lang="en-IN" sz="2800" dirty="0"/>
              <a:t>Operating system type: 64-bit </a:t>
            </a:r>
          </a:p>
          <a:p>
            <a:pPr marL="514350" indent="-514350">
              <a:buAutoNum type="arabicPeriod"/>
            </a:pPr>
            <a:r>
              <a:rPr lang="en-IN" sz="2800" dirty="0"/>
              <a:t>Hard Disk: 485.4 </a:t>
            </a:r>
            <a:r>
              <a:rPr lang="en-IN" dirty="0"/>
              <a:t>GB</a:t>
            </a:r>
          </a:p>
        </p:txBody>
      </p:sp>
      <p:sp>
        <p:nvSpPr>
          <p:cNvPr id="5" name="Slide Number Placeholder 4">
            <a:extLst>
              <a:ext uri="{FF2B5EF4-FFF2-40B4-BE49-F238E27FC236}">
                <a16:creationId xmlns:a16="http://schemas.microsoft.com/office/drawing/2014/main" id="{49DB9791-4EFB-C6A8-8D6B-5069B7F40492}"/>
              </a:ext>
            </a:extLst>
          </p:cNvPr>
          <p:cNvSpPr>
            <a:spLocks noGrp="1"/>
          </p:cNvSpPr>
          <p:nvPr>
            <p:ph type="sldNum" sz="quarter" idx="12"/>
          </p:nvPr>
        </p:nvSpPr>
        <p:spPr/>
        <p:txBody>
          <a:bodyPr/>
          <a:lstStyle/>
          <a:p>
            <a:fld id="{BDCDBBEF-AA6C-4BA6-85B2-A17D7F280E38}" type="slidenum">
              <a:rPr lang="en-US" smtClean="0"/>
              <a:t>23</a:t>
            </a:fld>
            <a:endParaRPr lang="en-US"/>
          </a:p>
        </p:txBody>
      </p:sp>
    </p:spTree>
    <p:extLst>
      <p:ext uri="{BB962C8B-B14F-4D97-AF65-F5344CB8AC3E}">
        <p14:creationId xmlns:p14="http://schemas.microsoft.com/office/powerpoint/2010/main" val="2078344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5B74-AEAE-4287-ACF6-84CABF3A6897}"/>
              </a:ext>
            </a:extLst>
          </p:cNvPr>
          <p:cNvSpPr>
            <a:spLocks noGrp="1"/>
          </p:cNvSpPr>
          <p:nvPr>
            <p:ph type="title"/>
          </p:nvPr>
        </p:nvSpPr>
        <p:spPr>
          <a:xfrm>
            <a:off x="839788" y="457200"/>
            <a:ext cx="5561012" cy="816429"/>
          </a:xfrm>
        </p:spPr>
        <p:txBody>
          <a:bodyPr/>
          <a:lstStyle/>
          <a:p>
            <a:r>
              <a:rPr lang="en-IN" b="1" dirty="0"/>
              <a:t>3.2 Software requirement</a:t>
            </a:r>
          </a:p>
        </p:txBody>
      </p:sp>
      <p:sp>
        <p:nvSpPr>
          <p:cNvPr id="3" name="Content Placeholder 2">
            <a:extLst>
              <a:ext uri="{FF2B5EF4-FFF2-40B4-BE49-F238E27FC236}">
                <a16:creationId xmlns:a16="http://schemas.microsoft.com/office/drawing/2014/main" id="{8DCCC5E2-EE61-CC02-6828-1CB57D7B775F}"/>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F51FA672-5B20-0781-CBB2-7F5F50B50FC4}"/>
              </a:ext>
            </a:extLst>
          </p:cNvPr>
          <p:cNvSpPr>
            <a:spLocks noGrp="1"/>
          </p:cNvSpPr>
          <p:nvPr>
            <p:ph type="body" sz="half" idx="2"/>
          </p:nvPr>
        </p:nvSpPr>
        <p:spPr>
          <a:xfrm>
            <a:off x="839788" y="2057400"/>
            <a:ext cx="10514012" cy="3811588"/>
          </a:xfrm>
        </p:spPr>
        <p:txBody>
          <a:bodyPr>
            <a:normAutofit lnSpcReduction="10000"/>
          </a:bodyPr>
          <a:lstStyle/>
          <a:p>
            <a:r>
              <a:rPr lang="en-US" sz="3200" dirty="0"/>
              <a:t>Given below are the software requirement. We have developed the model over Ubuntu environment with 18.4 version. With python as the programming language supportive library required to developed the system is the </a:t>
            </a:r>
            <a:r>
              <a:rPr lang="en-US" sz="3200" dirty="0" err="1"/>
              <a:t>tkinter</a:t>
            </a:r>
            <a:r>
              <a:rPr lang="en-US" sz="3200" dirty="0"/>
              <a:t>.</a:t>
            </a:r>
          </a:p>
          <a:p>
            <a:r>
              <a:rPr lang="en-US" sz="3200" dirty="0"/>
              <a:t> 1. Operating system: 18.4 Ubuntu </a:t>
            </a:r>
          </a:p>
          <a:p>
            <a:r>
              <a:rPr lang="en-US" sz="3200" dirty="0"/>
              <a:t>2. Programming language: Python </a:t>
            </a:r>
          </a:p>
          <a:p>
            <a:r>
              <a:rPr lang="en-US" sz="3200" dirty="0"/>
              <a:t>3. Version: Python 3</a:t>
            </a:r>
            <a:endParaRPr lang="en-IN" sz="3200" dirty="0"/>
          </a:p>
        </p:txBody>
      </p:sp>
      <p:sp>
        <p:nvSpPr>
          <p:cNvPr id="5" name="Slide Number Placeholder 4">
            <a:extLst>
              <a:ext uri="{FF2B5EF4-FFF2-40B4-BE49-F238E27FC236}">
                <a16:creationId xmlns:a16="http://schemas.microsoft.com/office/drawing/2014/main" id="{38188800-EE1E-6BDA-B096-8322F41DD784}"/>
              </a:ext>
            </a:extLst>
          </p:cNvPr>
          <p:cNvSpPr>
            <a:spLocks noGrp="1"/>
          </p:cNvSpPr>
          <p:nvPr>
            <p:ph type="sldNum" sz="quarter" idx="12"/>
          </p:nvPr>
        </p:nvSpPr>
        <p:spPr/>
        <p:txBody>
          <a:bodyPr/>
          <a:lstStyle/>
          <a:p>
            <a:fld id="{BDCDBBEF-AA6C-4BA6-85B2-A17D7F280E38}" type="slidenum">
              <a:rPr lang="en-US" smtClean="0"/>
              <a:t>24</a:t>
            </a:fld>
            <a:endParaRPr lang="en-US"/>
          </a:p>
        </p:txBody>
      </p:sp>
    </p:spTree>
    <p:extLst>
      <p:ext uri="{BB962C8B-B14F-4D97-AF65-F5344CB8AC3E}">
        <p14:creationId xmlns:p14="http://schemas.microsoft.com/office/powerpoint/2010/main" val="2290083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3634-57EF-36A5-8FC3-D0A3FFF304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FDE24C-0A82-F632-3EBE-B3CFCE22135D}"/>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9E0F9E9A-FCAC-E990-1028-C734AB7B9ED3}"/>
              </a:ext>
            </a:extLst>
          </p:cNvPr>
          <p:cNvSpPr>
            <a:spLocks noGrp="1"/>
          </p:cNvSpPr>
          <p:nvPr>
            <p:ph type="body" sz="half" idx="2"/>
          </p:nvPr>
        </p:nvSpPr>
        <p:spPr/>
        <p:txBody>
          <a:bodyPr/>
          <a:lstStyle/>
          <a:p>
            <a:endParaRPr lang="en-IN" dirty="0"/>
          </a:p>
        </p:txBody>
      </p:sp>
      <p:sp>
        <p:nvSpPr>
          <p:cNvPr id="5" name="Slide Number Placeholder 4">
            <a:extLst>
              <a:ext uri="{FF2B5EF4-FFF2-40B4-BE49-F238E27FC236}">
                <a16:creationId xmlns:a16="http://schemas.microsoft.com/office/drawing/2014/main" id="{6CB79DBB-CAD9-F3A8-3114-FE801032C0CF}"/>
              </a:ext>
            </a:extLst>
          </p:cNvPr>
          <p:cNvSpPr>
            <a:spLocks noGrp="1"/>
          </p:cNvSpPr>
          <p:nvPr>
            <p:ph type="sldNum" sz="quarter" idx="12"/>
          </p:nvPr>
        </p:nvSpPr>
        <p:spPr/>
        <p:txBody>
          <a:bodyPr/>
          <a:lstStyle/>
          <a:p>
            <a:fld id="{BDCDBBEF-AA6C-4BA6-85B2-A17D7F280E38}" type="slidenum">
              <a:rPr lang="en-US" smtClean="0"/>
              <a:t>25</a:t>
            </a:fld>
            <a:endParaRPr lang="en-US"/>
          </a:p>
        </p:txBody>
      </p:sp>
      <p:pic>
        <p:nvPicPr>
          <p:cNvPr id="7" name="Picture 6">
            <a:extLst>
              <a:ext uri="{FF2B5EF4-FFF2-40B4-BE49-F238E27FC236}">
                <a16:creationId xmlns:a16="http://schemas.microsoft.com/office/drawing/2014/main" id="{657F6BD7-D8DC-906C-5EB9-702E12FB5D18}"/>
              </a:ext>
            </a:extLst>
          </p:cNvPr>
          <p:cNvPicPr>
            <a:picLocks noChangeAspect="1"/>
          </p:cNvPicPr>
          <p:nvPr/>
        </p:nvPicPr>
        <p:blipFill>
          <a:blip r:embed="rId2"/>
          <a:stretch>
            <a:fillRect/>
          </a:stretch>
        </p:blipFill>
        <p:spPr>
          <a:xfrm>
            <a:off x="2432958" y="492125"/>
            <a:ext cx="6890656" cy="6229349"/>
          </a:xfrm>
          <a:prstGeom prst="rect">
            <a:avLst/>
          </a:prstGeom>
        </p:spPr>
      </p:pic>
    </p:spTree>
    <p:extLst>
      <p:ext uri="{BB962C8B-B14F-4D97-AF65-F5344CB8AC3E}">
        <p14:creationId xmlns:p14="http://schemas.microsoft.com/office/powerpoint/2010/main" val="2986959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29C9-E2F1-5B2F-FE33-8374D7B1C33C}"/>
              </a:ext>
            </a:extLst>
          </p:cNvPr>
          <p:cNvSpPr>
            <a:spLocks noGrp="1"/>
          </p:cNvSpPr>
          <p:nvPr>
            <p:ph type="title"/>
          </p:nvPr>
        </p:nvSpPr>
        <p:spPr>
          <a:xfrm>
            <a:off x="839788" y="457200"/>
            <a:ext cx="8451169" cy="1600200"/>
          </a:xfrm>
        </p:spPr>
        <p:txBody>
          <a:bodyPr>
            <a:normAutofit/>
          </a:bodyPr>
          <a:lstStyle/>
          <a:p>
            <a:r>
              <a:rPr lang="en-IN" sz="4800" b="1" dirty="0"/>
              <a:t>4. Libraries: </a:t>
            </a:r>
            <a:r>
              <a:rPr lang="en-IN" sz="4800" b="1" dirty="0" err="1"/>
              <a:t>tkinter</a:t>
            </a:r>
            <a:endParaRPr lang="en-IN" sz="4800" b="1" dirty="0"/>
          </a:p>
        </p:txBody>
      </p:sp>
      <p:sp>
        <p:nvSpPr>
          <p:cNvPr id="3" name="Content Placeholder 2">
            <a:extLst>
              <a:ext uri="{FF2B5EF4-FFF2-40B4-BE49-F238E27FC236}">
                <a16:creationId xmlns:a16="http://schemas.microsoft.com/office/drawing/2014/main" id="{87E56335-721C-5EE6-7B33-73E1BC4C8D6A}"/>
              </a:ext>
            </a:extLst>
          </p:cNvPr>
          <p:cNvSpPr>
            <a:spLocks noGrp="1"/>
          </p:cNvSpPr>
          <p:nvPr>
            <p:ph idx="1"/>
          </p:nvPr>
        </p:nvSpPr>
        <p:spPr/>
        <p:txBody>
          <a:bodyPr/>
          <a:lstStyle/>
          <a:p>
            <a:endParaRPr lang="en-IN" dirty="0"/>
          </a:p>
        </p:txBody>
      </p:sp>
      <p:sp>
        <p:nvSpPr>
          <p:cNvPr id="4" name="Text Placeholder 3">
            <a:extLst>
              <a:ext uri="{FF2B5EF4-FFF2-40B4-BE49-F238E27FC236}">
                <a16:creationId xmlns:a16="http://schemas.microsoft.com/office/drawing/2014/main" id="{907DF3A2-AFFA-0EA4-3945-38154023C3C7}"/>
              </a:ext>
            </a:extLst>
          </p:cNvPr>
          <p:cNvSpPr>
            <a:spLocks noGrp="1"/>
          </p:cNvSpPr>
          <p:nvPr>
            <p:ph type="body" sz="half" idx="2"/>
          </p:nvPr>
        </p:nvSpPr>
        <p:spPr>
          <a:xfrm>
            <a:off x="839788" y="2057400"/>
            <a:ext cx="10512424" cy="1371600"/>
          </a:xfrm>
        </p:spPr>
        <p:txBody>
          <a:bodyPr>
            <a:noAutofit/>
          </a:bodyPr>
          <a:lstStyle/>
          <a:p>
            <a:r>
              <a:rPr lang="en-US" sz="4000" dirty="0"/>
              <a:t>However, this application is feasible to execute over Windows and Linux environment with necessary library and programming language install.</a:t>
            </a:r>
            <a:endParaRPr lang="en-IN" sz="4000" dirty="0"/>
          </a:p>
        </p:txBody>
      </p:sp>
      <p:sp>
        <p:nvSpPr>
          <p:cNvPr id="5" name="Slide Number Placeholder 4">
            <a:extLst>
              <a:ext uri="{FF2B5EF4-FFF2-40B4-BE49-F238E27FC236}">
                <a16:creationId xmlns:a16="http://schemas.microsoft.com/office/drawing/2014/main" id="{86262D52-BAE7-C535-51BC-6005F9497ADF}"/>
              </a:ext>
            </a:extLst>
          </p:cNvPr>
          <p:cNvSpPr>
            <a:spLocks noGrp="1"/>
          </p:cNvSpPr>
          <p:nvPr>
            <p:ph type="sldNum" sz="quarter" idx="12"/>
          </p:nvPr>
        </p:nvSpPr>
        <p:spPr/>
        <p:txBody>
          <a:bodyPr/>
          <a:lstStyle/>
          <a:p>
            <a:fld id="{BDCDBBEF-AA6C-4BA6-85B2-A17D7F280E38}" type="slidenum">
              <a:rPr lang="en-US" smtClean="0"/>
              <a:t>26</a:t>
            </a:fld>
            <a:endParaRPr lang="en-US"/>
          </a:p>
        </p:txBody>
      </p:sp>
    </p:spTree>
    <p:extLst>
      <p:ext uri="{BB962C8B-B14F-4D97-AF65-F5344CB8AC3E}">
        <p14:creationId xmlns:p14="http://schemas.microsoft.com/office/powerpoint/2010/main" val="41716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2FD1-58EC-DC6F-E9D9-D066B356B6B5}"/>
              </a:ext>
            </a:extLst>
          </p:cNvPr>
          <p:cNvSpPr>
            <a:spLocks noGrp="1"/>
          </p:cNvSpPr>
          <p:nvPr>
            <p:ph type="title"/>
          </p:nvPr>
        </p:nvSpPr>
        <p:spPr/>
        <p:txBody>
          <a:bodyPr/>
          <a:lstStyle/>
          <a:p>
            <a:r>
              <a:rPr lang="en-IN" b="1" dirty="0"/>
              <a:t>4 System Implementation</a:t>
            </a:r>
          </a:p>
        </p:txBody>
      </p:sp>
      <p:sp>
        <p:nvSpPr>
          <p:cNvPr id="3" name="Content Placeholder 2">
            <a:extLst>
              <a:ext uri="{FF2B5EF4-FFF2-40B4-BE49-F238E27FC236}">
                <a16:creationId xmlns:a16="http://schemas.microsoft.com/office/drawing/2014/main" id="{B7E1B522-F5F3-8B94-B071-88DE363D285E}"/>
              </a:ext>
            </a:extLst>
          </p:cNvPr>
          <p:cNvSpPr>
            <a:spLocks noGrp="1"/>
          </p:cNvSpPr>
          <p:nvPr>
            <p:ph idx="1"/>
          </p:nvPr>
        </p:nvSpPr>
        <p:spPr/>
        <p:txBody>
          <a:bodyPr/>
          <a:lstStyle/>
          <a:p>
            <a:pPr marL="0" indent="0">
              <a:buNone/>
            </a:pPr>
            <a:endParaRPr lang="en-IN" dirty="0"/>
          </a:p>
        </p:txBody>
      </p:sp>
      <p:sp>
        <p:nvSpPr>
          <p:cNvPr id="4" name="Text Placeholder 3">
            <a:extLst>
              <a:ext uri="{FF2B5EF4-FFF2-40B4-BE49-F238E27FC236}">
                <a16:creationId xmlns:a16="http://schemas.microsoft.com/office/drawing/2014/main" id="{005E59C0-56DB-887D-0391-0C729407BC71}"/>
              </a:ext>
            </a:extLst>
          </p:cNvPr>
          <p:cNvSpPr>
            <a:spLocks noGrp="1"/>
          </p:cNvSpPr>
          <p:nvPr>
            <p:ph type="body" sz="half" idx="2"/>
          </p:nvPr>
        </p:nvSpPr>
        <p:spPr>
          <a:xfrm>
            <a:off x="839788" y="2057400"/>
            <a:ext cx="10198326" cy="3811588"/>
          </a:xfrm>
        </p:spPr>
        <p:txBody>
          <a:bodyPr>
            <a:normAutofit/>
          </a:bodyPr>
          <a:lstStyle/>
          <a:p>
            <a:r>
              <a:rPr lang="en-US" sz="2800" dirty="0"/>
              <a:t>Given Figure 6, 7, define the various implementation execution phase of the project.</a:t>
            </a:r>
            <a:endParaRPr lang="en-IN" sz="2800" dirty="0"/>
          </a:p>
        </p:txBody>
      </p:sp>
      <p:sp>
        <p:nvSpPr>
          <p:cNvPr id="5" name="Slide Number Placeholder 4">
            <a:extLst>
              <a:ext uri="{FF2B5EF4-FFF2-40B4-BE49-F238E27FC236}">
                <a16:creationId xmlns:a16="http://schemas.microsoft.com/office/drawing/2014/main" id="{4E699F1C-5081-57E9-1462-C42A4F20E788}"/>
              </a:ext>
            </a:extLst>
          </p:cNvPr>
          <p:cNvSpPr>
            <a:spLocks noGrp="1"/>
          </p:cNvSpPr>
          <p:nvPr>
            <p:ph type="sldNum" sz="quarter" idx="12"/>
          </p:nvPr>
        </p:nvSpPr>
        <p:spPr/>
        <p:txBody>
          <a:bodyPr/>
          <a:lstStyle/>
          <a:p>
            <a:fld id="{BDCDBBEF-AA6C-4BA6-85B2-A17D7F280E38}" type="slidenum">
              <a:rPr lang="en-US" smtClean="0"/>
              <a:t>27</a:t>
            </a:fld>
            <a:endParaRPr lang="en-US"/>
          </a:p>
        </p:txBody>
      </p:sp>
    </p:spTree>
    <p:extLst>
      <p:ext uri="{BB962C8B-B14F-4D97-AF65-F5344CB8AC3E}">
        <p14:creationId xmlns:p14="http://schemas.microsoft.com/office/powerpoint/2010/main" val="3772664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AAF5-B37E-7E66-F3DD-24222DEE09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4A6E54-F052-0E4B-A5D5-74351545FEDD}"/>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6A35A2E8-3C24-96C1-AE7F-16EA53D6091D}"/>
              </a:ext>
            </a:extLst>
          </p:cNvPr>
          <p:cNvSpPr>
            <a:spLocks noGrp="1"/>
          </p:cNvSpPr>
          <p:nvPr>
            <p:ph type="body" sz="half" idx="2"/>
          </p:nvPr>
        </p:nvSpPr>
        <p:spPr/>
        <p:txBody>
          <a:bodyPr/>
          <a:lstStyle/>
          <a:p>
            <a:endParaRPr lang="en-IN" dirty="0"/>
          </a:p>
        </p:txBody>
      </p:sp>
      <p:sp>
        <p:nvSpPr>
          <p:cNvPr id="5" name="Slide Number Placeholder 4">
            <a:extLst>
              <a:ext uri="{FF2B5EF4-FFF2-40B4-BE49-F238E27FC236}">
                <a16:creationId xmlns:a16="http://schemas.microsoft.com/office/drawing/2014/main" id="{27FA136A-BA9F-50CB-7263-0ED577784C41}"/>
              </a:ext>
            </a:extLst>
          </p:cNvPr>
          <p:cNvSpPr>
            <a:spLocks noGrp="1"/>
          </p:cNvSpPr>
          <p:nvPr>
            <p:ph type="sldNum" sz="quarter" idx="12"/>
          </p:nvPr>
        </p:nvSpPr>
        <p:spPr/>
        <p:txBody>
          <a:bodyPr/>
          <a:lstStyle/>
          <a:p>
            <a:fld id="{BDCDBBEF-AA6C-4BA6-85B2-A17D7F280E38}" type="slidenum">
              <a:rPr lang="en-US" smtClean="0"/>
              <a:t>28</a:t>
            </a:fld>
            <a:endParaRPr lang="en-US"/>
          </a:p>
        </p:txBody>
      </p:sp>
      <p:pic>
        <p:nvPicPr>
          <p:cNvPr id="7" name="Picture 6">
            <a:extLst>
              <a:ext uri="{FF2B5EF4-FFF2-40B4-BE49-F238E27FC236}">
                <a16:creationId xmlns:a16="http://schemas.microsoft.com/office/drawing/2014/main" id="{B8D23854-BBF4-4402-6952-A58F6417C61B}"/>
              </a:ext>
            </a:extLst>
          </p:cNvPr>
          <p:cNvPicPr>
            <a:picLocks noChangeAspect="1"/>
          </p:cNvPicPr>
          <p:nvPr/>
        </p:nvPicPr>
        <p:blipFill>
          <a:blip r:embed="rId2"/>
          <a:stretch>
            <a:fillRect/>
          </a:stretch>
        </p:blipFill>
        <p:spPr>
          <a:xfrm>
            <a:off x="2220686" y="492125"/>
            <a:ext cx="8033657" cy="6022975"/>
          </a:xfrm>
          <a:prstGeom prst="rect">
            <a:avLst/>
          </a:prstGeom>
        </p:spPr>
      </p:pic>
    </p:spTree>
    <p:extLst>
      <p:ext uri="{BB962C8B-B14F-4D97-AF65-F5344CB8AC3E}">
        <p14:creationId xmlns:p14="http://schemas.microsoft.com/office/powerpoint/2010/main" val="2093820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031B-FECF-D433-C541-366609A0D208}"/>
              </a:ext>
            </a:extLst>
          </p:cNvPr>
          <p:cNvSpPr>
            <a:spLocks noGrp="1"/>
          </p:cNvSpPr>
          <p:nvPr>
            <p:ph type="title"/>
          </p:nvPr>
        </p:nvSpPr>
        <p:spPr/>
        <p:txBody>
          <a:bodyPr/>
          <a:lstStyle/>
          <a:p>
            <a:r>
              <a:rPr lang="en-IN" b="1" dirty="0"/>
              <a:t>5 Conclusion</a:t>
            </a:r>
          </a:p>
        </p:txBody>
      </p:sp>
      <p:sp>
        <p:nvSpPr>
          <p:cNvPr id="3" name="Content Placeholder 2">
            <a:extLst>
              <a:ext uri="{FF2B5EF4-FFF2-40B4-BE49-F238E27FC236}">
                <a16:creationId xmlns:a16="http://schemas.microsoft.com/office/drawing/2014/main" id="{6F159FC1-633C-AA36-4819-F084C21B5C1A}"/>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758A87-B1CA-15A4-B843-A395FEC9FF46}"/>
              </a:ext>
            </a:extLst>
          </p:cNvPr>
          <p:cNvSpPr>
            <a:spLocks noGrp="1"/>
          </p:cNvSpPr>
          <p:nvPr>
            <p:ph type="body" sz="half" idx="2"/>
          </p:nvPr>
        </p:nvSpPr>
        <p:spPr>
          <a:xfrm>
            <a:off x="839788" y="2057400"/>
            <a:ext cx="10512424" cy="3811588"/>
          </a:xfrm>
        </p:spPr>
        <p:txBody>
          <a:bodyPr>
            <a:normAutofit/>
          </a:bodyPr>
          <a:lstStyle/>
          <a:p>
            <a:r>
              <a:rPr lang="en-US" sz="3200" dirty="0"/>
              <a:t>This project develop an desktop application ”Bill generator” based on python programming language which performed computation of bill amount for different items in the menu. It accept number of quantity as input for the calculation and result the computed value. Therefore, we have successfully implemented the objective and describe the system development architecture in various sections.</a:t>
            </a:r>
            <a:endParaRPr lang="en-IN" sz="3200" dirty="0"/>
          </a:p>
        </p:txBody>
      </p:sp>
      <p:sp>
        <p:nvSpPr>
          <p:cNvPr id="5" name="Slide Number Placeholder 4">
            <a:extLst>
              <a:ext uri="{FF2B5EF4-FFF2-40B4-BE49-F238E27FC236}">
                <a16:creationId xmlns:a16="http://schemas.microsoft.com/office/drawing/2014/main" id="{00BEDDCF-97D9-C5DA-E492-5DBDFEDAD232}"/>
              </a:ext>
            </a:extLst>
          </p:cNvPr>
          <p:cNvSpPr>
            <a:spLocks noGrp="1"/>
          </p:cNvSpPr>
          <p:nvPr>
            <p:ph type="sldNum" sz="quarter" idx="12"/>
          </p:nvPr>
        </p:nvSpPr>
        <p:spPr/>
        <p:txBody>
          <a:bodyPr/>
          <a:lstStyle/>
          <a:p>
            <a:fld id="{BDCDBBEF-AA6C-4BA6-85B2-A17D7F280E38}" type="slidenum">
              <a:rPr lang="en-US" smtClean="0"/>
              <a:t>29</a:t>
            </a:fld>
            <a:endParaRPr lang="en-US"/>
          </a:p>
        </p:txBody>
      </p:sp>
    </p:spTree>
    <p:extLst>
      <p:ext uri="{BB962C8B-B14F-4D97-AF65-F5344CB8AC3E}">
        <p14:creationId xmlns:p14="http://schemas.microsoft.com/office/powerpoint/2010/main" val="128477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984-5FA4-06D0-28EC-E2A3BDCB7D36}"/>
              </a:ext>
            </a:extLst>
          </p:cNvPr>
          <p:cNvSpPr>
            <a:spLocks noGrp="1"/>
          </p:cNvSpPr>
          <p:nvPr>
            <p:ph type="title"/>
          </p:nvPr>
        </p:nvSpPr>
        <p:spPr>
          <a:xfrm>
            <a:off x="704269" y="273410"/>
            <a:ext cx="10783461" cy="1060515"/>
          </a:xfrm>
        </p:spPr>
        <p:txBody>
          <a:bodyPr>
            <a:normAutofit/>
          </a:bodyPr>
          <a:lstStyle/>
          <a:p>
            <a:pPr algn="ctr"/>
            <a:endParaRPr lang="en-IN" b="1" dirty="0"/>
          </a:p>
        </p:txBody>
      </p:sp>
      <p:sp>
        <p:nvSpPr>
          <p:cNvPr id="3" name="Content Placeholder 2">
            <a:extLst>
              <a:ext uri="{FF2B5EF4-FFF2-40B4-BE49-F238E27FC236}">
                <a16:creationId xmlns:a16="http://schemas.microsoft.com/office/drawing/2014/main" id="{D3F43442-B475-C682-73BE-DCACB6FBF702}"/>
              </a:ext>
            </a:extLst>
          </p:cNvPr>
          <p:cNvSpPr>
            <a:spLocks noGrp="1"/>
          </p:cNvSpPr>
          <p:nvPr>
            <p:ph idx="1"/>
          </p:nvPr>
        </p:nvSpPr>
        <p:spPr>
          <a:xfrm>
            <a:off x="338579" y="2164080"/>
            <a:ext cx="11322378" cy="4236720"/>
          </a:xfrm>
        </p:spPr>
        <p:txBody>
          <a:bodyPr>
            <a:normAutofit/>
          </a:bodyPr>
          <a:lstStyle/>
          <a:p>
            <a:pPr algn="ctr">
              <a:buFont typeface="Wingdings" panose="05000000000000000000" pitchFamily="2" charset="2"/>
              <a:buChar char="v"/>
            </a:pPr>
            <a:r>
              <a:rPr lang="en-IN" sz="2800" dirty="0"/>
              <a:t>LIST OF TABLES</a:t>
            </a:r>
          </a:p>
        </p:txBody>
      </p:sp>
      <p:sp>
        <p:nvSpPr>
          <p:cNvPr id="5" name="Slide Number Placeholder 4">
            <a:extLst>
              <a:ext uri="{FF2B5EF4-FFF2-40B4-BE49-F238E27FC236}">
                <a16:creationId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3</a:t>
            </a:fld>
            <a:endParaRPr lang="en-US"/>
          </a:p>
        </p:txBody>
      </p:sp>
    </p:spTree>
    <p:extLst>
      <p:ext uri="{BB962C8B-B14F-4D97-AF65-F5344CB8AC3E}">
        <p14:creationId xmlns:p14="http://schemas.microsoft.com/office/powerpoint/2010/main" val="1600924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0110" y="1"/>
            <a:ext cx="2481890" cy="882157"/>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316A-1011-FDED-325F-BE32C6C35750}"/>
              </a:ext>
            </a:extLst>
          </p:cNvPr>
          <p:cNvSpPr>
            <a:spLocks noGrp="1"/>
          </p:cNvSpPr>
          <p:nvPr>
            <p:ph type="ctrTitle"/>
          </p:nvPr>
        </p:nvSpPr>
        <p:spPr>
          <a:xfrm>
            <a:off x="1524000" y="365761"/>
            <a:ext cx="7890344" cy="842838"/>
          </a:xfrm>
        </p:spPr>
        <p:txBody>
          <a:bodyPr>
            <a:normAutofit fontScale="90000"/>
          </a:bodyPr>
          <a:lstStyle/>
          <a:p>
            <a:r>
              <a:rPr lang="en-IN" dirty="0"/>
              <a:t>LIST OF FIGURES</a:t>
            </a:r>
            <a:endParaRPr lang="en-IN" b="1" u="sng" spc="300" dirty="0"/>
          </a:p>
        </p:txBody>
      </p:sp>
      <p:sp>
        <p:nvSpPr>
          <p:cNvPr id="3" name="Subtitle 2">
            <a:extLst>
              <a:ext uri="{FF2B5EF4-FFF2-40B4-BE49-F238E27FC236}">
                <a16:creationId xmlns:a16="http://schemas.microsoft.com/office/drawing/2014/main" id="{876D19F1-EAF1-020A-3849-AA47592D55B9}"/>
              </a:ext>
            </a:extLst>
          </p:cNvPr>
          <p:cNvSpPr>
            <a:spLocks noGrp="1"/>
          </p:cNvSpPr>
          <p:nvPr>
            <p:ph type="subTitle" idx="1"/>
          </p:nvPr>
        </p:nvSpPr>
        <p:spPr>
          <a:xfrm>
            <a:off x="437321" y="1916264"/>
            <a:ext cx="11266999" cy="3341536"/>
          </a:xfrm>
        </p:spPr>
        <p:txBody>
          <a:bodyPr/>
          <a:lstStyle/>
          <a:p>
            <a:pPr marL="457200" indent="-457200" algn="l">
              <a:buFont typeface="+mj-lt"/>
              <a:buAutoNum type="arabicPeriod"/>
            </a:pPr>
            <a:r>
              <a:rPr lang="en-US" dirty="0"/>
              <a:t>System architecture flow diagram--------------------</a:t>
            </a:r>
          </a:p>
          <a:p>
            <a:pPr marL="457200" indent="-457200" algn="l">
              <a:buFont typeface="+mj-lt"/>
              <a:buAutoNum type="arabicPeriod"/>
            </a:pPr>
            <a:r>
              <a:rPr lang="en-US" dirty="0"/>
              <a:t>GUI creation code-----------------------------------------</a:t>
            </a:r>
          </a:p>
          <a:p>
            <a:pPr marL="457200" indent="-457200" algn="l">
              <a:buFont typeface="+mj-lt"/>
              <a:buAutoNum type="arabicPeriod"/>
            </a:pPr>
            <a:r>
              <a:rPr lang="en-US" dirty="0"/>
              <a:t>Function for calculating the bill------------------------</a:t>
            </a:r>
          </a:p>
          <a:p>
            <a:pPr marL="457200" indent="-457200" algn="l">
              <a:buFont typeface="+mj-lt"/>
              <a:buAutoNum type="arabicPeriod"/>
            </a:pPr>
            <a:r>
              <a:rPr lang="en-US" dirty="0"/>
              <a:t>Different labels for displaying the menu-------------</a:t>
            </a:r>
          </a:p>
          <a:p>
            <a:pPr marL="457200" indent="-457200" algn="l">
              <a:buFont typeface="+mj-lt"/>
              <a:buAutoNum type="arabicPeriod"/>
            </a:pPr>
            <a:r>
              <a:rPr lang="en-US" dirty="0"/>
              <a:t>Billing section with entry--------------------------------</a:t>
            </a:r>
          </a:p>
          <a:p>
            <a:pPr marL="457200" indent="-457200" algn="l">
              <a:buFont typeface="+mj-lt"/>
              <a:buAutoNum type="arabicPeriod"/>
            </a:pPr>
            <a:r>
              <a:rPr lang="en-US" dirty="0"/>
              <a:t>Model GUI--------------------------------------------------</a:t>
            </a:r>
          </a:p>
          <a:p>
            <a:pPr marL="457200" indent="-457200" algn="l">
              <a:buFont typeface="+mj-lt"/>
              <a:buAutoNum type="arabicPeriod"/>
            </a:pPr>
            <a:r>
              <a:rPr lang="en-US" dirty="0"/>
              <a:t>Model input acceptance and computed bill--------</a:t>
            </a:r>
          </a:p>
        </p:txBody>
      </p:sp>
      <p:sp>
        <p:nvSpPr>
          <p:cNvPr id="4" name="Slide Number Placeholder 3">
            <a:extLst>
              <a:ext uri="{FF2B5EF4-FFF2-40B4-BE49-F238E27FC236}">
                <a16:creationId xmlns:a16="http://schemas.microsoft.com/office/drawing/2014/main" id="{A51989DC-B47E-C349-1F27-B584C78F87FE}"/>
              </a:ext>
            </a:extLst>
          </p:cNvPr>
          <p:cNvSpPr>
            <a:spLocks noGrp="1"/>
          </p:cNvSpPr>
          <p:nvPr>
            <p:ph type="sldNum" sz="quarter" idx="12"/>
          </p:nvPr>
        </p:nvSpPr>
        <p:spPr/>
        <p:txBody>
          <a:bodyPr/>
          <a:lstStyle/>
          <a:p>
            <a:fld id="{BDCDBBEF-AA6C-4BA6-85B2-A17D7F280E38}" type="slidenum">
              <a:rPr lang="en-US" smtClean="0"/>
              <a:t>4</a:t>
            </a:fld>
            <a:endParaRPr lang="en-US"/>
          </a:p>
        </p:txBody>
      </p:sp>
    </p:spTree>
    <p:extLst>
      <p:ext uri="{BB962C8B-B14F-4D97-AF65-F5344CB8AC3E}">
        <p14:creationId xmlns:p14="http://schemas.microsoft.com/office/powerpoint/2010/main" val="393069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C951-4F07-4C92-792A-77A3B1A8C743}"/>
              </a:ext>
            </a:extLst>
          </p:cNvPr>
          <p:cNvSpPr>
            <a:spLocks noGrp="1"/>
          </p:cNvSpPr>
          <p:nvPr>
            <p:ph type="title"/>
          </p:nvPr>
        </p:nvSpPr>
        <p:spPr/>
        <p:txBody>
          <a:bodyPr/>
          <a:lstStyle/>
          <a:p>
            <a:r>
              <a:rPr lang="en-US" dirty="0"/>
              <a:t>1. Objective and Scope of the project</a:t>
            </a:r>
            <a:endParaRPr lang="en-IN" dirty="0"/>
          </a:p>
        </p:txBody>
      </p:sp>
      <p:sp>
        <p:nvSpPr>
          <p:cNvPr id="4" name="Slide Number Placeholder 3">
            <a:extLst>
              <a:ext uri="{FF2B5EF4-FFF2-40B4-BE49-F238E27FC236}">
                <a16:creationId xmlns:a16="http://schemas.microsoft.com/office/drawing/2014/main" id="{6C0B00B7-EBA9-C36A-30DA-A83A9CFA1CC7}"/>
              </a:ext>
            </a:extLst>
          </p:cNvPr>
          <p:cNvSpPr>
            <a:spLocks noGrp="1"/>
          </p:cNvSpPr>
          <p:nvPr>
            <p:ph type="sldNum" sz="quarter" idx="12"/>
          </p:nvPr>
        </p:nvSpPr>
        <p:spPr/>
        <p:txBody>
          <a:bodyPr/>
          <a:lstStyle/>
          <a:p>
            <a:r>
              <a:rPr lang="en-US"/>
              <a:t>1</a:t>
            </a:r>
            <a:endParaRPr lang="en-US" dirty="0"/>
          </a:p>
        </p:txBody>
      </p:sp>
      <p:sp>
        <p:nvSpPr>
          <p:cNvPr id="6" name="Content Placeholder 5">
            <a:extLst>
              <a:ext uri="{FF2B5EF4-FFF2-40B4-BE49-F238E27FC236}">
                <a16:creationId xmlns:a16="http://schemas.microsoft.com/office/drawing/2014/main" id="{E47B2E00-65F8-9BD8-70CC-4A4ACBCDDEC5}"/>
              </a:ext>
            </a:extLst>
          </p:cNvPr>
          <p:cNvSpPr>
            <a:spLocks noGrp="1"/>
          </p:cNvSpPr>
          <p:nvPr>
            <p:ph idx="1"/>
          </p:nvPr>
        </p:nvSpPr>
        <p:spPr>
          <a:xfrm>
            <a:off x="488515" y="1565753"/>
            <a:ext cx="10865285" cy="3839004"/>
          </a:xfrm>
        </p:spPr>
        <p:txBody>
          <a:bodyPr>
            <a:normAutofit/>
          </a:bodyPr>
          <a:lstStyle/>
          <a:p>
            <a:pPr marL="0" indent="0">
              <a:buNone/>
            </a:pPr>
            <a:r>
              <a:rPr lang="en-US" dirty="0"/>
              <a:t>python has been the most trending programming language used for object oriented programming. It earns its popularity being an interactive programming with various options for GUI (Graphical User Interface) framework. A high-level language, designed to emphasize code readability with high-level data structure. It helps developers to create applications easily in a secure manner. This project aims to develop a desktop application name Bill Generator using a python programming language. </a:t>
            </a:r>
            <a:endParaRPr lang="en-IN" dirty="0"/>
          </a:p>
        </p:txBody>
      </p:sp>
    </p:spTree>
    <p:extLst>
      <p:ext uri="{BB962C8B-B14F-4D97-AF65-F5344CB8AC3E}">
        <p14:creationId xmlns:p14="http://schemas.microsoft.com/office/powerpoint/2010/main" val="285552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F6A1-6334-0308-6C55-9939A5615CB9}"/>
              </a:ext>
            </a:extLst>
          </p:cNvPr>
          <p:cNvSpPr>
            <a:spLocks noGrp="1"/>
          </p:cNvSpPr>
          <p:nvPr>
            <p:ph type="title"/>
          </p:nvPr>
        </p:nvSpPr>
        <p:spPr>
          <a:xfrm>
            <a:off x="838200" y="136525"/>
            <a:ext cx="9058835" cy="1315397"/>
          </a:xfrm>
        </p:spPr>
        <p:txBody>
          <a:bodyPr>
            <a:normAutofit/>
          </a:bodyPr>
          <a:lstStyle/>
          <a:p>
            <a:endParaRPr lang="en-IN" sz="5400" dirty="0"/>
          </a:p>
        </p:txBody>
      </p:sp>
      <p:sp>
        <p:nvSpPr>
          <p:cNvPr id="4" name="Slide Number Placeholder 3">
            <a:extLst>
              <a:ext uri="{FF2B5EF4-FFF2-40B4-BE49-F238E27FC236}">
                <a16:creationId xmlns:a16="http://schemas.microsoft.com/office/drawing/2014/main" id="{5E1B59DC-B2D9-A2A8-4E05-526154FD5424}"/>
              </a:ext>
            </a:extLst>
          </p:cNvPr>
          <p:cNvSpPr>
            <a:spLocks noGrp="1"/>
          </p:cNvSpPr>
          <p:nvPr>
            <p:ph type="sldNum" sz="quarter" idx="12"/>
          </p:nvPr>
        </p:nvSpPr>
        <p:spPr/>
        <p:txBody>
          <a:bodyPr/>
          <a:lstStyle/>
          <a:p>
            <a:r>
              <a:rPr lang="en-US"/>
              <a:t>1</a:t>
            </a:r>
            <a:endParaRPr lang="en-US" dirty="0"/>
          </a:p>
        </p:txBody>
      </p:sp>
      <p:sp>
        <p:nvSpPr>
          <p:cNvPr id="5" name="Content Placeholder 4">
            <a:extLst>
              <a:ext uri="{FF2B5EF4-FFF2-40B4-BE49-F238E27FC236}">
                <a16:creationId xmlns:a16="http://schemas.microsoft.com/office/drawing/2014/main" id="{E46EFB75-62DC-4197-9992-C25D32867B15}"/>
              </a:ext>
            </a:extLst>
          </p:cNvPr>
          <p:cNvSpPr>
            <a:spLocks noGrp="1"/>
          </p:cNvSpPr>
          <p:nvPr>
            <p:ph idx="1"/>
          </p:nvPr>
        </p:nvSpPr>
        <p:spPr/>
        <p:txBody>
          <a:bodyPr/>
          <a:lstStyle/>
          <a:p>
            <a:pPr marL="0" indent="0">
              <a:buNone/>
            </a:pPr>
            <a:r>
              <a:rPr lang="en-US" dirty="0" err="1"/>
              <a:t>Tkinter</a:t>
            </a:r>
            <a:r>
              <a:rPr lang="en-US" dirty="0"/>
              <a:t> is the most popular programming package for GUI (Graphical user interface) application development, this project is developed based on it. </a:t>
            </a:r>
            <a:r>
              <a:rPr lang="en-US" dirty="0" err="1"/>
              <a:t>Tkinter</a:t>
            </a:r>
            <a:r>
              <a:rPr lang="en-US" dirty="0"/>
              <a:t> is a python binding to Tk GUI toolkit. It consists abundance resources of codes and reference which we find merit to consider it. It is free software released under a Python license. Our project deals with the development of a desktop application to generate bills for Food item. This software consist of Menu option with price of the food and on the other hand there consist of the input quantity to be ordered for the respective item and finally generating the bill</a:t>
            </a:r>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1284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984-5FA4-06D0-28EC-E2A3BDCB7D36}"/>
              </a:ext>
            </a:extLst>
          </p:cNvPr>
          <p:cNvSpPr>
            <a:spLocks noGrp="1"/>
          </p:cNvSpPr>
          <p:nvPr>
            <p:ph type="title"/>
          </p:nvPr>
        </p:nvSpPr>
        <p:spPr>
          <a:xfrm>
            <a:off x="704269" y="273410"/>
            <a:ext cx="10783461" cy="1060515"/>
          </a:xfrm>
        </p:spPr>
        <p:txBody>
          <a:bodyPr>
            <a:normAutofit/>
          </a:bodyPr>
          <a:lstStyle/>
          <a:p>
            <a:pPr algn="ctr"/>
            <a:r>
              <a:rPr lang="en-IN" sz="4000" b="1" dirty="0"/>
              <a:t>1.1 Definition of project</a:t>
            </a:r>
          </a:p>
        </p:txBody>
      </p:sp>
      <p:sp>
        <p:nvSpPr>
          <p:cNvPr id="3" name="Content Placeholder 2">
            <a:extLst>
              <a:ext uri="{FF2B5EF4-FFF2-40B4-BE49-F238E27FC236}">
                <a16:creationId xmlns:a16="http://schemas.microsoft.com/office/drawing/2014/main" id="{D3F43442-B475-C682-73BE-DCACB6FBF702}"/>
              </a:ext>
            </a:extLst>
          </p:cNvPr>
          <p:cNvSpPr>
            <a:spLocks noGrp="1"/>
          </p:cNvSpPr>
          <p:nvPr>
            <p:ph idx="1"/>
          </p:nvPr>
        </p:nvSpPr>
        <p:spPr>
          <a:xfrm>
            <a:off x="338579" y="1981200"/>
            <a:ext cx="11015221" cy="4375150"/>
          </a:xfrm>
        </p:spPr>
        <p:txBody>
          <a:bodyPr>
            <a:normAutofit/>
          </a:bodyPr>
          <a:lstStyle/>
          <a:p>
            <a:pPr marL="0" indent="0">
              <a:buNone/>
            </a:pPr>
            <a:r>
              <a:rPr lang="en-US" sz="3600" dirty="0"/>
              <a:t>To develop a bill generator desktop application which compute total amount for the different ordered item from the Menu. It is a GUI based application developed using </a:t>
            </a:r>
            <a:r>
              <a:rPr lang="en-US" sz="3600" dirty="0" err="1"/>
              <a:t>Tkinter</a:t>
            </a:r>
            <a:r>
              <a:rPr lang="en-US" sz="3600" dirty="0"/>
              <a:t> method where implementation is proceed through python programming language. It is a user-friendly and light application, which can be used widely in many store.</a:t>
            </a:r>
            <a:endParaRPr lang="en-IN" sz="3600" dirty="0"/>
          </a:p>
        </p:txBody>
      </p:sp>
      <p:sp>
        <p:nvSpPr>
          <p:cNvPr id="5" name="Slide Number Placeholder 4">
            <a:extLst>
              <a:ext uri="{FF2B5EF4-FFF2-40B4-BE49-F238E27FC236}">
                <a16:creationId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38350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C984-5FA4-06D0-28EC-E2A3BDCB7D36}"/>
              </a:ext>
            </a:extLst>
          </p:cNvPr>
          <p:cNvSpPr>
            <a:spLocks noGrp="1"/>
          </p:cNvSpPr>
          <p:nvPr>
            <p:ph type="title"/>
          </p:nvPr>
        </p:nvSpPr>
        <p:spPr>
          <a:xfrm>
            <a:off x="704269" y="273410"/>
            <a:ext cx="10783461" cy="1060515"/>
          </a:xfrm>
        </p:spPr>
        <p:txBody>
          <a:bodyPr/>
          <a:lstStyle/>
          <a:p>
            <a:pPr algn="ctr"/>
            <a:r>
              <a:rPr lang="en-IN" b="1" dirty="0"/>
              <a:t>1.2  Methodology</a:t>
            </a:r>
          </a:p>
        </p:txBody>
      </p:sp>
      <p:sp>
        <p:nvSpPr>
          <p:cNvPr id="3" name="Content Placeholder 2">
            <a:extLst>
              <a:ext uri="{FF2B5EF4-FFF2-40B4-BE49-F238E27FC236}">
                <a16:creationId xmlns:a16="http://schemas.microsoft.com/office/drawing/2014/main" id="{D3F43442-B475-C682-73BE-DCACB6FBF702}"/>
              </a:ext>
            </a:extLst>
          </p:cNvPr>
          <p:cNvSpPr>
            <a:spLocks noGrp="1"/>
          </p:cNvSpPr>
          <p:nvPr>
            <p:ph idx="1"/>
          </p:nvPr>
        </p:nvSpPr>
        <p:spPr>
          <a:xfrm>
            <a:off x="338579" y="1527175"/>
            <a:ext cx="11352678" cy="4873625"/>
          </a:xfrm>
        </p:spPr>
        <p:txBody>
          <a:bodyPr>
            <a:normAutofit/>
          </a:bodyPr>
          <a:lstStyle/>
          <a:p>
            <a:pPr marL="0" indent="0">
              <a:buNone/>
            </a:pPr>
            <a:r>
              <a:rPr lang="en-US" sz="2800" dirty="0"/>
              <a:t>.</a:t>
            </a:r>
            <a:endParaRPr lang="en-IN" sz="2800" dirty="0"/>
          </a:p>
        </p:txBody>
      </p:sp>
      <p:sp>
        <p:nvSpPr>
          <p:cNvPr id="5" name="Slide Number Placeholder 4">
            <a:extLst>
              <a:ext uri="{FF2B5EF4-FFF2-40B4-BE49-F238E27FC236}">
                <a16:creationId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8</a:t>
            </a:fld>
            <a:endParaRPr lang="en-US"/>
          </a:p>
        </p:txBody>
      </p:sp>
      <p:sp>
        <p:nvSpPr>
          <p:cNvPr id="4" name="TextBox 3">
            <a:extLst>
              <a:ext uri="{FF2B5EF4-FFF2-40B4-BE49-F238E27FC236}">
                <a16:creationId xmlns:a16="http://schemas.microsoft.com/office/drawing/2014/main" id="{AB91672A-9D22-D584-29A3-98A5C862C939}"/>
              </a:ext>
            </a:extLst>
          </p:cNvPr>
          <p:cNvSpPr txBox="1"/>
          <p:nvPr/>
        </p:nvSpPr>
        <p:spPr>
          <a:xfrm>
            <a:off x="338579" y="1812471"/>
            <a:ext cx="11149151" cy="3539430"/>
          </a:xfrm>
          <a:prstGeom prst="rect">
            <a:avLst/>
          </a:prstGeom>
          <a:noFill/>
        </p:spPr>
        <p:txBody>
          <a:bodyPr wrap="square" rtlCol="0">
            <a:spAutoFit/>
          </a:bodyPr>
          <a:lstStyle/>
          <a:p>
            <a:r>
              <a:rPr lang="en-US" sz="3200" dirty="0"/>
              <a:t>Bill generator system is a billing management system where one can easily generate total bill of the ordered item. It is developed using python support GUI option </a:t>
            </a:r>
            <a:r>
              <a:rPr lang="en-US" sz="3200" dirty="0" err="1"/>
              <a:t>Tkinter</a:t>
            </a:r>
            <a:r>
              <a:rPr lang="en-US" sz="3200" dirty="0"/>
              <a:t>. It consist a simple GUI window where it display the food item with its respective price. On the other side user needs to fill the quantity of the item for the respective item and within a second it generate the total bill for the ordered item.</a:t>
            </a:r>
            <a:endParaRPr lang="en-IN" sz="3200" dirty="0"/>
          </a:p>
        </p:txBody>
      </p:sp>
    </p:spTree>
    <p:extLst>
      <p:ext uri="{BB962C8B-B14F-4D97-AF65-F5344CB8AC3E}">
        <p14:creationId xmlns:p14="http://schemas.microsoft.com/office/powerpoint/2010/main" val="26363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9</a:t>
            </a:fld>
            <a:endParaRPr lang="en-US"/>
          </a:p>
        </p:txBody>
      </p:sp>
      <p:sp>
        <p:nvSpPr>
          <p:cNvPr id="8" name="Text Placeholder 7">
            <a:extLst>
              <a:ext uri="{FF2B5EF4-FFF2-40B4-BE49-F238E27FC236}">
                <a16:creationId xmlns:a16="http://schemas.microsoft.com/office/drawing/2014/main" id="{223316A8-6CB7-238D-07FF-B13E157CEB29}"/>
              </a:ext>
            </a:extLst>
          </p:cNvPr>
          <p:cNvSpPr>
            <a:spLocks noGrp="1"/>
          </p:cNvSpPr>
          <p:nvPr>
            <p:ph type="body" sz="half" idx="2"/>
          </p:nvPr>
        </p:nvSpPr>
        <p:spPr>
          <a:xfrm>
            <a:off x="839788" y="1355271"/>
            <a:ext cx="10512424" cy="4513717"/>
          </a:xfrm>
        </p:spPr>
        <p:txBody>
          <a:bodyPr>
            <a:noAutofit/>
          </a:bodyPr>
          <a:lstStyle/>
          <a:p>
            <a:r>
              <a:rPr lang="en-US" sz="3200" dirty="0"/>
              <a:t>This project idea can be applied in restaurants, cafe and mobile food truck </a:t>
            </a:r>
            <a:r>
              <a:rPr lang="en-US" sz="3200" dirty="0" err="1"/>
              <a:t>etc</a:t>
            </a:r>
            <a:r>
              <a:rPr lang="en-US" sz="3200" dirty="0"/>
              <a:t> for calculating bills in short period of time and its not time consuming. It’s easy to operate and understand by users. There is no any error and warning contents in the project. The design is so simple that user won’t find it difficult to use and navigate. Development process is performed using </a:t>
            </a:r>
            <a:r>
              <a:rPr lang="en-US" sz="3200" dirty="0" err="1"/>
              <a:t>tkinter</a:t>
            </a:r>
            <a:r>
              <a:rPr lang="en-US" sz="3200" dirty="0"/>
              <a:t> package. Where it make used of different widgets like Labels, Entry and the master window. It is 2 level unit where in the first level, the design and development of window is</a:t>
            </a:r>
            <a:endParaRPr lang="en-IN" sz="3200" dirty="0"/>
          </a:p>
        </p:txBody>
      </p:sp>
      <p:sp>
        <p:nvSpPr>
          <p:cNvPr id="10" name="Title 9">
            <a:extLst>
              <a:ext uri="{FF2B5EF4-FFF2-40B4-BE49-F238E27FC236}">
                <a16:creationId xmlns:a16="http://schemas.microsoft.com/office/drawing/2014/main" id="{52B76205-2E6F-C0FB-EB9D-45EF72E8E5C2}"/>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1496221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4C9CD2D-48C9-4415-AFE1-4F62786C2135"/>
  <p:tag name="ISPRING_CMI5_LAUNCH_METHOD" val="any window"/>
  <p:tag name="ISPRINGCLOUDFOLDERID" val="1"/>
  <p:tag name="ISPRINGONLINEFOLDERID" val="1"/>
  <p:tag name="ISPRING_OUTPUT_FOLDER" val="[[&quot;\uFFFD\uFFFD_${62DFAE07-8152-483C-9A68-83034270F57C}&quot;,&quot;D:\\CU-UIC\\Odd-Sem-20-Script and Video lectures\\CAT-714-756-OK\\BB-AIP\\CAT-714\\UNIT-I\\Chapters\\Chanpter 1-Introductions and Constructs of Java\\PPT&quot;]]"/>
  <p:tag name="ISPRING_SCORM_RATE_SLIDES" val="0"/>
  <p:tag name="ISPRING_SCORM_PASSING_SCORE" val="0.000000"/>
  <p:tag name="ISPRING_CURRENT_PLAYER_ID" val="universal"/>
  <p:tag name="ISPRING_PRESENTATION_TITLE" val="CAt-714-Unit-1.1"/>
  <p:tag name="ISPRING_FIRST_PUBLISH" val="1"/>
  <p:tag name="ISPRING_SCORM_ENDPOINT" val="&lt;endpoint&gt;&lt;enable&gt;0&lt;/enable&gt;&lt;lrs&gt;http://&lt;/lrs&gt;&lt;auth&gt;0&lt;/auth&gt;&lt;login&gt;&lt;/login&gt;&lt;password&gt;&lt;/password&gt;&lt;key&gt;&lt;/key&gt;&lt;name&gt;&lt;/name&gt;&lt;email&gt;&lt;/email&gt;&lt;/endpoint&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TRUE&quot;,&quot;language&quot;:&quot;EN&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QUIZZES" val="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5515</TotalTime>
  <Words>1383</Words>
  <Application>Microsoft Office PowerPoint</Application>
  <PresentationFormat>Widescreen</PresentationFormat>
  <Paragraphs>98</Paragraphs>
  <Slides>30</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1" baseType="lpstr">
      <vt:lpstr>arial</vt:lpstr>
      <vt:lpstr>arial</vt:lpstr>
      <vt:lpstr>Calibri</vt:lpstr>
      <vt:lpstr>Calibri Light</vt:lpstr>
      <vt:lpstr>Casper</vt:lpstr>
      <vt:lpstr>Raleway ExtraBold</vt:lpstr>
      <vt:lpstr>Times New Roman</vt:lpstr>
      <vt:lpstr>Wingdings</vt:lpstr>
      <vt:lpstr>1_Office Theme</vt:lpstr>
      <vt:lpstr>Contents Slide Master</vt:lpstr>
      <vt:lpstr>CorelDRAW</vt:lpstr>
      <vt:lpstr>PowerPoint Presentation</vt:lpstr>
      <vt:lpstr>CONTENTS</vt:lpstr>
      <vt:lpstr>PowerPoint Presentation</vt:lpstr>
      <vt:lpstr>LIST OF FIGURES</vt:lpstr>
      <vt:lpstr>1. Objective and Scope of the project</vt:lpstr>
      <vt:lpstr>PowerPoint Presentation</vt:lpstr>
      <vt:lpstr>1.1 Definition of project</vt:lpstr>
      <vt:lpstr>1.2  Methodology</vt:lpstr>
      <vt:lpstr>PowerPoint Presentation</vt:lpstr>
      <vt:lpstr>PowerPoint Presentation</vt:lpstr>
      <vt:lpstr>2 System Design</vt:lpstr>
      <vt:lpstr>PowerPoint Presentation</vt:lpstr>
      <vt:lpstr>PowerPoint Presentation</vt:lpstr>
      <vt:lpstr>PowerPoint Presentation</vt:lpstr>
      <vt:lpstr>PowerPoint Presentation</vt:lpstr>
      <vt:lpstr>PowerPoint Presentation</vt:lpstr>
      <vt:lpstr>PowerPoint Presentation</vt:lpstr>
      <vt:lpstr>2.1 Code</vt:lpstr>
      <vt:lpstr>PowerPoint Presentation</vt:lpstr>
      <vt:lpstr>PowerPoint Presentation</vt:lpstr>
      <vt:lpstr>PowerPoint Presentation</vt:lpstr>
      <vt:lpstr>3 System Environment</vt:lpstr>
      <vt:lpstr>3.1 Hardware configuration</vt:lpstr>
      <vt:lpstr>3.2 Software requirement</vt:lpstr>
      <vt:lpstr>PowerPoint Presentation</vt:lpstr>
      <vt:lpstr>4. Libraries: tkinter</vt:lpstr>
      <vt:lpstr>4 System Implementation</vt:lpstr>
      <vt:lpstr>PowerPoint Presentation</vt:lpstr>
      <vt:lpstr>5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CAt-714-Unit-1.1</dc:title>
  <dc:creator>Anjali</dc:creator>
  <cp:lastModifiedBy>amarjitzz ningombbam</cp:lastModifiedBy>
  <cp:revision>114</cp:revision>
  <dcterms:created xsi:type="dcterms:W3CDTF">2019-01-09T10:33:58Z</dcterms:created>
  <dcterms:modified xsi:type="dcterms:W3CDTF">2022-06-30T11:37:33Z</dcterms:modified>
</cp:coreProperties>
</file>