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Figtree SemiBol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FigtreeSemiBold-bold.fntdata"/><Relationship Id="rId27" Type="http://schemas.openxmlformats.org/officeDocument/2006/relationships/font" Target="fonts/Figtree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gtreeSemi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Figtree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Slide 1: Title Slide</a:t>
            </a:r>
            <a:endParaRPr sz="1200"/>
          </a:p>
          <a:p>
            <a:pPr indent="0" lvl="0" marL="0" rtl="0" algn="l">
              <a:spcBef>
                <a:spcPts val="0"/>
              </a:spcBef>
              <a:spcAft>
                <a:spcPts val="0"/>
              </a:spcAft>
              <a:buNone/>
            </a:pPr>
            <a:r>
              <a:rPr lang="en" sz="1200"/>
              <a:t>Title: Locals: Transforming Local Shops into Digital Storefronts</a:t>
            </a:r>
            <a:endParaRPr sz="1200"/>
          </a:p>
          <a:p>
            <a:pPr indent="0" lvl="0" marL="0" rtl="0" algn="l">
              <a:spcBef>
                <a:spcPts val="0"/>
              </a:spcBef>
              <a:spcAft>
                <a:spcPts val="0"/>
              </a:spcAft>
              <a:buNone/>
            </a:pPr>
            <a:r>
              <a:rPr lang="en" sz="1200"/>
              <a:t>Subtitle: Empowering local businesses online</a:t>
            </a:r>
            <a:endParaRPr sz="1200"/>
          </a:p>
          <a:p>
            <a:pPr indent="0" lvl="0" marL="0" rtl="0" algn="l">
              <a:spcBef>
                <a:spcPts val="0"/>
              </a:spcBef>
              <a:spcAft>
                <a:spcPts val="0"/>
              </a:spcAft>
              <a:buNone/>
            </a:pPr>
            <a:r>
              <a:rPr lang="en" sz="1200"/>
              <a:t>Your Name: Osama Refaat</a:t>
            </a:r>
            <a:endParaRPr sz="1200"/>
          </a:p>
          <a:p>
            <a:pPr indent="0" lvl="0" marL="0" rtl="0" algn="l">
              <a:spcBef>
                <a:spcPts val="0"/>
              </a:spcBef>
              <a:spcAft>
                <a:spcPts val="0"/>
              </a:spcAft>
              <a:buNone/>
            </a:pPr>
            <a:r>
              <a:rPr lang="en" sz="1200"/>
              <a:t>Date: October 2024</a:t>
            </a:r>
            <a:endParaRPr sz="1200"/>
          </a:p>
          <a:p>
            <a:pPr indent="0" lvl="0" marL="0" rtl="0" algn="l">
              <a:spcBef>
                <a:spcPts val="0"/>
              </a:spcBef>
              <a:spcAft>
                <a:spcPts val="0"/>
              </a:spcAft>
              <a:buNone/>
            </a:pPr>
            <a:r>
              <a:rPr lang="en" sz="1200"/>
              <a:t>Slide 2: Introduction</a:t>
            </a:r>
            <a:endParaRPr sz="1200"/>
          </a:p>
          <a:p>
            <a:pPr indent="0" lvl="0" marL="0" rtl="0" algn="l">
              <a:spcBef>
                <a:spcPts val="0"/>
              </a:spcBef>
              <a:spcAft>
                <a:spcPts val="0"/>
              </a:spcAft>
              <a:buNone/>
            </a:pPr>
            <a:r>
              <a:rPr lang="en" sz="1200"/>
              <a:t>Text: Locals helps small businesses build an online presence easily, allowing them to connect with more customers and increase sales.</a:t>
            </a:r>
            <a:endParaRPr sz="1200"/>
          </a:p>
          <a:p>
            <a:pPr indent="0" lvl="0" marL="0" rtl="0" algn="l">
              <a:spcBef>
                <a:spcPts val="0"/>
              </a:spcBef>
              <a:spcAft>
                <a:spcPts val="0"/>
              </a:spcAft>
              <a:buNone/>
            </a:pPr>
            <a:r>
              <a:rPr lang="en" sz="1200"/>
              <a:t>Slide 3: Problem Statement</a:t>
            </a:r>
            <a:endParaRPr sz="1200"/>
          </a:p>
          <a:p>
            <a:pPr indent="0" lvl="0" marL="0" rtl="0" algn="l">
              <a:spcBef>
                <a:spcPts val="0"/>
              </a:spcBef>
              <a:spcAft>
                <a:spcPts val="0"/>
              </a:spcAft>
              <a:buNone/>
            </a:pPr>
            <a:r>
              <a:rPr lang="en" sz="1200"/>
              <a:t>Text: Local shops struggle with digital transformation, limiting their customer reach and operational hours.</a:t>
            </a:r>
            <a:endParaRPr sz="1200"/>
          </a:p>
          <a:p>
            <a:pPr indent="0" lvl="0" marL="0" rtl="0" algn="l">
              <a:spcBef>
                <a:spcPts val="0"/>
              </a:spcBef>
              <a:spcAft>
                <a:spcPts val="0"/>
              </a:spcAft>
              <a:buNone/>
            </a:pPr>
            <a:r>
              <a:rPr lang="en" sz="1200"/>
              <a:t>Slide 4: Project Overview</a:t>
            </a:r>
            <a:endParaRPr sz="1200"/>
          </a:p>
          <a:p>
            <a:pPr indent="0" lvl="0" marL="0" rtl="0" algn="l">
              <a:spcBef>
                <a:spcPts val="0"/>
              </a:spcBef>
              <a:spcAft>
                <a:spcPts val="0"/>
              </a:spcAft>
              <a:buNone/>
            </a:pPr>
            <a:r>
              <a:rPr lang="en" sz="1200"/>
              <a:t>Text: Locals provides a simple platform for product management, secure payments, and customer interaction 24/7.</a:t>
            </a:r>
            <a:endParaRPr sz="1200"/>
          </a:p>
          <a:p>
            <a:pPr indent="0" lvl="0" marL="0" rtl="0" algn="l">
              <a:spcBef>
                <a:spcPts val="0"/>
              </a:spcBef>
              <a:spcAft>
                <a:spcPts val="0"/>
              </a:spcAft>
              <a:buNone/>
            </a:pPr>
            <a:r>
              <a:rPr lang="en" sz="1200"/>
              <a:t>Slide 5: Key Features</a:t>
            </a:r>
            <a:endParaRPr sz="1200"/>
          </a:p>
          <a:p>
            <a:pPr indent="0" lvl="0" marL="0" rtl="0" algn="l">
              <a:spcBef>
                <a:spcPts val="0"/>
              </a:spcBef>
              <a:spcAft>
                <a:spcPts val="0"/>
              </a:spcAft>
              <a:buNone/>
            </a:pPr>
            <a:r>
              <a:rPr lang="en" sz="1200"/>
              <a:t>Text:</a:t>
            </a:r>
            <a:endParaRPr sz="1200"/>
          </a:p>
          <a:p>
            <a:pPr indent="0" lvl="0" marL="0" rtl="0" algn="l">
              <a:spcBef>
                <a:spcPts val="0"/>
              </a:spcBef>
              <a:spcAft>
                <a:spcPts val="0"/>
              </a:spcAft>
              <a:buNone/>
            </a:pPr>
            <a:r>
              <a:rPr lang="en" sz="1200"/>
              <a:t>Secure login and registration.</a:t>
            </a:r>
            <a:endParaRPr sz="1200"/>
          </a:p>
          <a:p>
            <a:pPr indent="0" lvl="0" marL="0" rtl="0" algn="l">
              <a:spcBef>
                <a:spcPts val="0"/>
              </a:spcBef>
              <a:spcAft>
                <a:spcPts val="0"/>
              </a:spcAft>
              <a:buNone/>
            </a:pPr>
            <a:r>
              <a:rPr lang="en" sz="1200"/>
              <a:t>Easy product management.</a:t>
            </a:r>
            <a:endParaRPr sz="1200"/>
          </a:p>
          <a:p>
            <a:pPr indent="0" lvl="0" marL="0" rtl="0" algn="l">
              <a:spcBef>
                <a:spcPts val="0"/>
              </a:spcBef>
              <a:spcAft>
                <a:spcPts val="0"/>
              </a:spcAft>
              <a:buNone/>
            </a:pPr>
            <a:r>
              <a:rPr lang="en" sz="1200"/>
              <a:t>Order tracking.</a:t>
            </a:r>
            <a:endParaRPr sz="1200"/>
          </a:p>
          <a:p>
            <a:pPr indent="0" lvl="0" marL="0" rtl="0" algn="l">
              <a:spcBef>
                <a:spcPts val="0"/>
              </a:spcBef>
              <a:spcAft>
                <a:spcPts val="0"/>
              </a:spcAft>
              <a:buNone/>
            </a:pPr>
            <a:r>
              <a:rPr lang="en" sz="1200"/>
              <a:t>Responsive design.</a:t>
            </a:r>
            <a:endParaRPr sz="1200"/>
          </a:p>
          <a:p>
            <a:pPr indent="0" lvl="0" marL="0" rtl="0" algn="l">
              <a:spcBef>
                <a:spcPts val="0"/>
              </a:spcBef>
              <a:spcAft>
                <a:spcPts val="0"/>
              </a:spcAft>
              <a:buNone/>
            </a:pPr>
            <a:r>
              <a:rPr lang="en" sz="1200"/>
              <a:t>Slide 6: Technology Stack</a:t>
            </a:r>
            <a:endParaRPr sz="1200"/>
          </a:p>
          <a:p>
            <a:pPr indent="0" lvl="0" marL="0" rtl="0" algn="l">
              <a:spcBef>
                <a:spcPts val="0"/>
              </a:spcBef>
              <a:spcAft>
                <a:spcPts val="0"/>
              </a:spcAft>
              <a:buNone/>
            </a:pPr>
            <a:r>
              <a:rPr lang="en" sz="1200"/>
              <a:t>Text: Locals uses Laravel, Bootstrap, MariaDB, and Apache for a secure, fast, and reliable platform.</a:t>
            </a:r>
            <a:endParaRPr sz="1200"/>
          </a:p>
          <a:p>
            <a:pPr indent="0" lvl="0" marL="0" rtl="0" algn="l">
              <a:spcBef>
                <a:spcPts val="0"/>
              </a:spcBef>
              <a:spcAft>
                <a:spcPts val="0"/>
              </a:spcAft>
              <a:buNone/>
            </a:pPr>
            <a:r>
              <a:rPr lang="en" sz="1200"/>
              <a:t>Slide 7: Database Design (ERD)</a:t>
            </a:r>
            <a:endParaRPr sz="1200"/>
          </a:p>
          <a:p>
            <a:pPr indent="0" lvl="0" marL="0" rtl="0" algn="l">
              <a:spcBef>
                <a:spcPts val="0"/>
              </a:spcBef>
              <a:spcAft>
                <a:spcPts val="0"/>
              </a:spcAft>
              <a:buNone/>
            </a:pPr>
            <a:r>
              <a:rPr lang="en" sz="1200"/>
              <a:t>Text: Visual representation of how the database manages users, products, and orders.</a:t>
            </a:r>
            <a:endParaRPr sz="1200"/>
          </a:p>
          <a:p>
            <a:pPr indent="0" lvl="0" marL="0" rtl="0" algn="l">
              <a:spcBef>
                <a:spcPts val="0"/>
              </a:spcBef>
              <a:spcAft>
                <a:spcPts val="0"/>
              </a:spcAft>
              <a:buNone/>
            </a:pPr>
            <a:r>
              <a:rPr lang="en" sz="1200"/>
              <a:t>Insert ERD Image.</a:t>
            </a:r>
            <a:endParaRPr sz="1200"/>
          </a:p>
          <a:p>
            <a:pPr indent="0" lvl="0" marL="0" rtl="0" algn="l">
              <a:spcBef>
                <a:spcPts val="0"/>
              </a:spcBef>
              <a:spcAft>
                <a:spcPts val="0"/>
              </a:spcAft>
              <a:buNone/>
            </a:pPr>
            <a:r>
              <a:rPr lang="en" sz="1200"/>
              <a:t>Slide 8: User Journey</a:t>
            </a:r>
            <a:endParaRPr sz="1200"/>
          </a:p>
          <a:p>
            <a:pPr indent="0" lvl="0" marL="0" rtl="0" algn="l">
              <a:spcBef>
                <a:spcPts val="0"/>
              </a:spcBef>
              <a:spcAft>
                <a:spcPts val="0"/>
              </a:spcAft>
              <a:buNone/>
            </a:pPr>
            <a:r>
              <a:rPr lang="en" sz="1200"/>
              <a:t>Text:</a:t>
            </a:r>
            <a:endParaRPr sz="1200"/>
          </a:p>
          <a:p>
            <a:pPr indent="0" lvl="0" marL="0" rtl="0" algn="l">
              <a:spcBef>
                <a:spcPts val="0"/>
              </a:spcBef>
              <a:spcAft>
                <a:spcPts val="0"/>
              </a:spcAft>
              <a:buNone/>
            </a:pPr>
            <a:r>
              <a:rPr lang="en" sz="1200"/>
              <a:t>Browsing products.</a:t>
            </a:r>
            <a:endParaRPr sz="1200"/>
          </a:p>
          <a:p>
            <a:pPr indent="0" lvl="0" marL="0" rtl="0" algn="l">
              <a:spcBef>
                <a:spcPts val="0"/>
              </a:spcBef>
              <a:spcAft>
                <a:spcPts val="0"/>
              </a:spcAft>
              <a:buNone/>
            </a:pPr>
            <a:r>
              <a:rPr lang="en" sz="1200"/>
              <a:t>Adding items to cart.</a:t>
            </a:r>
            <a:endParaRPr sz="1200"/>
          </a:p>
          <a:p>
            <a:pPr indent="0" lvl="0" marL="0" rtl="0" algn="l">
              <a:spcBef>
                <a:spcPts val="0"/>
              </a:spcBef>
              <a:spcAft>
                <a:spcPts val="0"/>
              </a:spcAft>
              <a:buNone/>
            </a:pPr>
            <a:r>
              <a:rPr lang="en" sz="1200"/>
              <a:t>Secure checkout.</a:t>
            </a:r>
            <a:endParaRPr sz="1200"/>
          </a:p>
          <a:p>
            <a:pPr indent="0" lvl="0" marL="0" rtl="0" algn="l">
              <a:spcBef>
                <a:spcPts val="0"/>
              </a:spcBef>
              <a:spcAft>
                <a:spcPts val="0"/>
              </a:spcAft>
              <a:buNone/>
            </a:pPr>
            <a:r>
              <a:rPr lang="en" sz="1200"/>
              <a:t>Order tracking.</a:t>
            </a:r>
            <a:endParaRPr sz="1200"/>
          </a:p>
          <a:p>
            <a:pPr indent="0" lvl="0" marL="0" rtl="0" algn="l">
              <a:spcBef>
                <a:spcPts val="0"/>
              </a:spcBef>
              <a:spcAft>
                <a:spcPts val="0"/>
              </a:spcAft>
              <a:buNone/>
            </a:pPr>
            <a:r>
              <a:rPr lang="en" sz="1200"/>
              <a:t>Slide 9: Challenges and Solutions</a:t>
            </a:r>
            <a:endParaRPr sz="1200"/>
          </a:p>
          <a:p>
            <a:pPr indent="0" lvl="0" marL="0" rtl="0" algn="l">
              <a:spcBef>
                <a:spcPts val="0"/>
              </a:spcBef>
              <a:spcAft>
                <a:spcPts val="0"/>
              </a:spcAft>
              <a:buNone/>
            </a:pPr>
            <a:r>
              <a:rPr lang="en" sz="1200"/>
              <a:t>Text:</a:t>
            </a:r>
            <a:endParaRPr sz="1200"/>
          </a:p>
          <a:p>
            <a:pPr indent="0" lvl="0" marL="0" rtl="0" algn="l">
              <a:spcBef>
                <a:spcPts val="0"/>
              </a:spcBef>
              <a:spcAft>
                <a:spcPts val="0"/>
              </a:spcAft>
              <a:buNone/>
            </a:pPr>
            <a:r>
              <a:rPr lang="en" sz="1200"/>
              <a:t>Security handled via encryption.</a:t>
            </a:r>
            <a:endParaRPr sz="1200"/>
          </a:p>
          <a:p>
            <a:pPr indent="0" lvl="0" marL="0" rtl="0" algn="l">
              <a:spcBef>
                <a:spcPts val="0"/>
              </a:spcBef>
              <a:spcAft>
                <a:spcPts val="0"/>
              </a:spcAft>
              <a:buNone/>
            </a:pPr>
            <a:r>
              <a:rPr lang="en" sz="1200"/>
              <a:t>Optimized database queries for speed.</a:t>
            </a:r>
            <a:endParaRPr sz="1200"/>
          </a:p>
          <a:p>
            <a:pPr indent="0" lvl="0" marL="0" rtl="0" algn="l">
              <a:spcBef>
                <a:spcPts val="0"/>
              </a:spcBef>
              <a:spcAft>
                <a:spcPts val="0"/>
              </a:spcAft>
              <a:buNone/>
            </a:pPr>
            <a:r>
              <a:rPr lang="en" sz="1200"/>
              <a:t>Slide 10: Future Roadmap</a:t>
            </a:r>
            <a:endParaRPr sz="1200"/>
          </a:p>
          <a:p>
            <a:pPr indent="0" lvl="0" marL="0" rtl="0" algn="l">
              <a:spcBef>
                <a:spcPts val="0"/>
              </a:spcBef>
              <a:spcAft>
                <a:spcPts val="0"/>
              </a:spcAft>
              <a:buNone/>
            </a:pPr>
            <a:r>
              <a:rPr lang="en" sz="1200"/>
              <a:t>Text:</a:t>
            </a:r>
            <a:endParaRPr sz="1200"/>
          </a:p>
          <a:p>
            <a:pPr indent="0" lvl="0" marL="0" rtl="0" algn="l">
              <a:spcBef>
                <a:spcPts val="0"/>
              </a:spcBef>
              <a:spcAft>
                <a:spcPts val="0"/>
              </a:spcAft>
              <a:buNone/>
            </a:pPr>
            <a:r>
              <a:rPr lang="en" sz="1200"/>
              <a:t>Add more payment methods.</a:t>
            </a:r>
            <a:endParaRPr sz="1200"/>
          </a:p>
          <a:p>
            <a:pPr indent="0" lvl="0" marL="0" rtl="0" algn="l">
              <a:spcBef>
                <a:spcPts val="0"/>
              </a:spcBef>
              <a:spcAft>
                <a:spcPts val="0"/>
              </a:spcAft>
              <a:buNone/>
            </a:pPr>
            <a:r>
              <a:rPr lang="en" sz="1200"/>
              <a:t>Integrate analytics.</a:t>
            </a:r>
            <a:endParaRPr sz="1200"/>
          </a:p>
          <a:p>
            <a:pPr indent="0" lvl="0" marL="0" rtl="0" algn="l">
              <a:spcBef>
                <a:spcPts val="0"/>
              </a:spcBef>
              <a:spcAft>
                <a:spcPts val="0"/>
              </a:spcAft>
              <a:buNone/>
            </a:pPr>
            <a:r>
              <a:rPr lang="en" sz="1200"/>
              <a:t>Expand to a mobile app.</a:t>
            </a:r>
            <a:endParaRPr sz="1200"/>
          </a:p>
          <a:p>
            <a:pPr indent="0" lvl="0" marL="0" rtl="0" algn="l">
              <a:spcBef>
                <a:spcPts val="0"/>
              </a:spcBef>
              <a:spcAft>
                <a:spcPts val="0"/>
              </a:spcAft>
              <a:buNone/>
            </a:pPr>
            <a:r>
              <a:rPr lang="en" sz="1200"/>
              <a:t>Slide 11: Live Demo</a:t>
            </a:r>
            <a:endParaRPr sz="1200"/>
          </a:p>
          <a:p>
            <a:pPr indent="0" lvl="0" marL="0" rtl="0" algn="l">
              <a:spcBef>
                <a:spcPts val="0"/>
              </a:spcBef>
              <a:spcAft>
                <a:spcPts val="0"/>
              </a:spcAft>
              <a:buNone/>
            </a:pPr>
            <a:r>
              <a:rPr lang="en" sz="1200"/>
              <a:t>Text: Showcase key features and how the platform works.</a:t>
            </a:r>
            <a:endParaRPr sz="1200"/>
          </a:p>
          <a:p>
            <a:pPr indent="0" lvl="0" marL="0" rtl="0" algn="l">
              <a:spcBef>
                <a:spcPts val="0"/>
              </a:spcBef>
              <a:spcAft>
                <a:spcPts val="0"/>
              </a:spcAft>
              <a:buNone/>
            </a:pPr>
            <a:r>
              <a:rPr lang="en" sz="1200"/>
              <a:t>Slide 12: Conclusion</a:t>
            </a:r>
            <a:endParaRPr sz="1200"/>
          </a:p>
          <a:p>
            <a:pPr indent="0" lvl="0" marL="0" rtl="0" algn="l">
              <a:spcBef>
                <a:spcPts val="0"/>
              </a:spcBef>
              <a:spcAft>
                <a:spcPts val="0"/>
              </a:spcAft>
              <a:buNone/>
            </a:pPr>
            <a:r>
              <a:rPr lang="en" sz="1200"/>
              <a:t>Text: Locals offers small businesses a simple yet powerful way to go digital and increase revenue.</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SLIDES_API17462390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SLIDES_API17462390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SLIDES_API17462390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SLIDES_API17462390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SLIDES_API17462390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SLIDES_API17462390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SLIDES_API174623905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SLIDES_API174623905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SLIDES_API17462390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SLIDES_API17462390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SLIDES_API17462390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SLIDES_API17462390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SLIDES_API17462390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SLIDES_API17462390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7462390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7462390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17462390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17462390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SLIDES_API17462390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SLIDES_API17462390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SLIDES_API17462390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SLIDES_API17462390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SLIDES_API17462390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SLIDES_API17462390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TITLE_1">
    <p:spTree>
      <p:nvGrpSpPr>
        <p:cNvPr id="82" name="Shape 82"/>
        <p:cNvGrpSpPr/>
        <p:nvPr/>
      </p:nvGrpSpPr>
      <p:grpSpPr>
        <a:xfrm>
          <a:off x="0" y="0"/>
          <a:ext cx="0" cy="0"/>
          <a:chOff x="0" y="0"/>
          <a:chExt cx="0" cy="0"/>
        </a:xfrm>
      </p:grpSpPr>
      <p:sp>
        <p:nvSpPr>
          <p:cNvPr id="83" name="Google Shape;8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3"/>
          <p:cNvSpPr/>
          <p:nvPr/>
        </p:nvSpPr>
        <p:spPr>
          <a:xfrm flipH="1" rot="10800000">
            <a:off x="0" y="-200"/>
            <a:ext cx="7841100" cy="14262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ph type="ctrTitle"/>
          </p:nvPr>
        </p:nvSpPr>
        <p:spPr>
          <a:xfrm>
            <a:off x="432000" y="289700"/>
            <a:ext cx="6372000" cy="547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86" name="Google Shape;86;p13"/>
          <p:cNvSpPr txBox="1"/>
          <p:nvPr>
            <p:ph idx="1" type="body"/>
          </p:nvPr>
        </p:nvSpPr>
        <p:spPr>
          <a:xfrm>
            <a:off x="432000" y="1727700"/>
            <a:ext cx="6372000" cy="30387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SECTION_HEADER_1">
    <p:spTree>
      <p:nvGrpSpPr>
        <p:cNvPr id="87" name="Shape 87"/>
        <p:cNvGrpSpPr/>
        <p:nvPr/>
      </p:nvGrpSpPr>
      <p:grpSpPr>
        <a:xfrm>
          <a:off x="0" y="0"/>
          <a:ext cx="0" cy="0"/>
          <a:chOff x="0" y="0"/>
          <a:chExt cx="0" cy="0"/>
        </a:xfrm>
      </p:grpSpPr>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4"/>
          <p:cNvSpPr/>
          <p:nvPr/>
        </p:nvSpPr>
        <p:spPr>
          <a:xfrm flipH="1" rot="10800000">
            <a:off x="1013500" y="-125"/>
            <a:ext cx="4107600" cy="5140800"/>
          </a:xfrm>
          <a:prstGeom prst="round1Rect">
            <a:avLst>
              <a:gd fmla="val 2263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ph idx="2" type="pic"/>
          </p:nvPr>
        </p:nvSpPr>
        <p:spPr>
          <a:xfrm>
            <a:off x="0" y="399600"/>
            <a:ext cx="3947400" cy="4743900"/>
          </a:xfrm>
          <a:prstGeom prst="round1Rect">
            <a:avLst>
              <a:gd fmla="val 22505" name="adj"/>
            </a:avLst>
          </a:prstGeom>
          <a:noFill/>
          <a:ln>
            <a:noFill/>
          </a:ln>
        </p:spPr>
      </p:sp>
      <p:sp>
        <p:nvSpPr>
          <p:cNvPr id="91" name="Google Shape;91;p14"/>
          <p:cNvSpPr txBox="1"/>
          <p:nvPr>
            <p:ph idx="1" type="body"/>
          </p:nvPr>
        </p:nvSpPr>
        <p:spPr>
          <a:xfrm>
            <a:off x="5306400" y="1194750"/>
            <a:ext cx="3650400" cy="3586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92" name="Google Shape;92;p14"/>
          <p:cNvSpPr txBox="1"/>
          <p:nvPr>
            <p:ph type="ctrTitle"/>
          </p:nvPr>
        </p:nvSpPr>
        <p:spPr>
          <a:xfrm>
            <a:off x="5306400" y="399600"/>
            <a:ext cx="36504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CAPTION_ONLY_1">
    <p:spTree>
      <p:nvGrpSpPr>
        <p:cNvPr id="93" name="Shape 93"/>
        <p:cNvGrpSpPr/>
        <p:nvPr/>
      </p:nvGrpSpPr>
      <p:grpSpPr>
        <a:xfrm>
          <a:off x="0" y="0"/>
          <a:ext cx="0" cy="0"/>
          <a:chOff x="0" y="0"/>
          <a:chExt cx="0" cy="0"/>
        </a:xfrm>
      </p:grpSpPr>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5"/>
          <p:cNvSpPr/>
          <p:nvPr/>
        </p:nvSpPr>
        <p:spPr>
          <a:xfrm flipH="1">
            <a:off x="4821775" y="-15150"/>
            <a:ext cx="4367700" cy="517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5"/>
          <p:cNvSpPr/>
          <p:nvPr/>
        </p:nvSpPr>
        <p:spPr>
          <a:xfrm rot="10800000">
            <a:off x="4821875" y="-29300"/>
            <a:ext cx="3083700" cy="4490400"/>
          </a:xfrm>
          <a:prstGeom prst="round1Rect">
            <a:avLst>
              <a:gd fmla="val 22635"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type="ctrTitle"/>
          </p:nvPr>
        </p:nvSpPr>
        <p:spPr>
          <a:xfrm>
            <a:off x="471600" y="363600"/>
            <a:ext cx="4201200" cy="54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8" name="Google Shape;98;p15"/>
          <p:cNvSpPr txBox="1"/>
          <p:nvPr>
            <p:ph idx="1" type="body"/>
          </p:nvPr>
        </p:nvSpPr>
        <p:spPr>
          <a:xfrm>
            <a:off x="471600" y="1044000"/>
            <a:ext cx="4201200" cy="3736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99" name="Google Shape;99;p15"/>
          <p:cNvSpPr/>
          <p:nvPr>
            <p:ph idx="2" type="pic"/>
          </p:nvPr>
        </p:nvSpPr>
        <p:spPr>
          <a:xfrm>
            <a:off x="5098725" y="510450"/>
            <a:ext cx="3867900" cy="4648200"/>
          </a:xfrm>
          <a:prstGeom prst="round1Rect">
            <a:avLst>
              <a:gd fmla="val 22505"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SECTION_TITLE_AND_DESCRIPTION_1">
    <p:spTree>
      <p:nvGrpSpPr>
        <p:cNvPr id="100" name="Shape 100"/>
        <p:cNvGrpSpPr/>
        <p:nvPr/>
      </p:nvGrpSpPr>
      <p:grpSpPr>
        <a:xfrm>
          <a:off x="0" y="0"/>
          <a:ext cx="0" cy="0"/>
          <a:chOff x="0" y="0"/>
          <a:chExt cx="0" cy="0"/>
        </a:xfrm>
      </p:grpSpPr>
      <p:sp>
        <p:nvSpPr>
          <p:cNvPr id="101" name="Google Shape;10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6"/>
          <p:cNvSpPr/>
          <p:nvPr/>
        </p:nvSpPr>
        <p:spPr>
          <a:xfrm>
            <a:off x="-19850" y="-30150"/>
            <a:ext cx="4305900" cy="517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6"/>
          <p:cNvSpPr/>
          <p:nvPr>
            <p:ph idx="2" type="pic"/>
          </p:nvPr>
        </p:nvSpPr>
        <p:spPr>
          <a:xfrm>
            <a:off x="-19850" y="-30150"/>
            <a:ext cx="4305900" cy="5174700"/>
          </a:xfrm>
          <a:prstGeom prst="round1Rect">
            <a:avLst>
              <a:gd fmla="val 22505" name="adj"/>
            </a:avLst>
          </a:prstGeom>
          <a:noFill/>
          <a:ln>
            <a:noFill/>
          </a:ln>
        </p:spPr>
      </p:sp>
      <p:sp>
        <p:nvSpPr>
          <p:cNvPr id="104" name="Google Shape;104;p16"/>
          <p:cNvSpPr txBox="1"/>
          <p:nvPr>
            <p:ph type="ctrTitle"/>
          </p:nvPr>
        </p:nvSpPr>
        <p:spPr>
          <a:xfrm>
            <a:off x="4600800" y="363600"/>
            <a:ext cx="4201200" cy="54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5" name="Google Shape;105;p16"/>
          <p:cNvSpPr txBox="1"/>
          <p:nvPr>
            <p:ph idx="1" type="body"/>
          </p:nvPr>
        </p:nvSpPr>
        <p:spPr>
          <a:xfrm>
            <a:off x="4600800" y="1044000"/>
            <a:ext cx="4201200" cy="3736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ONE_COLUMN_TEXT_1">
    <p:spTree>
      <p:nvGrpSpPr>
        <p:cNvPr id="106" name="Shape 106"/>
        <p:cNvGrpSpPr/>
        <p:nvPr/>
      </p:nvGrpSpPr>
      <p:grpSpPr>
        <a:xfrm>
          <a:off x="0" y="0"/>
          <a:ext cx="0" cy="0"/>
          <a:chOff x="0" y="0"/>
          <a:chExt cx="0" cy="0"/>
        </a:xfrm>
      </p:grpSpPr>
      <p:sp>
        <p:nvSpPr>
          <p:cNvPr id="107" name="Google Shape;10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7"/>
          <p:cNvSpPr/>
          <p:nvPr/>
        </p:nvSpPr>
        <p:spPr>
          <a:xfrm>
            <a:off x="719025" y="1099600"/>
            <a:ext cx="3749700" cy="3625200"/>
          </a:xfrm>
          <a:prstGeom prst="roundRect">
            <a:avLst>
              <a:gd fmla="val 884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1111480" y="1405513"/>
            <a:ext cx="243000" cy="243000"/>
          </a:xfrm>
          <a:prstGeom prst="roundRect">
            <a:avLst>
              <a:gd fmla="val 306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4675275" y="1099600"/>
            <a:ext cx="3749700" cy="3625200"/>
          </a:xfrm>
          <a:prstGeom prst="roundRect">
            <a:avLst>
              <a:gd fmla="val 884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5067730" y="1405513"/>
            <a:ext cx="243000" cy="243000"/>
          </a:xfrm>
          <a:prstGeom prst="roundRect">
            <a:avLst>
              <a:gd fmla="val 306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ph idx="1" type="subTitle"/>
          </p:nvPr>
        </p:nvSpPr>
        <p:spPr>
          <a:xfrm>
            <a:off x="1033200" y="1750209"/>
            <a:ext cx="3132000" cy="495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9pPr>
          </a:lstStyle>
          <a:p/>
        </p:txBody>
      </p:sp>
      <p:sp>
        <p:nvSpPr>
          <p:cNvPr id="113" name="Google Shape;113;p17"/>
          <p:cNvSpPr txBox="1"/>
          <p:nvPr>
            <p:ph idx="2" type="body"/>
          </p:nvPr>
        </p:nvSpPr>
        <p:spPr>
          <a:xfrm>
            <a:off x="1033200" y="2312929"/>
            <a:ext cx="3132000" cy="2031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14" name="Google Shape;114;p17"/>
          <p:cNvSpPr txBox="1"/>
          <p:nvPr>
            <p:ph idx="3" type="subTitle"/>
          </p:nvPr>
        </p:nvSpPr>
        <p:spPr>
          <a:xfrm>
            <a:off x="4989600" y="1750209"/>
            <a:ext cx="3132000" cy="495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100"/>
              <a:buFont typeface="Figtree SemiBold"/>
              <a:buNone/>
              <a:defRPr>
                <a:solidFill>
                  <a:schemeClr val="lt1"/>
                </a:solidFill>
                <a:latin typeface="Figtree SemiBold"/>
                <a:ea typeface="Figtree SemiBold"/>
                <a:cs typeface="Figtree SemiBold"/>
                <a:sym typeface="Figtree SemiBold"/>
              </a:defRPr>
            </a:lvl9pPr>
          </a:lstStyle>
          <a:p/>
        </p:txBody>
      </p:sp>
      <p:sp>
        <p:nvSpPr>
          <p:cNvPr id="115" name="Google Shape;115;p17"/>
          <p:cNvSpPr txBox="1"/>
          <p:nvPr>
            <p:ph idx="4" type="body"/>
          </p:nvPr>
        </p:nvSpPr>
        <p:spPr>
          <a:xfrm>
            <a:off x="4989600" y="2312929"/>
            <a:ext cx="3132000" cy="2031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16" name="Google Shape;116;p17"/>
          <p:cNvSpPr txBox="1"/>
          <p:nvPr>
            <p:ph type="ctrTitle"/>
          </p:nvPr>
        </p:nvSpPr>
        <p:spPr>
          <a:xfrm>
            <a:off x="720000" y="240225"/>
            <a:ext cx="77076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CUSTOM_14">
    <p:spTree>
      <p:nvGrpSpPr>
        <p:cNvPr id="117" name="Shape 117"/>
        <p:cNvGrpSpPr/>
        <p:nvPr/>
      </p:nvGrpSpPr>
      <p:grpSpPr>
        <a:xfrm>
          <a:off x="0" y="0"/>
          <a:ext cx="0" cy="0"/>
          <a:chOff x="0" y="0"/>
          <a:chExt cx="0" cy="0"/>
        </a:xfrm>
      </p:grpSpPr>
      <p:sp>
        <p:nvSpPr>
          <p:cNvPr id="118" name="Google Shape;118;p18"/>
          <p:cNvSpPr txBox="1"/>
          <p:nvPr>
            <p:ph type="ctrTitle"/>
          </p:nvPr>
        </p:nvSpPr>
        <p:spPr>
          <a:xfrm>
            <a:off x="354592" y="305375"/>
            <a:ext cx="8452500" cy="5808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19" name="Google Shape;119;p18"/>
          <p:cNvSpPr txBox="1"/>
          <p:nvPr>
            <p:ph idx="1" type="subTitle"/>
          </p:nvPr>
        </p:nvSpPr>
        <p:spPr>
          <a:xfrm>
            <a:off x="464200" y="2101500"/>
            <a:ext cx="2598300" cy="504300"/>
          </a:xfrm>
          <a:prstGeom prst="rect">
            <a:avLst/>
          </a:prstGeom>
        </p:spPr>
        <p:txBody>
          <a:bodyPr anchorCtr="0" anchor="t" bIns="91425" lIns="0" spcFirstLastPara="1" rIns="91425" wrap="square" tIns="91425">
            <a:norm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9pPr>
          </a:lstStyle>
          <a:p/>
        </p:txBody>
      </p:sp>
      <p:sp>
        <p:nvSpPr>
          <p:cNvPr id="120" name="Google Shape;120;p18"/>
          <p:cNvSpPr txBox="1"/>
          <p:nvPr>
            <p:ph idx="2" type="body"/>
          </p:nvPr>
        </p:nvSpPr>
        <p:spPr>
          <a:xfrm>
            <a:off x="464200" y="2677775"/>
            <a:ext cx="2598300" cy="21015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21" name="Google Shape;121;p18"/>
          <p:cNvSpPr/>
          <p:nvPr>
            <p:ph idx="3" type="pic"/>
          </p:nvPr>
        </p:nvSpPr>
        <p:spPr>
          <a:xfrm>
            <a:off x="460650" y="1176925"/>
            <a:ext cx="878700" cy="878700"/>
          </a:xfrm>
          <a:prstGeom prst="roundRect">
            <a:avLst>
              <a:gd fmla="val 11134" name="adj"/>
            </a:avLst>
          </a:prstGeom>
          <a:noFill/>
          <a:ln>
            <a:noFill/>
          </a:ln>
        </p:spPr>
      </p:sp>
      <p:sp>
        <p:nvSpPr>
          <p:cNvPr id="122" name="Google Shape;122;p18"/>
          <p:cNvSpPr txBox="1"/>
          <p:nvPr>
            <p:ph idx="4" type="subTitle"/>
          </p:nvPr>
        </p:nvSpPr>
        <p:spPr>
          <a:xfrm>
            <a:off x="3281700" y="2107450"/>
            <a:ext cx="2598300" cy="504300"/>
          </a:xfrm>
          <a:prstGeom prst="rect">
            <a:avLst/>
          </a:prstGeom>
        </p:spPr>
        <p:txBody>
          <a:bodyPr anchorCtr="0" anchor="t" bIns="91425" lIns="0" spcFirstLastPara="1" rIns="91425" wrap="square" tIns="91425">
            <a:norm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9pPr>
          </a:lstStyle>
          <a:p/>
        </p:txBody>
      </p:sp>
      <p:sp>
        <p:nvSpPr>
          <p:cNvPr id="123" name="Google Shape;123;p18"/>
          <p:cNvSpPr txBox="1"/>
          <p:nvPr>
            <p:ph idx="5" type="body"/>
          </p:nvPr>
        </p:nvSpPr>
        <p:spPr>
          <a:xfrm>
            <a:off x="3281700" y="2683725"/>
            <a:ext cx="2598300" cy="21015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24" name="Google Shape;124;p18"/>
          <p:cNvSpPr/>
          <p:nvPr>
            <p:ph idx="6" type="pic"/>
          </p:nvPr>
        </p:nvSpPr>
        <p:spPr>
          <a:xfrm>
            <a:off x="3278150" y="1182875"/>
            <a:ext cx="878700" cy="878700"/>
          </a:xfrm>
          <a:prstGeom prst="roundRect">
            <a:avLst>
              <a:gd fmla="val 11134" name="adj"/>
            </a:avLst>
          </a:prstGeom>
          <a:noFill/>
          <a:ln>
            <a:noFill/>
          </a:ln>
        </p:spPr>
      </p:sp>
      <p:sp>
        <p:nvSpPr>
          <p:cNvPr id="125" name="Google Shape;125;p18"/>
          <p:cNvSpPr txBox="1"/>
          <p:nvPr>
            <p:ph idx="7" type="subTitle"/>
          </p:nvPr>
        </p:nvSpPr>
        <p:spPr>
          <a:xfrm>
            <a:off x="6102750" y="2107450"/>
            <a:ext cx="2598300" cy="504300"/>
          </a:xfrm>
          <a:prstGeom prst="rect">
            <a:avLst/>
          </a:prstGeom>
        </p:spPr>
        <p:txBody>
          <a:bodyPr anchorCtr="0" anchor="t" bIns="91425" lIns="0" spcFirstLastPara="1" rIns="91425" wrap="square" tIns="91425">
            <a:norm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100"/>
              <a:buFont typeface="Figtree SemiBold"/>
              <a:buNone/>
              <a:defRPr>
                <a:solidFill>
                  <a:schemeClr val="dk1"/>
                </a:solidFill>
                <a:latin typeface="Figtree SemiBold"/>
                <a:ea typeface="Figtree SemiBold"/>
                <a:cs typeface="Figtree SemiBold"/>
                <a:sym typeface="Figtree SemiBold"/>
              </a:defRPr>
            </a:lvl9pPr>
          </a:lstStyle>
          <a:p/>
        </p:txBody>
      </p:sp>
      <p:sp>
        <p:nvSpPr>
          <p:cNvPr id="126" name="Google Shape;126;p18"/>
          <p:cNvSpPr txBox="1"/>
          <p:nvPr>
            <p:ph idx="8" type="body"/>
          </p:nvPr>
        </p:nvSpPr>
        <p:spPr>
          <a:xfrm>
            <a:off x="6102750" y="2683725"/>
            <a:ext cx="2598300" cy="21015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27" name="Google Shape;127;p18"/>
          <p:cNvSpPr/>
          <p:nvPr>
            <p:ph idx="9" type="pic"/>
          </p:nvPr>
        </p:nvSpPr>
        <p:spPr>
          <a:xfrm>
            <a:off x="6099200" y="1182875"/>
            <a:ext cx="878700" cy="878700"/>
          </a:xfrm>
          <a:prstGeom prst="roundRect">
            <a:avLst>
              <a:gd fmla="val 11134" name="adj"/>
            </a:avLst>
          </a:prstGeom>
          <a:noFill/>
          <a:ln>
            <a:noFill/>
          </a:ln>
        </p:spPr>
      </p:sp>
      <p:sp>
        <p:nvSpPr>
          <p:cNvPr id="128" name="Google Shape;128;p18"/>
          <p:cNvSpPr/>
          <p:nvPr/>
        </p:nvSpPr>
        <p:spPr>
          <a:xfrm flipH="1">
            <a:off x="2187256" y="1494775"/>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flipH="1">
            <a:off x="5006531" y="1494775"/>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flipH="1">
            <a:off x="7827581" y="1494775"/>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Locals: Transforming Local Shops into Digital Storefronts</a:t>
            </a:r>
            <a:endParaRPr/>
          </a:p>
        </p:txBody>
      </p:sp>
      <p:sp>
        <p:nvSpPr>
          <p:cNvPr id="136" name="Google Shape;136;p19"/>
          <p:cNvSpPr txBox="1"/>
          <p:nvPr/>
        </p:nvSpPr>
        <p:spPr>
          <a:xfrm>
            <a:off x="729450" y="2828200"/>
            <a:ext cx="6887400" cy="10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Presented by : Osama Refaat &amp; Amr khaled</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 type="subTitle"/>
          </p:nvPr>
        </p:nvSpPr>
        <p:spPr>
          <a:xfrm>
            <a:off x="1033200" y="1750209"/>
            <a:ext cx="3132000" cy="4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Measures and Encryption</a:t>
            </a:r>
            <a:endParaRPr/>
          </a:p>
        </p:txBody>
      </p:sp>
      <p:sp>
        <p:nvSpPr>
          <p:cNvPr id="195" name="Google Shape;195;p28"/>
          <p:cNvSpPr txBox="1"/>
          <p:nvPr>
            <p:ph idx="2" type="body"/>
          </p:nvPr>
        </p:nvSpPr>
        <p:spPr>
          <a:xfrm>
            <a:off x="1033200" y="2312929"/>
            <a:ext cx="3132000" cy="20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protect user data and defend against security threats, Locals employs strong security measures such as password hashing, user authentication, secure communication protocols, and regular security audits.</a:t>
            </a:r>
            <a:endParaRPr/>
          </a:p>
        </p:txBody>
      </p:sp>
      <p:sp>
        <p:nvSpPr>
          <p:cNvPr id="196" name="Google Shape;196;p28"/>
          <p:cNvSpPr txBox="1"/>
          <p:nvPr>
            <p:ph idx="3" type="subTitle"/>
          </p:nvPr>
        </p:nvSpPr>
        <p:spPr>
          <a:xfrm>
            <a:off x="4989600" y="1750209"/>
            <a:ext cx="3132000" cy="495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Optimized Database Queries for Speed</a:t>
            </a:r>
            <a:endParaRPr/>
          </a:p>
        </p:txBody>
      </p:sp>
      <p:sp>
        <p:nvSpPr>
          <p:cNvPr id="197" name="Google Shape;197;p28"/>
          <p:cNvSpPr txBox="1"/>
          <p:nvPr>
            <p:ph idx="4" type="body"/>
          </p:nvPr>
        </p:nvSpPr>
        <p:spPr>
          <a:xfrm>
            <a:off x="4989600" y="2312929"/>
            <a:ext cx="3132000" cy="20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enhance performance and responsiveness, Locals employs caching techniques to optimize query execution time and improve the overall speed of the platform.</a:t>
            </a:r>
            <a:endParaRPr/>
          </a:p>
        </p:txBody>
      </p:sp>
      <p:sp>
        <p:nvSpPr>
          <p:cNvPr id="198" name="Google Shape;198;p28"/>
          <p:cNvSpPr txBox="1"/>
          <p:nvPr>
            <p:ph type="ctrTitle"/>
          </p:nvPr>
        </p:nvSpPr>
        <p:spPr>
          <a:xfrm>
            <a:off x="718200" y="181600"/>
            <a:ext cx="7707600" cy="86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Challenges Faced and Solutions Implemented by Locals Platform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ctrTitle"/>
          </p:nvPr>
        </p:nvSpPr>
        <p:spPr>
          <a:xfrm>
            <a:off x="354592" y="305375"/>
            <a:ext cx="8452500" cy="58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Future Roadmap for Locals Platform</a:t>
            </a:r>
            <a:endParaRPr/>
          </a:p>
        </p:txBody>
      </p:sp>
      <p:sp>
        <p:nvSpPr>
          <p:cNvPr id="204" name="Google Shape;204;p29"/>
          <p:cNvSpPr txBox="1"/>
          <p:nvPr>
            <p:ph idx="1" type="subTitle"/>
          </p:nvPr>
        </p:nvSpPr>
        <p:spPr>
          <a:xfrm>
            <a:off x="464200" y="2101500"/>
            <a:ext cx="2598300" cy="504300"/>
          </a:xfrm>
          <a:prstGeom prst="rect">
            <a:avLst/>
          </a:prstGeom>
        </p:spPr>
        <p:txBody>
          <a:bodyPr anchorCtr="0" anchor="t" bIns="91425" lIns="0" spcFirstLastPara="1" rIns="91425" wrap="square" tIns="91425">
            <a:normAutofit fontScale="92500" lnSpcReduction="20000"/>
          </a:bodyPr>
          <a:lstStyle/>
          <a:p>
            <a:pPr indent="0" lvl="0" marL="0" rtl="0" algn="l">
              <a:spcBef>
                <a:spcPts val="0"/>
              </a:spcBef>
              <a:spcAft>
                <a:spcPts val="0"/>
              </a:spcAft>
              <a:buNone/>
            </a:pPr>
            <a:r>
              <a:rPr lang="en"/>
              <a:t>Addition of More Payment Methods</a:t>
            </a:r>
            <a:endParaRPr/>
          </a:p>
        </p:txBody>
      </p:sp>
      <p:sp>
        <p:nvSpPr>
          <p:cNvPr id="205" name="Google Shape;205;p29"/>
          <p:cNvSpPr txBox="1"/>
          <p:nvPr>
            <p:ph idx="2" type="body"/>
          </p:nvPr>
        </p:nvSpPr>
        <p:spPr>
          <a:xfrm>
            <a:off x="464200" y="2677775"/>
            <a:ext cx="2598300" cy="2101500"/>
          </a:xfrm>
          <a:prstGeom prst="rect">
            <a:avLst/>
          </a:prstGeom>
        </p:spPr>
        <p:txBody>
          <a:bodyPr anchorCtr="0" anchor="t" bIns="91425" lIns="0" spcFirstLastPara="1" rIns="91425" wrap="square" tIns="91425">
            <a:normAutofit/>
          </a:bodyPr>
          <a:lstStyle/>
          <a:p>
            <a:pPr indent="0" lvl="0" marL="0" rtl="0" algn="l">
              <a:spcBef>
                <a:spcPts val="0"/>
              </a:spcBef>
              <a:spcAft>
                <a:spcPts val="1200"/>
              </a:spcAft>
              <a:buNone/>
            </a:pPr>
            <a:r>
              <a:rPr lang="en"/>
              <a:t>To cater to diverse customer preferences, Locals plans to integrate additional payment methods, making it easier for customers to complete their purchases.</a:t>
            </a:r>
            <a:endParaRPr/>
          </a:p>
        </p:txBody>
      </p:sp>
      <p:pic>
        <p:nvPicPr>
          <p:cNvPr id="206" name="Google Shape;206;p29"/>
          <p:cNvPicPr preferRelativeResize="0"/>
          <p:nvPr>
            <p:ph idx="3" type="pic"/>
          </p:nvPr>
        </p:nvPicPr>
        <p:blipFill>
          <a:blip r:embed="rId3">
            <a:alphaModFix/>
          </a:blip>
          <a:stretch>
            <a:fillRect/>
          </a:stretch>
        </p:blipFill>
        <p:spPr>
          <a:xfrm>
            <a:off x="460650" y="1176925"/>
            <a:ext cx="878700" cy="878700"/>
          </a:xfrm>
          <a:prstGeom prst="roundRect">
            <a:avLst>
              <a:gd fmla="val 16667" name="adj"/>
            </a:avLst>
          </a:prstGeom>
        </p:spPr>
      </p:pic>
      <p:sp>
        <p:nvSpPr>
          <p:cNvPr id="207" name="Google Shape;207;p29"/>
          <p:cNvSpPr txBox="1"/>
          <p:nvPr>
            <p:ph idx="4" type="subTitle"/>
          </p:nvPr>
        </p:nvSpPr>
        <p:spPr>
          <a:xfrm>
            <a:off x="3281700" y="2107450"/>
            <a:ext cx="2598300" cy="5043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lang="en"/>
              <a:t>Integration of Analytics</a:t>
            </a:r>
            <a:endParaRPr/>
          </a:p>
        </p:txBody>
      </p:sp>
      <p:sp>
        <p:nvSpPr>
          <p:cNvPr id="208" name="Google Shape;208;p29"/>
          <p:cNvSpPr txBox="1"/>
          <p:nvPr>
            <p:ph idx="5" type="body"/>
          </p:nvPr>
        </p:nvSpPr>
        <p:spPr>
          <a:xfrm>
            <a:off x="3281700" y="2683725"/>
            <a:ext cx="2598300" cy="2101500"/>
          </a:xfrm>
          <a:prstGeom prst="rect">
            <a:avLst/>
          </a:prstGeom>
        </p:spPr>
        <p:txBody>
          <a:bodyPr anchorCtr="0" anchor="t" bIns="91425" lIns="0" spcFirstLastPara="1" rIns="91425" wrap="square" tIns="91425">
            <a:normAutofit/>
          </a:bodyPr>
          <a:lstStyle/>
          <a:p>
            <a:pPr indent="0" lvl="0" marL="0" rtl="0" algn="l">
              <a:spcBef>
                <a:spcPts val="0"/>
              </a:spcBef>
              <a:spcAft>
                <a:spcPts val="1200"/>
              </a:spcAft>
              <a:buNone/>
            </a:pPr>
            <a:r>
              <a:rPr lang="en"/>
              <a:t>Locals aims to provide businesses with powerful analytics tools, enabling them to gain valuable insights into customer behavior, sales trends, and other key metrics to inform their business strategies.</a:t>
            </a:r>
            <a:endParaRPr/>
          </a:p>
        </p:txBody>
      </p:sp>
      <p:pic>
        <p:nvPicPr>
          <p:cNvPr id="209" name="Google Shape;209;p29"/>
          <p:cNvPicPr preferRelativeResize="0"/>
          <p:nvPr>
            <p:ph idx="6" type="pic"/>
          </p:nvPr>
        </p:nvPicPr>
        <p:blipFill>
          <a:blip r:embed="rId4">
            <a:alphaModFix/>
          </a:blip>
          <a:stretch>
            <a:fillRect/>
          </a:stretch>
        </p:blipFill>
        <p:spPr>
          <a:xfrm>
            <a:off x="3278150" y="1371952"/>
            <a:ext cx="878700" cy="500400"/>
          </a:xfrm>
          <a:prstGeom prst="roundRect">
            <a:avLst>
              <a:gd fmla="val 16667" name="adj"/>
            </a:avLst>
          </a:prstGeom>
        </p:spPr>
      </p:pic>
      <p:sp>
        <p:nvSpPr>
          <p:cNvPr id="210" name="Google Shape;210;p29"/>
          <p:cNvSpPr txBox="1"/>
          <p:nvPr>
            <p:ph idx="7" type="subTitle"/>
          </p:nvPr>
        </p:nvSpPr>
        <p:spPr>
          <a:xfrm>
            <a:off x="6102750" y="2107450"/>
            <a:ext cx="2598300" cy="5043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lang="en"/>
              <a:t>Expansion to a Mobile App</a:t>
            </a:r>
            <a:endParaRPr/>
          </a:p>
        </p:txBody>
      </p:sp>
      <p:sp>
        <p:nvSpPr>
          <p:cNvPr id="211" name="Google Shape;211;p29"/>
          <p:cNvSpPr txBox="1"/>
          <p:nvPr>
            <p:ph idx="8" type="body"/>
          </p:nvPr>
        </p:nvSpPr>
        <p:spPr>
          <a:xfrm>
            <a:off x="6102750" y="2683725"/>
            <a:ext cx="2598300" cy="2101500"/>
          </a:xfrm>
          <a:prstGeom prst="rect">
            <a:avLst/>
          </a:prstGeom>
        </p:spPr>
        <p:txBody>
          <a:bodyPr anchorCtr="0" anchor="t" bIns="91425" lIns="0" spcFirstLastPara="1" rIns="91425" wrap="square" tIns="91425">
            <a:normAutofit/>
          </a:bodyPr>
          <a:lstStyle/>
          <a:p>
            <a:pPr indent="0" lvl="0" marL="0" rtl="0" algn="l">
              <a:spcBef>
                <a:spcPts val="0"/>
              </a:spcBef>
              <a:spcAft>
                <a:spcPts val="1200"/>
              </a:spcAft>
              <a:buNone/>
            </a:pPr>
            <a:r>
              <a:rPr lang="en"/>
              <a:t>Recognizing the growing importance of mobile commerce, Locals plans to expand its platform to include a dedicated mobile app, enhancing convenience and accessibility for both businesses and customers.</a:t>
            </a:r>
            <a:endParaRPr/>
          </a:p>
        </p:txBody>
      </p:sp>
      <p:pic>
        <p:nvPicPr>
          <p:cNvPr id="212" name="Google Shape;212;p29"/>
          <p:cNvPicPr preferRelativeResize="0"/>
          <p:nvPr>
            <p:ph idx="9" type="pic"/>
          </p:nvPr>
        </p:nvPicPr>
        <p:blipFill>
          <a:blip r:embed="rId5">
            <a:alphaModFix/>
          </a:blip>
          <a:stretch>
            <a:fillRect/>
          </a:stretch>
        </p:blipFill>
        <p:spPr>
          <a:xfrm>
            <a:off x="6099200" y="1367463"/>
            <a:ext cx="878700" cy="509400"/>
          </a:xfrm>
          <a:prstGeom prst="roundRect">
            <a:avLst>
              <a:gd fmla="val 16667" name="adj"/>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0"/>
          <p:cNvPicPr preferRelativeResize="0"/>
          <p:nvPr>
            <p:ph idx="2" type="pic"/>
          </p:nvPr>
        </p:nvPicPr>
        <p:blipFill>
          <a:blip r:embed="rId3">
            <a:alphaModFix/>
          </a:blip>
          <a:stretch>
            <a:fillRect/>
          </a:stretch>
        </p:blipFill>
        <p:spPr>
          <a:xfrm>
            <a:off x="0" y="994748"/>
            <a:ext cx="4960200" cy="3324000"/>
          </a:xfrm>
          <a:prstGeom prst="round1Rect">
            <a:avLst>
              <a:gd fmla="val 16667" name="adj"/>
            </a:avLst>
          </a:prstGeom>
        </p:spPr>
      </p:pic>
      <p:sp>
        <p:nvSpPr>
          <p:cNvPr id="218" name="Google Shape;218;p30"/>
          <p:cNvSpPr txBox="1"/>
          <p:nvPr>
            <p:ph idx="1" type="body"/>
          </p:nvPr>
        </p:nvSpPr>
        <p:spPr>
          <a:xfrm>
            <a:off x="5306400" y="1729150"/>
            <a:ext cx="3650400" cy="21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live demo, we will showcase the key features and functionality of the Locals platform. We will explore the user interface, demonstrate how businesses can manage their products, and show the seamless checkout process. This demo will provide a hands-on experience of the power and potential of Locals for local businesses.</a:t>
            </a:r>
            <a:endParaRPr/>
          </a:p>
          <a:p>
            <a:pPr indent="0" lvl="0" marL="0" rtl="0" algn="l">
              <a:spcBef>
                <a:spcPts val="1200"/>
              </a:spcBef>
              <a:spcAft>
                <a:spcPts val="1200"/>
              </a:spcAft>
              <a:buNone/>
            </a:pPr>
            <a:r>
              <a:t/>
            </a:r>
            <a:endParaRPr/>
          </a:p>
        </p:txBody>
      </p:sp>
      <p:sp>
        <p:nvSpPr>
          <p:cNvPr id="219" name="Google Shape;219;p30"/>
          <p:cNvSpPr txBox="1"/>
          <p:nvPr>
            <p:ph type="ctrTitle"/>
          </p:nvPr>
        </p:nvSpPr>
        <p:spPr>
          <a:xfrm>
            <a:off x="5306400" y="399600"/>
            <a:ext cx="3650400" cy="11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Showcase of Key Features and Platform Functionality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1"/>
          <p:cNvPicPr preferRelativeResize="0"/>
          <p:nvPr>
            <p:ph idx="2" type="pic"/>
          </p:nvPr>
        </p:nvPicPr>
        <p:blipFill rotWithShape="1">
          <a:blip r:embed="rId3">
            <a:alphaModFix/>
          </a:blip>
          <a:srcRect b="24040" l="0" r="0" t="24035"/>
          <a:stretch/>
        </p:blipFill>
        <p:spPr>
          <a:xfrm>
            <a:off x="0" y="880975"/>
            <a:ext cx="4728300" cy="3625200"/>
          </a:xfrm>
          <a:prstGeom prst="round1Rect">
            <a:avLst>
              <a:gd fmla="val 16667" name="adj"/>
            </a:avLst>
          </a:prstGeom>
        </p:spPr>
      </p:pic>
      <p:sp>
        <p:nvSpPr>
          <p:cNvPr id="225" name="Google Shape;225;p31"/>
          <p:cNvSpPr txBox="1"/>
          <p:nvPr>
            <p:ph idx="1" type="body"/>
          </p:nvPr>
        </p:nvSpPr>
        <p:spPr>
          <a:xfrm>
            <a:off x="5306400" y="2527800"/>
            <a:ext cx="3650400" cy="225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 Locals offers small businesses a simple yet powerful tool to transform their operations and establish a strong online presence. By leveraging the platform's key features, local shops can overcome the challenges of digital transformation, connect with more customers, and ultimately boost their revenue. Locals represents a significant opportunity for small businesses to thrive in the digital age and ensure long-term success.</a:t>
            </a:r>
            <a:endParaRPr/>
          </a:p>
          <a:p>
            <a:pPr indent="0" lvl="0" marL="0" rtl="0" algn="l">
              <a:spcBef>
                <a:spcPts val="1200"/>
              </a:spcBef>
              <a:spcAft>
                <a:spcPts val="1200"/>
              </a:spcAft>
              <a:buNone/>
            </a:pPr>
            <a:r>
              <a:t/>
            </a:r>
            <a:endParaRPr/>
          </a:p>
        </p:txBody>
      </p:sp>
      <p:sp>
        <p:nvSpPr>
          <p:cNvPr id="226" name="Google Shape;226;p31"/>
          <p:cNvSpPr txBox="1"/>
          <p:nvPr>
            <p:ph type="ctrTitle"/>
          </p:nvPr>
        </p:nvSpPr>
        <p:spPr>
          <a:xfrm>
            <a:off x="5306400" y="399600"/>
            <a:ext cx="3650400" cy="205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 as a Powerful Tool for Small Businesses to Go Digital and Boost Revenue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ctrTitle"/>
          </p:nvPr>
        </p:nvSpPr>
        <p:spPr>
          <a:xfrm>
            <a:off x="432000" y="289700"/>
            <a:ext cx="6372000" cy="9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Empowering local businesses online</a:t>
            </a:r>
            <a:endParaRPr/>
          </a:p>
        </p:txBody>
      </p:sp>
      <p:sp>
        <p:nvSpPr>
          <p:cNvPr id="142" name="Google Shape;142;p20"/>
          <p:cNvSpPr txBox="1"/>
          <p:nvPr>
            <p:ph idx="1" type="body"/>
          </p:nvPr>
        </p:nvSpPr>
        <p:spPr>
          <a:xfrm>
            <a:off x="432000" y="1727700"/>
            <a:ext cx="6372000" cy="30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Locals is a platform designed to empower local businesses by helping them establish a strong online presence. In this presentation, we will provide an overview of the Locals platform, discuss the challenges faced by local shops in digital transformation, and highlight the key features and technology stack of Locals. We will also explore the user journey, address the challenges faced during the development of the platform, discuss the future roadmap, and conclude with the benefits of Locals for small businesses.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ctrTitle"/>
          </p:nvPr>
        </p:nvSpPr>
        <p:spPr>
          <a:xfrm>
            <a:off x="432000" y="289700"/>
            <a:ext cx="6372000" cy="5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 Platform Overview</a:t>
            </a:r>
            <a:endParaRPr/>
          </a:p>
        </p:txBody>
      </p:sp>
      <p:sp>
        <p:nvSpPr>
          <p:cNvPr id="148" name="Google Shape;148;p21"/>
          <p:cNvSpPr txBox="1"/>
          <p:nvPr>
            <p:ph idx="1" type="body"/>
          </p:nvPr>
        </p:nvSpPr>
        <p:spPr>
          <a:xfrm>
            <a:off x="432000" y="1727700"/>
            <a:ext cx="6372000" cy="30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Locals is a transformative platform that enables local shops to establish a digital storefront and reach a wider customer base. By leveraging the power of technology, Locals helps businesses connect with more customers, increase sales, and thrive in the digital era. With an easy-to-use interface and robust features, Locals provides a seamless experience for both businesses and customers.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ctrTitle"/>
          </p:nvPr>
        </p:nvSpPr>
        <p:spPr>
          <a:xfrm>
            <a:off x="432000" y="289700"/>
            <a:ext cx="6372000" cy="5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Challenges Faced by Local Shops in Digital Transformation</a:t>
            </a:r>
            <a:endParaRPr/>
          </a:p>
        </p:txBody>
      </p:sp>
      <p:sp>
        <p:nvSpPr>
          <p:cNvPr id="154" name="Google Shape;154;p22"/>
          <p:cNvSpPr txBox="1"/>
          <p:nvPr>
            <p:ph idx="1" type="body"/>
          </p:nvPr>
        </p:nvSpPr>
        <p:spPr>
          <a:xfrm>
            <a:off x="432000" y="1727700"/>
            <a:ext cx="6372000" cy="30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 shops often face significant challenges when it comes to digital transformation. These challenges include limited customer reach, restricted operational hours, and a lack of technological expertise. Many local businesses struggle to establish an effective online presence, resulting in missed opportunities for growth and increased revenue. Locals aims to address these challenges and provide a solution that empowers local businesses in the digital landscape.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3"/>
          <p:cNvPicPr preferRelativeResize="0"/>
          <p:nvPr>
            <p:ph idx="2" type="pic"/>
          </p:nvPr>
        </p:nvPicPr>
        <p:blipFill>
          <a:blip r:embed="rId3">
            <a:alphaModFix/>
          </a:blip>
          <a:stretch>
            <a:fillRect/>
          </a:stretch>
        </p:blipFill>
        <p:spPr>
          <a:xfrm>
            <a:off x="0" y="797850"/>
            <a:ext cx="3947400" cy="3947400"/>
          </a:xfrm>
          <a:prstGeom prst="round1Rect">
            <a:avLst>
              <a:gd fmla="val 16667" name="adj"/>
            </a:avLst>
          </a:prstGeom>
        </p:spPr>
      </p:pic>
      <p:sp>
        <p:nvSpPr>
          <p:cNvPr id="160" name="Google Shape;160;p23"/>
          <p:cNvSpPr txBox="1"/>
          <p:nvPr>
            <p:ph idx="1" type="body"/>
          </p:nvPr>
        </p:nvSpPr>
        <p:spPr>
          <a:xfrm>
            <a:off x="5306400" y="1655900"/>
            <a:ext cx="3650400" cy="30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Locals provides local shops with an easy way to establish an online presence. It enables businesses to showcase products, manage inventory, and connect with customers efficiently. With Locals, shops can expand their reach, operate 24/7, and offer a smooth online shopping experience.</a:t>
            </a:r>
            <a:endParaRPr/>
          </a:p>
          <a:p>
            <a:pPr indent="0" lvl="0" marL="0" rtl="0" algn="l">
              <a:spcBef>
                <a:spcPts val="1200"/>
              </a:spcBef>
              <a:spcAft>
                <a:spcPts val="1200"/>
              </a:spcAft>
              <a:buNone/>
            </a:pPr>
            <a:r>
              <a:t/>
            </a:r>
            <a:endParaRPr/>
          </a:p>
        </p:txBody>
      </p:sp>
      <p:sp>
        <p:nvSpPr>
          <p:cNvPr id="161" name="Google Shape;161;p23"/>
          <p:cNvSpPr txBox="1"/>
          <p:nvPr>
            <p:ph type="ctrTitle"/>
          </p:nvPr>
        </p:nvSpPr>
        <p:spPr>
          <a:xfrm>
            <a:off x="5306400" y="223750"/>
            <a:ext cx="3650400" cy="13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 Solution for Online Presence and Customer Interaction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ctrTitle"/>
          </p:nvPr>
        </p:nvSpPr>
        <p:spPr>
          <a:xfrm>
            <a:off x="471600" y="363600"/>
            <a:ext cx="6144600" cy="54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Locals Platform</a:t>
            </a:r>
            <a:endParaRPr/>
          </a:p>
        </p:txBody>
      </p:sp>
      <p:sp>
        <p:nvSpPr>
          <p:cNvPr id="167" name="Google Shape;167;p24"/>
          <p:cNvSpPr txBox="1"/>
          <p:nvPr>
            <p:ph idx="1" type="body"/>
          </p:nvPr>
        </p:nvSpPr>
        <p:spPr>
          <a:xfrm>
            <a:off x="471600" y="1414100"/>
            <a:ext cx="4201200" cy="336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Locals offers a range of key features that enable local businesses to maximize their online presence and customer interaction. These features include:</a:t>
            </a:r>
            <a:endParaRPr/>
          </a:p>
          <a:p>
            <a:pPr indent="-298450" lvl="0" marL="457200" rtl="0" algn="l">
              <a:spcBef>
                <a:spcPts val="1200"/>
              </a:spcBef>
              <a:spcAft>
                <a:spcPts val="0"/>
              </a:spcAft>
              <a:buSzPts val="1100"/>
              <a:buChar char="●"/>
            </a:pPr>
            <a:r>
              <a:rPr lang="en"/>
              <a:t>Secure Login and Registration: Locals ensures the security of user accounts through secure login and registration processes. This helps protect sensitive customer information and build trust among users.</a:t>
            </a:r>
            <a:endParaRPr/>
          </a:p>
          <a:p>
            <a:pPr indent="-298450" lvl="0" marL="457200" rtl="0" algn="l">
              <a:spcBef>
                <a:spcPts val="0"/>
              </a:spcBef>
              <a:spcAft>
                <a:spcPts val="0"/>
              </a:spcAft>
              <a:buSzPts val="1100"/>
              <a:buChar char="●"/>
            </a:pPr>
            <a:r>
              <a:rPr lang="en"/>
              <a:t>Easy Product Management: With Locals, businesses can easily manage their product catalog, including adding new products, and organizing items into categories. This simplifies the process of showcasing and selling products online.</a:t>
            </a:r>
            <a:endParaRPr/>
          </a:p>
          <a:p>
            <a:pPr indent="-298450" lvl="0" marL="457200" rtl="0" algn="l">
              <a:spcBef>
                <a:spcPts val="0"/>
              </a:spcBef>
              <a:spcAft>
                <a:spcPts val="0"/>
              </a:spcAft>
              <a:buSzPts val="1100"/>
              <a:buChar char="●"/>
            </a:pPr>
            <a:r>
              <a:rPr lang="en"/>
              <a:t>Responsive Design: The Locals platform is designed to be responsive, ensuring a seamless user experience across different devices and screen sizes. This enables customers to browse and shop conveniently, whether they are using a desktop computer, tablet, or smartphone.</a:t>
            </a:r>
            <a:endParaRPr/>
          </a:p>
        </p:txBody>
      </p:sp>
      <p:pic>
        <p:nvPicPr>
          <p:cNvPr id="168" name="Google Shape;168;p24"/>
          <p:cNvPicPr preferRelativeResize="0"/>
          <p:nvPr>
            <p:ph idx="2" type="pic"/>
          </p:nvPr>
        </p:nvPicPr>
        <p:blipFill>
          <a:blip r:embed="rId3">
            <a:alphaModFix/>
          </a:blip>
          <a:stretch>
            <a:fillRect/>
          </a:stretch>
        </p:blipFill>
        <p:spPr>
          <a:xfrm>
            <a:off x="5098725" y="1607252"/>
            <a:ext cx="3867900" cy="2454600"/>
          </a:xfrm>
          <a:prstGeom prst="round1Rect">
            <a:avLst>
              <a:gd fmla="val 16667" name="adj"/>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4600800" y="363600"/>
            <a:ext cx="4201200" cy="54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Stack of Locals Platform</a:t>
            </a:r>
            <a:endParaRPr/>
          </a:p>
        </p:txBody>
      </p:sp>
      <p:sp>
        <p:nvSpPr>
          <p:cNvPr id="174" name="Google Shape;174;p25"/>
          <p:cNvSpPr txBox="1"/>
          <p:nvPr>
            <p:ph idx="1" type="body"/>
          </p:nvPr>
        </p:nvSpPr>
        <p:spPr>
          <a:xfrm>
            <a:off x="4600800" y="1377450"/>
            <a:ext cx="4201200" cy="34035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
                <a:solidFill>
                  <a:srgbClr val="000000"/>
                </a:solidFill>
                <a:latin typeface="Arial"/>
                <a:ea typeface="Arial"/>
                <a:cs typeface="Arial"/>
                <a:sym typeface="Arial"/>
              </a:rPr>
              <a:t>Locals is built on a robust technology stack to ensure a secure, fast, and reliable platform for local businesses. The stack includes:</a:t>
            </a:r>
            <a:endParaRPr>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a:solidFill>
                  <a:srgbClr val="000000"/>
                </a:solidFill>
                <a:latin typeface="Arial"/>
                <a:ea typeface="Arial"/>
                <a:cs typeface="Arial"/>
                <a:sym typeface="Arial"/>
              </a:rPr>
              <a:t>Laravel</a:t>
            </a:r>
            <a:r>
              <a:rPr lang="en">
                <a:solidFill>
                  <a:srgbClr val="000000"/>
                </a:solidFill>
                <a:latin typeface="Arial"/>
                <a:ea typeface="Arial"/>
                <a:cs typeface="Arial"/>
                <a:sym typeface="Arial"/>
              </a:rPr>
              <a:t>: A powerful PHP framework that forms the backbone of the application, providing built-in security and scalability.</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Blade</a:t>
            </a:r>
            <a:r>
              <a:rPr lang="en">
                <a:solidFill>
                  <a:srgbClr val="000000"/>
                </a:solidFill>
                <a:latin typeface="Arial"/>
                <a:ea typeface="Arial"/>
                <a:cs typeface="Arial"/>
                <a:sym typeface="Arial"/>
              </a:rPr>
              <a:t>: Laravel’s templating engine, which allows for clean and efficient rendering of dynamic content.</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Laravel Breeze</a:t>
            </a:r>
            <a:r>
              <a:rPr lang="en">
                <a:solidFill>
                  <a:srgbClr val="000000"/>
                </a:solidFill>
                <a:latin typeface="Arial"/>
                <a:ea typeface="Arial"/>
                <a:cs typeface="Arial"/>
                <a:sym typeface="Arial"/>
              </a:rPr>
              <a:t>: A lightweight starter kit for authentication, providing user login and registration features.</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Node.js</a:t>
            </a:r>
            <a:r>
              <a:rPr lang="en">
                <a:solidFill>
                  <a:srgbClr val="000000"/>
                </a:solidFill>
                <a:latin typeface="Arial"/>
                <a:ea typeface="Arial"/>
                <a:cs typeface="Arial"/>
                <a:sym typeface="Arial"/>
              </a:rPr>
              <a:t>: Used for managing dependencies and development tools, particularly for compiling assets like JavaScript and CSS.</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Bootstrap</a:t>
            </a:r>
            <a:r>
              <a:rPr lang="en">
                <a:solidFill>
                  <a:srgbClr val="000000"/>
                </a:solidFill>
                <a:latin typeface="Arial"/>
                <a:ea typeface="Arial"/>
                <a:cs typeface="Arial"/>
                <a:sym typeface="Arial"/>
              </a:rPr>
              <a:t>: A front-end framework for creating responsive and mobile-friendly designs.</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MariaDB</a:t>
            </a:r>
            <a:r>
              <a:rPr lang="en">
                <a:solidFill>
                  <a:srgbClr val="000000"/>
                </a:solidFill>
                <a:latin typeface="Arial"/>
                <a:ea typeface="Arial"/>
                <a:cs typeface="Arial"/>
                <a:sym typeface="Arial"/>
              </a:rPr>
              <a:t>: An open-source relational database for fast and efficient data management.</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HTML5, CSS3, JS</a:t>
            </a:r>
            <a:r>
              <a:rPr lang="en">
                <a:solidFill>
                  <a:srgbClr val="000000"/>
                </a:solidFill>
                <a:latin typeface="Arial"/>
                <a:ea typeface="Arial"/>
                <a:cs typeface="Arial"/>
                <a:sym typeface="Arial"/>
              </a:rPr>
              <a:t>: Core web technologies that power the structure, style, and interactivity of the platform.</a:t>
            </a:r>
            <a:endParaRPr>
              <a:solidFill>
                <a:srgbClr val="000000"/>
              </a:solidFill>
              <a:latin typeface="Arial"/>
              <a:ea typeface="Arial"/>
              <a:cs typeface="Arial"/>
              <a:sym typeface="Arial"/>
            </a:endParaRPr>
          </a:p>
          <a:p>
            <a:pPr indent="-293211" lvl="0" marL="457200" rtl="0" algn="l">
              <a:spcBef>
                <a:spcPts val="0"/>
              </a:spcBef>
              <a:spcAft>
                <a:spcPts val="0"/>
              </a:spcAft>
              <a:buSzPct val="100000"/>
              <a:buChar char="●"/>
            </a:pPr>
            <a:r>
              <a:t/>
            </a:r>
            <a:endParaRPr/>
          </a:p>
        </p:txBody>
      </p:sp>
      <p:pic>
        <p:nvPicPr>
          <p:cNvPr id="175" name="Google Shape;175;p25"/>
          <p:cNvPicPr preferRelativeResize="0"/>
          <p:nvPr/>
        </p:nvPicPr>
        <p:blipFill>
          <a:blip r:embed="rId3">
            <a:alphaModFix/>
          </a:blip>
          <a:stretch>
            <a:fillRect/>
          </a:stretch>
        </p:blipFill>
        <p:spPr>
          <a:xfrm>
            <a:off x="344375" y="1560625"/>
            <a:ext cx="3526150" cy="210285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6"/>
          <p:cNvPicPr preferRelativeResize="0"/>
          <p:nvPr>
            <p:ph idx="2" type="pic"/>
          </p:nvPr>
        </p:nvPicPr>
        <p:blipFill rotWithShape="1">
          <a:blip r:embed="rId3">
            <a:alphaModFix/>
          </a:blip>
          <a:srcRect b="0" l="0" r="0" t="0"/>
          <a:stretch/>
        </p:blipFill>
        <p:spPr>
          <a:xfrm>
            <a:off x="0" y="1013725"/>
            <a:ext cx="4909200" cy="3515700"/>
          </a:xfrm>
          <a:prstGeom prst="round1Rect">
            <a:avLst>
              <a:gd fmla="val 16667" name="adj"/>
            </a:avLst>
          </a:prstGeom>
        </p:spPr>
      </p:pic>
      <p:sp>
        <p:nvSpPr>
          <p:cNvPr id="181" name="Google Shape;181;p26"/>
          <p:cNvSpPr txBox="1"/>
          <p:nvPr>
            <p:ph idx="1" type="body"/>
          </p:nvPr>
        </p:nvSpPr>
        <p:spPr>
          <a:xfrm>
            <a:off x="5233125" y="1773125"/>
            <a:ext cx="3650400" cy="207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database design of Locals follows an Entity-Relationship Diagram (ERD) approach. This visual representation showcases how the database manages users, products, and orders. With an efficient and well-structured database schema, Locals ensures seamless data management and retrieval.</a:t>
            </a:r>
            <a:endParaRPr/>
          </a:p>
          <a:p>
            <a:pPr indent="0" lvl="0" marL="0" rtl="0" algn="l">
              <a:spcBef>
                <a:spcPts val="1200"/>
              </a:spcBef>
              <a:spcAft>
                <a:spcPts val="1200"/>
              </a:spcAft>
              <a:buNone/>
            </a:pPr>
            <a:r>
              <a:t/>
            </a:r>
            <a:endParaRPr/>
          </a:p>
        </p:txBody>
      </p:sp>
      <p:sp>
        <p:nvSpPr>
          <p:cNvPr id="182" name="Google Shape;182;p26"/>
          <p:cNvSpPr txBox="1"/>
          <p:nvPr>
            <p:ph type="ctrTitle"/>
          </p:nvPr>
        </p:nvSpPr>
        <p:spPr>
          <a:xfrm>
            <a:off x="5306400" y="399600"/>
            <a:ext cx="3650400" cy="132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Representation of the Database Schema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ph idx="2" type="pic"/>
          </p:nvPr>
        </p:nvPicPr>
        <p:blipFill rotWithShape="1">
          <a:blip r:embed="rId3">
            <a:alphaModFix/>
          </a:blip>
          <a:srcRect b="0" l="8395" r="8395" t="0"/>
          <a:stretch/>
        </p:blipFill>
        <p:spPr>
          <a:xfrm>
            <a:off x="-19850" y="-30150"/>
            <a:ext cx="4305900" cy="5174700"/>
          </a:xfrm>
          <a:prstGeom prst="round1Rect">
            <a:avLst>
              <a:gd fmla="val 16667" name="adj"/>
            </a:avLst>
          </a:prstGeom>
        </p:spPr>
      </p:pic>
      <p:sp>
        <p:nvSpPr>
          <p:cNvPr id="188" name="Google Shape;188;p27"/>
          <p:cNvSpPr txBox="1"/>
          <p:nvPr>
            <p:ph type="ctrTitle"/>
          </p:nvPr>
        </p:nvSpPr>
        <p:spPr>
          <a:xfrm>
            <a:off x="4600800" y="363600"/>
            <a:ext cx="4201200" cy="54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Journey through Locals Platform</a:t>
            </a:r>
            <a:endParaRPr/>
          </a:p>
        </p:txBody>
      </p:sp>
      <p:sp>
        <p:nvSpPr>
          <p:cNvPr id="189" name="Google Shape;189;p27"/>
          <p:cNvSpPr txBox="1"/>
          <p:nvPr>
            <p:ph idx="1" type="body"/>
          </p:nvPr>
        </p:nvSpPr>
        <p:spPr>
          <a:xfrm>
            <a:off x="4600800" y="1318850"/>
            <a:ext cx="4201200" cy="31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user journey through the Locals platform involves several key steps:</a:t>
            </a:r>
            <a:endParaRPr/>
          </a:p>
          <a:p>
            <a:pPr indent="-298450" lvl="0" marL="457200" rtl="0" algn="l">
              <a:spcBef>
                <a:spcPts val="1200"/>
              </a:spcBef>
              <a:spcAft>
                <a:spcPts val="0"/>
              </a:spcAft>
              <a:buSzPts val="1100"/>
              <a:buChar char="●"/>
            </a:pPr>
            <a:r>
              <a:rPr lang="en"/>
              <a:t>Browsing Products: Customers can easily browse through the available products on the Locals platform, exploring different categories and filtering options to find their desired items.</a:t>
            </a:r>
            <a:endParaRPr/>
          </a:p>
          <a:p>
            <a:pPr indent="-298450" lvl="0" marL="457200" rtl="0" algn="l">
              <a:spcBef>
                <a:spcPts val="0"/>
              </a:spcBef>
              <a:spcAft>
                <a:spcPts val="0"/>
              </a:spcAft>
              <a:buSzPts val="1100"/>
              <a:buChar char="●"/>
            </a:pPr>
            <a:r>
              <a:rPr lang="en"/>
              <a:t>Adding Items to Cart: Once customers find products they want to purchase, they can add them to their shopping cart, which keeps track of their selected items until they are ready to proceed to checkout.</a:t>
            </a:r>
            <a:endParaRPr/>
          </a:p>
          <a:p>
            <a:pPr indent="-298450" lvl="0" marL="457200" rtl="0" algn="l">
              <a:spcBef>
                <a:spcPts val="0"/>
              </a:spcBef>
              <a:spcAft>
                <a:spcPts val="0"/>
              </a:spcAft>
              <a:buSzPts val="1100"/>
              <a:buChar char="●"/>
            </a:pPr>
            <a:r>
              <a:rPr lang="en"/>
              <a:t>Secure Checkout: Locals provides a secure checkout process, allowing customers to review their order, enter their shipping details, and complete the purchase with confidence.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