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61" r:id="rId6"/>
    <p:sldId id="262" r:id="rId7"/>
    <p:sldId id="263" r:id="rId8"/>
    <p:sldId id="259" r:id="rId9"/>
    <p:sldId id="264" r:id="rId10"/>
    <p:sldId id="265" r:id="rId11"/>
    <p:sldId id="267" r:id="rId12"/>
    <p:sldId id="269"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4D491-7B89-A2EA-28F8-3025CE59F3A7}" v="1" dt="2024-05-18T09:46:29.590"/>
    <p1510:client id="{99BAE3E7-1E25-6B16-48A6-D559BB6210DF}" v="278" dt="2024-05-19T09:53:33.763"/>
    <p1510:client id="{B1A72951-49F1-20A8-11BE-053E309C7AA0}" v="518" dt="2024-05-19T10:57:59.346"/>
    <p1510:client id="{B7851004-256D-83B2-3E33-774EBCF093B5}" v="252" dt="2024-05-18T06:20:53.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645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2182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99752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1515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90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869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236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50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060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934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198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984805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2580217"/>
            <a:ext cx="5805917" cy="2630387"/>
          </a:xfrm>
        </p:spPr>
        <p:txBody>
          <a:bodyPr>
            <a:normAutofit/>
          </a:bodyPr>
          <a:lstStyle/>
          <a:p>
            <a:r>
              <a:rPr lang="en-US" b="1" dirty="0">
                <a:latin typeface="Calibri Light"/>
                <a:ea typeface="Calibri Light"/>
                <a:cs typeface="Calibri Light"/>
              </a:rPr>
              <a:t>A Combined CNN and LSTM Model for Arabic Sentiment Analysis</a:t>
            </a:r>
            <a:endParaRPr lang="en-US" dirty="0"/>
          </a:p>
        </p:txBody>
      </p:sp>
      <p:pic>
        <p:nvPicPr>
          <p:cNvPr id="6" name="Picture 5" descr="Wooden hand holding pencil">
            <a:extLst>
              <a:ext uri="{FF2B5EF4-FFF2-40B4-BE49-F238E27FC236}">
                <a16:creationId xmlns:a16="http://schemas.microsoft.com/office/drawing/2014/main" id="{AB892DFF-C8F7-0989-D03C-431AA910DE70}"/>
              </a:ext>
            </a:extLst>
          </p:cNvPr>
          <p:cNvPicPr>
            <a:picLocks noChangeAspect="1"/>
          </p:cNvPicPr>
          <p:nvPr/>
        </p:nvPicPr>
        <p:blipFill rotWithShape="1">
          <a:blip r:embed="rId2"/>
          <a:srcRect l="10887" r="31115" b="-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766-B962-BFB6-2975-8D82C0AE9B05}"/>
              </a:ext>
            </a:extLst>
          </p:cNvPr>
          <p:cNvSpPr>
            <a:spLocks noGrp="1"/>
          </p:cNvSpPr>
          <p:nvPr>
            <p:ph type="title"/>
          </p:nvPr>
        </p:nvSpPr>
        <p:spPr>
          <a:xfrm>
            <a:off x="224367" y="724958"/>
            <a:ext cx="10515600" cy="1060980"/>
          </a:xfrm>
        </p:spPr>
        <p:txBody>
          <a:bodyPr/>
          <a:lstStyle/>
          <a:p>
            <a:pPr>
              <a:lnSpc>
                <a:spcPct val="100000"/>
              </a:lnSpc>
              <a:spcBef>
                <a:spcPts val="0"/>
              </a:spcBef>
            </a:pPr>
            <a:r>
              <a:rPr lang="en-US" b="1">
                <a:ea typeface="+mj-lt"/>
                <a:cs typeface="+mj-lt"/>
              </a:rPr>
              <a:t>LSTM Layer</a:t>
            </a:r>
            <a:r>
              <a:rPr lang="en-US">
                <a:ea typeface="+mj-lt"/>
                <a:cs typeface="+mj-lt"/>
              </a:rPr>
              <a:t>: </a:t>
            </a:r>
          </a:p>
        </p:txBody>
      </p:sp>
      <p:sp>
        <p:nvSpPr>
          <p:cNvPr id="3" name="Content Placeholder 2">
            <a:extLst>
              <a:ext uri="{FF2B5EF4-FFF2-40B4-BE49-F238E27FC236}">
                <a16:creationId xmlns:a16="http://schemas.microsoft.com/office/drawing/2014/main" id="{E11506E7-2CEB-2149-C79A-57029B2B95FC}"/>
              </a:ext>
            </a:extLst>
          </p:cNvPr>
          <p:cNvSpPr>
            <a:spLocks noGrp="1"/>
          </p:cNvSpPr>
          <p:nvPr>
            <p:ph idx="1"/>
          </p:nvPr>
        </p:nvSpPr>
        <p:spPr>
          <a:xfrm>
            <a:off x="-1877" y="1717544"/>
            <a:ext cx="6233343" cy="5144968"/>
          </a:xfrm>
        </p:spPr>
        <p:txBody>
          <a:bodyPr vert="horz" lIns="91440" tIns="45720" rIns="91440" bIns="45720" rtlCol="0" anchor="t">
            <a:normAutofit fontScale="92500" lnSpcReduction="10000"/>
          </a:bodyPr>
          <a:lstStyle/>
          <a:p>
            <a:r>
              <a:rPr lang="en-US">
                <a:ea typeface="+mn-lt"/>
                <a:cs typeface="+mn-lt"/>
              </a:rPr>
              <a:t>Following the CNN component, the LSTM network is utilized to capture long-range dependencies and temporal dynamics in the input text sequences. LSTM units maintain a memory state that allows them to remember and selectively forget information over time. This is particularly useful for analyzing sentiment in text, as it enables the model to capture contextual information and semantic relationships between words.</a:t>
            </a:r>
            <a:endParaRPr lang="en-US"/>
          </a:p>
        </p:txBody>
      </p:sp>
      <p:pic>
        <p:nvPicPr>
          <p:cNvPr id="5" name="Content Placeholder 3" descr="A diagram of a dropout&#10;&#10;Description automatically generated">
            <a:extLst>
              <a:ext uri="{FF2B5EF4-FFF2-40B4-BE49-F238E27FC236}">
                <a16:creationId xmlns:a16="http://schemas.microsoft.com/office/drawing/2014/main" id="{E45C8C0C-2F39-A3EF-6107-DA69BDDD7079}"/>
              </a:ext>
            </a:extLst>
          </p:cNvPr>
          <p:cNvPicPr>
            <a:picLocks noChangeAspect="1"/>
          </p:cNvPicPr>
          <p:nvPr/>
        </p:nvPicPr>
        <p:blipFill>
          <a:blip r:embed="rId2"/>
          <a:stretch>
            <a:fillRect/>
          </a:stretch>
        </p:blipFill>
        <p:spPr>
          <a:xfrm>
            <a:off x="6235060" y="1790629"/>
            <a:ext cx="5638364" cy="4160520"/>
          </a:xfrm>
          <a:prstGeom prst="rect">
            <a:avLst/>
          </a:prstGeom>
        </p:spPr>
      </p:pic>
    </p:spTree>
    <p:extLst>
      <p:ext uri="{BB962C8B-B14F-4D97-AF65-F5344CB8AC3E}">
        <p14:creationId xmlns:p14="http://schemas.microsoft.com/office/powerpoint/2010/main" val="352089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766-B962-BFB6-2975-8D82C0AE9B05}"/>
              </a:ext>
            </a:extLst>
          </p:cNvPr>
          <p:cNvSpPr>
            <a:spLocks noGrp="1"/>
          </p:cNvSpPr>
          <p:nvPr>
            <p:ph type="title"/>
          </p:nvPr>
        </p:nvSpPr>
        <p:spPr>
          <a:xfrm>
            <a:off x="224367" y="724958"/>
            <a:ext cx="10515600" cy="1060980"/>
          </a:xfrm>
        </p:spPr>
        <p:txBody>
          <a:bodyPr/>
          <a:lstStyle/>
          <a:p>
            <a:pPr>
              <a:lnSpc>
                <a:spcPct val="100000"/>
              </a:lnSpc>
              <a:spcBef>
                <a:spcPts val="0"/>
              </a:spcBef>
            </a:pPr>
            <a:r>
              <a:rPr lang="en-US" b="1">
                <a:ea typeface="+mj-lt"/>
                <a:cs typeface="+mj-lt"/>
              </a:rPr>
              <a:t>Fully Connected Layer</a:t>
            </a:r>
            <a:r>
              <a:rPr lang="en-US">
                <a:ea typeface="+mj-lt"/>
                <a:cs typeface="+mj-lt"/>
              </a:rPr>
              <a:t>:</a:t>
            </a:r>
          </a:p>
        </p:txBody>
      </p:sp>
      <p:sp>
        <p:nvSpPr>
          <p:cNvPr id="3" name="Content Placeholder 2">
            <a:extLst>
              <a:ext uri="{FF2B5EF4-FFF2-40B4-BE49-F238E27FC236}">
                <a16:creationId xmlns:a16="http://schemas.microsoft.com/office/drawing/2014/main" id="{E11506E7-2CEB-2149-C79A-57029B2B95FC}"/>
              </a:ext>
            </a:extLst>
          </p:cNvPr>
          <p:cNvSpPr>
            <a:spLocks noGrp="1"/>
          </p:cNvSpPr>
          <p:nvPr>
            <p:ph idx="1"/>
          </p:nvPr>
        </p:nvSpPr>
        <p:spPr>
          <a:xfrm>
            <a:off x="-1877" y="1717544"/>
            <a:ext cx="6233343" cy="5144968"/>
          </a:xfrm>
        </p:spPr>
        <p:txBody>
          <a:bodyPr vert="horz" lIns="91440" tIns="45720" rIns="91440" bIns="45720" rtlCol="0" anchor="t">
            <a:normAutofit fontScale="92500" lnSpcReduction="10000"/>
          </a:bodyPr>
          <a:lstStyle/>
          <a:p>
            <a:r>
              <a:rPr lang="en-US">
                <a:ea typeface="+mn-lt"/>
                <a:cs typeface="+mn-lt"/>
              </a:rPr>
              <a:t>The output from the LSTM layer is fed into a fully connected layer, which acts as a classifier. This layer aggregates the learned features from the preceding layers and maps them to the corresponding sentiment labels (e.g., positive, negative, neutral). Through training, the model learns to associate specific patterns in the input text with different sentiment categories, enabling it to make accurate predictions on unseen data.</a:t>
            </a:r>
          </a:p>
        </p:txBody>
      </p:sp>
      <p:pic>
        <p:nvPicPr>
          <p:cNvPr id="5" name="Content Placeholder 3" descr="A diagram of a dropout&#10;&#10;Description automatically generated">
            <a:extLst>
              <a:ext uri="{FF2B5EF4-FFF2-40B4-BE49-F238E27FC236}">
                <a16:creationId xmlns:a16="http://schemas.microsoft.com/office/drawing/2014/main" id="{E45C8C0C-2F39-A3EF-6107-DA69BDDD7079}"/>
              </a:ext>
            </a:extLst>
          </p:cNvPr>
          <p:cNvPicPr>
            <a:picLocks noChangeAspect="1"/>
          </p:cNvPicPr>
          <p:nvPr/>
        </p:nvPicPr>
        <p:blipFill>
          <a:blip r:embed="rId2"/>
          <a:stretch>
            <a:fillRect/>
          </a:stretch>
        </p:blipFill>
        <p:spPr>
          <a:xfrm>
            <a:off x="6235060" y="1790629"/>
            <a:ext cx="5638364" cy="4160520"/>
          </a:xfrm>
          <a:prstGeom prst="rect">
            <a:avLst/>
          </a:prstGeom>
        </p:spPr>
      </p:pic>
    </p:spTree>
    <p:extLst>
      <p:ext uri="{BB962C8B-B14F-4D97-AF65-F5344CB8AC3E}">
        <p14:creationId xmlns:p14="http://schemas.microsoft.com/office/powerpoint/2010/main" val="275605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8F78-7458-BF09-0735-16E2284F8178}"/>
              </a:ext>
            </a:extLst>
          </p:cNvPr>
          <p:cNvSpPr>
            <a:spLocks noGrp="1"/>
          </p:cNvSpPr>
          <p:nvPr>
            <p:ph type="title"/>
          </p:nvPr>
        </p:nvSpPr>
        <p:spPr/>
        <p:txBody>
          <a:bodyPr/>
          <a:lstStyle/>
          <a:p>
            <a:r>
              <a:rPr lang="en-US">
                <a:ea typeface="+mj-lt"/>
                <a:cs typeface="+mj-lt"/>
              </a:rPr>
              <a:t>Experiment : </a:t>
            </a:r>
            <a:endParaRPr lang="en-US"/>
          </a:p>
        </p:txBody>
      </p:sp>
      <p:sp>
        <p:nvSpPr>
          <p:cNvPr id="3" name="Content Placeholder 2">
            <a:extLst>
              <a:ext uri="{FF2B5EF4-FFF2-40B4-BE49-F238E27FC236}">
                <a16:creationId xmlns:a16="http://schemas.microsoft.com/office/drawing/2014/main" id="{E042B7D5-3609-C7F4-7546-D30089DD4656}"/>
              </a:ext>
            </a:extLst>
          </p:cNvPr>
          <p:cNvSpPr>
            <a:spLocks noGrp="1"/>
          </p:cNvSpPr>
          <p:nvPr>
            <p:ph idx="1"/>
          </p:nvPr>
        </p:nvSpPr>
        <p:spPr>
          <a:xfrm>
            <a:off x="234351" y="1695378"/>
            <a:ext cx="10515600" cy="2320218"/>
          </a:xfrm>
        </p:spPr>
        <p:txBody>
          <a:bodyPr vert="horz" lIns="91440" tIns="45720" rIns="91440" bIns="45720" rtlCol="0" anchor="t">
            <a:normAutofit fontScale="85000" lnSpcReduction="20000"/>
          </a:bodyPr>
          <a:lstStyle/>
          <a:p>
            <a:r>
              <a:rPr lang="en-US" b="1">
                <a:ea typeface="+mn-lt"/>
                <a:cs typeface="+mn-lt"/>
              </a:rPr>
              <a:t>E</a:t>
            </a:r>
            <a:r>
              <a:rPr lang="en-US">
                <a:ea typeface="+mn-lt"/>
                <a:cs typeface="+mn-lt"/>
              </a:rPr>
              <a:t>xperiment evaluated a multi-input CNN model for Arabic sentiment analysis on the </a:t>
            </a:r>
            <a:r>
              <a:rPr lang="en-US" err="1">
                <a:ea typeface="+mn-lt"/>
                <a:cs typeface="+mn-lt"/>
              </a:rPr>
              <a:t>Ar</a:t>
            </a:r>
            <a:r>
              <a:rPr lang="en-US">
                <a:ea typeface="+mn-lt"/>
                <a:cs typeface="+mn-lt"/>
              </a:rPr>
              <a:t>-Twitter dataset containing 66,666 positive and negative tweets. The text data was preprocessed into character, word, and 5-gram character representations.</a:t>
            </a:r>
            <a:endParaRPr lang="en-US"/>
          </a:p>
          <a:p>
            <a:r>
              <a:rPr lang="en-US" b="1">
                <a:ea typeface="+mn-lt"/>
                <a:cs typeface="+mn-lt"/>
              </a:rPr>
              <a:t>T</a:t>
            </a:r>
            <a:r>
              <a:rPr lang="en-US">
                <a:ea typeface="+mn-lt"/>
                <a:cs typeface="+mn-lt"/>
              </a:rPr>
              <a:t>he CNN model architecture had parallel convolutional layers for each input representation, followed by LSTM layers and concatenation. It was trained for 1 epoch with 20% validation data.</a:t>
            </a:r>
            <a:endParaRPr lang="en-US"/>
          </a:p>
          <a:p>
            <a:endParaRPr lang="en-US"/>
          </a:p>
        </p:txBody>
      </p:sp>
      <p:sp>
        <p:nvSpPr>
          <p:cNvPr id="4" name="TextBox 3">
            <a:extLst>
              <a:ext uri="{FF2B5EF4-FFF2-40B4-BE49-F238E27FC236}">
                <a16:creationId xmlns:a16="http://schemas.microsoft.com/office/drawing/2014/main" id="{4A324FDF-6DCA-2367-6B61-36E8DE0C95C2}"/>
              </a:ext>
            </a:extLst>
          </p:cNvPr>
          <p:cNvSpPr txBox="1"/>
          <p:nvPr/>
        </p:nvSpPr>
        <p:spPr>
          <a:xfrm>
            <a:off x="173019" y="4354634"/>
            <a:ext cx="59186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Results:</a:t>
            </a:r>
          </a:p>
          <a:p>
            <a:pPr>
              <a:buFont typeface=""/>
              <a:buChar char="•"/>
            </a:pPr>
            <a:r>
              <a:rPr lang="en-US" sz="2000"/>
              <a:t>Overall validation accuracy: 87.21%</a:t>
            </a:r>
          </a:p>
          <a:p>
            <a:pPr>
              <a:buFont typeface=""/>
              <a:buChar char="•"/>
            </a:pPr>
            <a:r>
              <a:rPr lang="en-US" sz="2000"/>
              <a:t>Test set accuracy on negative tweets: 87.81%</a:t>
            </a:r>
          </a:p>
          <a:p>
            <a:pPr>
              <a:buFont typeface=""/>
              <a:buChar char="•"/>
            </a:pPr>
            <a:r>
              <a:rPr lang="en-US" sz="2000"/>
              <a:t>Test set accuracy on positive tweets: 86.39%</a:t>
            </a:r>
          </a:p>
        </p:txBody>
      </p:sp>
      <p:sp>
        <p:nvSpPr>
          <p:cNvPr id="5" name="TextBox 4">
            <a:extLst>
              <a:ext uri="{FF2B5EF4-FFF2-40B4-BE49-F238E27FC236}">
                <a16:creationId xmlns:a16="http://schemas.microsoft.com/office/drawing/2014/main" id="{7D53C538-163C-79AF-B46A-34C4A16A0E8D}"/>
              </a:ext>
            </a:extLst>
          </p:cNvPr>
          <p:cNvSpPr txBox="1"/>
          <p:nvPr/>
        </p:nvSpPr>
        <p:spPr>
          <a:xfrm>
            <a:off x="6389446" y="4206667"/>
            <a:ext cx="539003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C</a:t>
            </a:r>
            <a:r>
              <a:rPr lang="en-US"/>
              <a:t>lassification reports showed high precision in detecting the correct class but lower recall, missing some true positives/negatives. Combining multiple text representations benefited performance.</a:t>
            </a:r>
          </a:p>
        </p:txBody>
      </p:sp>
    </p:spTree>
    <p:extLst>
      <p:ext uri="{BB962C8B-B14F-4D97-AF65-F5344CB8AC3E}">
        <p14:creationId xmlns:p14="http://schemas.microsoft.com/office/powerpoint/2010/main" val="313186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5D00-668F-971D-05AD-63520B1B3C05}"/>
              </a:ext>
            </a:extLst>
          </p:cNvPr>
          <p:cNvSpPr>
            <a:spLocks noGrp="1"/>
          </p:cNvSpPr>
          <p:nvPr>
            <p:ph type="title"/>
          </p:nvPr>
        </p:nvSpPr>
        <p:spPr/>
        <p:txBody>
          <a:bodyPr/>
          <a:lstStyle/>
          <a:p>
            <a:r>
              <a:rPr lang="en-US" b="1" dirty="0">
                <a:ea typeface="+mj-lt"/>
                <a:cs typeface="+mj-lt"/>
              </a:rPr>
              <a:t>Results : </a:t>
            </a:r>
            <a:endParaRPr lang="en-US" b="1" dirty="0"/>
          </a:p>
        </p:txBody>
      </p:sp>
      <p:graphicFrame>
        <p:nvGraphicFramePr>
          <p:cNvPr id="4" name="Content Placeholder 3">
            <a:extLst>
              <a:ext uri="{FF2B5EF4-FFF2-40B4-BE49-F238E27FC236}">
                <a16:creationId xmlns:a16="http://schemas.microsoft.com/office/drawing/2014/main" id="{92876E11-AFD6-4276-9975-E7588B50A159}"/>
              </a:ext>
            </a:extLst>
          </p:cNvPr>
          <p:cNvGraphicFramePr>
            <a:graphicFrameLocks noGrp="1"/>
          </p:cNvGraphicFramePr>
          <p:nvPr>
            <p:ph idx="1"/>
            <p:extLst>
              <p:ext uri="{D42A27DB-BD31-4B8C-83A1-F6EECF244321}">
                <p14:modId xmlns:p14="http://schemas.microsoft.com/office/powerpoint/2010/main" val="571593494"/>
              </p:ext>
            </p:extLst>
          </p:nvPr>
        </p:nvGraphicFramePr>
        <p:xfrm>
          <a:off x="668867" y="5154613"/>
          <a:ext cx="10515600" cy="148335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26010726"/>
                    </a:ext>
                  </a:extLst>
                </a:gridCol>
                <a:gridCol w="5257800">
                  <a:extLst>
                    <a:ext uri="{9D8B030D-6E8A-4147-A177-3AD203B41FA5}">
                      <a16:colId xmlns:a16="http://schemas.microsoft.com/office/drawing/2014/main" val="2980420555"/>
                    </a:ext>
                  </a:extLst>
                </a:gridCol>
              </a:tblGrid>
              <a:tr h="370840">
                <a:tc>
                  <a:txBody>
                    <a:bodyPr/>
                    <a:lstStyle/>
                    <a:p>
                      <a:pPr lvl="0">
                        <a:buNone/>
                      </a:pPr>
                      <a:r>
                        <a:rPr lang="en-US" sz="1800" b="0" i="0" u="none" strike="noStrike" noProof="0">
                          <a:latin typeface="Century Gothic"/>
                        </a:rPr>
                        <a:t>Metric</a:t>
                      </a:r>
                      <a:endParaRPr lang="en-US"/>
                    </a:p>
                  </a:txBody>
                  <a:tcPr/>
                </a:tc>
                <a:tc>
                  <a:txBody>
                    <a:bodyPr/>
                    <a:lstStyle/>
                    <a:p>
                      <a:pPr lvl="0">
                        <a:buNone/>
                      </a:pPr>
                      <a:r>
                        <a:rPr lang="en-US" sz="1800" b="0" i="0" u="none" strike="noStrike" noProof="0">
                          <a:latin typeface="Century Gothic"/>
                        </a:rPr>
                        <a:t>Value</a:t>
                      </a:r>
                      <a:endParaRPr lang="en-US"/>
                    </a:p>
                  </a:txBody>
                  <a:tcPr/>
                </a:tc>
                <a:extLst>
                  <a:ext uri="{0D108BD9-81ED-4DB2-BD59-A6C34878D82A}">
                    <a16:rowId xmlns:a16="http://schemas.microsoft.com/office/drawing/2014/main" val="1041541687"/>
                  </a:ext>
                </a:extLst>
              </a:tr>
              <a:tr h="370840">
                <a:tc>
                  <a:txBody>
                    <a:bodyPr/>
                    <a:lstStyle/>
                    <a:p>
                      <a:pPr lvl="0">
                        <a:buNone/>
                      </a:pPr>
                      <a:r>
                        <a:rPr lang="en-US" sz="1800" b="0" i="0" u="none" strike="noStrike" noProof="0">
                          <a:latin typeface="Century Gothic"/>
                        </a:rPr>
                        <a:t>Overall Validation Accuracy</a:t>
                      </a:r>
                      <a:endParaRPr lang="en-US"/>
                    </a:p>
                  </a:txBody>
                  <a:tcPr/>
                </a:tc>
                <a:tc>
                  <a:txBody>
                    <a:bodyPr/>
                    <a:lstStyle/>
                    <a:p>
                      <a:pPr lvl="0">
                        <a:buNone/>
                      </a:pPr>
                      <a:r>
                        <a:rPr lang="en-US" sz="1800" b="0" i="0" u="none" strike="noStrike" noProof="0">
                          <a:latin typeface="Century Gothic"/>
                        </a:rPr>
                        <a:t>87.21%</a:t>
                      </a:r>
                      <a:endParaRPr lang="en-US"/>
                    </a:p>
                  </a:txBody>
                  <a:tcPr/>
                </a:tc>
                <a:extLst>
                  <a:ext uri="{0D108BD9-81ED-4DB2-BD59-A6C34878D82A}">
                    <a16:rowId xmlns:a16="http://schemas.microsoft.com/office/drawing/2014/main" val="3222667387"/>
                  </a:ext>
                </a:extLst>
              </a:tr>
              <a:tr h="370840">
                <a:tc>
                  <a:txBody>
                    <a:bodyPr/>
                    <a:lstStyle/>
                    <a:p>
                      <a:pPr lvl="0">
                        <a:buNone/>
                      </a:pPr>
                      <a:r>
                        <a:rPr lang="en-US" sz="1800" b="0" i="0" u="none" strike="noStrike" noProof="0">
                          <a:latin typeface="Century Gothic"/>
                        </a:rPr>
                        <a:t>Test Set Accuracy on Negative Tweets</a:t>
                      </a:r>
                      <a:endParaRPr lang="en-US"/>
                    </a:p>
                  </a:txBody>
                  <a:tcPr/>
                </a:tc>
                <a:tc>
                  <a:txBody>
                    <a:bodyPr/>
                    <a:lstStyle/>
                    <a:p>
                      <a:pPr lvl="0">
                        <a:buNone/>
                      </a:pPr>
                      <a:r>
                        <a:rPr lang="en-US" sz="1800" b="0" i="0" u="none" strike="noStrike" noProof="0">
                          <a:latin typeface="Century Gothic"/>
                        </a:rPr>
                        <a:t>87.81%</a:t>
                      </a:r>
                      <a:endParaRPr lang="en-US"/>
                    </a:p>
                  </a:txBody>
                  <a:tcPr/>
                </a:tc>
                <a:extLst>
                  <a:ext uri="{0D108BD9-81ED-4DB2-BD59-A6C34878D82A}">
                    <a16:rowId xmlns:a16="http://schemas.microsoft.com/office/drawing/2014/main" val="1537021720"/>
                  </a:ext>
                </a:extLst>
              </a:tr>
              <a:tr h="370839">
                <a:tc>
                  <a:txBody>
                    <a:bodyPr/>
                    <a:lstStyle/>
                    <a:p>
                      <a:pPr lvl="0">
                        <a:buNone/>
                      </a:pPr>
                      <a:r>
                        <a:rPr lang="en-US" sz="1800" b="0" i="0" u="none" strike="noStrike" noProof="0">
                          <a:latin typeface="Century Gothic"/>
                        </a:rPr>
                        <a:t>Test Set Accuracy on Positive Tweets</a:t>
                      </a:r>
                      <a:endParaRPr lang="en-US"/>
                    </a:p>
                  </a:txBody>
                  <a:tcPr/>
                </a:tc>
                <a:tc>
                  <a:txBody>
                    <a:bodyPr/>
                    <a:lstStyle/>
                    <a:p>
                      <a:pPr lvl="0">
                        <a:buNone/>
                      </a:pPr>
                      <a:r>
                        <a:rPr lang="en-US" sz="1800" b="0" i="0" u="none" strike="noStrike" noProof="0">
                          <a:latin typeface="Century Gothic"/>
                        </a:rPr>
                        <a:t>86.39%</a:t>
                      </a:r>
                      <a:endParaRPr lang="en-US"/>
                    </a:p>
                  </a:txBody>
                  <a:tcPr/>
                </a:tc>
                <a:extLst>
                  <a:ext uri="{0D108BD9-81ED-4DB2-BD59-A6C34878D82A}">
                    <a16:rowId xmlns:a16="http://schemas.microsoft.com/office/drawing/2014/main" val="1225474887"/>
                  </a:ext>
                </a:extLst>
              </a:tr>
            </a:tbl>
          </a:graphicData>
        </a:graphic>
      </p:graphicFrame>
      <p:graphicFrame>
        <p:nvGraphicFramePr>
          <p:cNvPr id="9" name="Table 8" hidden="1">
            <a:extLst>
              <a:ext uri="{FF2B5EF4-FFF2-40B4-BE49-F238E27FC236}">
                <a16:creationId xmlns:a16="http://schemas.microsoft.com/office/drawing/2014/main" id="{4662B3AC-2BE5-D365-92C9-1A6E4B826AE2}"/>
              </a:ext>
            </a:extLst>
          </p:cNvPr>
          <p:cNvGraphicFramePr>
            <a:graphicFrameLocks noGrp="1"/>
          </p:cNvGraphicFramePr>
          <p:nvPr>
            <p:extLst>
              <p:ext uri="{D42A27DB-BD31-4B8C-83A1-F6EECF244321}">
                <p14:modId xmlns:p14="http://schemas.microsoft.com/office/powerpoint/2010/main" val="229332548"/>
              </p:ext>
            </p:extLst>
          </p:nvPr>
        </p:nvGraphicFramePr>
        <p:xfrm>
          <a:off x="1346080" y="3804408"/>
          <a:ext cx="8135507" cy="1579629"/>
        </p:xfrm>
        <a:graphic>
          <a:graphicData uri="http://schemas.openxmlformats.org/drawingml/2006/table">
            <a:tbl>
              <a:tblPr bandRow="1">
                <a:tableStyleId>{5C22544A-7EE6-4342-B048-85BDC9FD1C3A}</a:tableStyleId>
              </a:tblPr>
              <a:tblGrid>
                <a:gridCol w="2113951">
                  <a:extLst>
                    <a:ext uri="{9D8B030D-6E8A-4147-A177-3AD203B41FA5}">
                      <a16:colId xmlns:a16="http://schemas.microsoft.com/office/drawing/2014/main" val="982802585"/>
                    </a:ext>
                  </a:extLst>
                </a:gridCol>
                <a:gridCol w="1815009">
                  <a:extLst>
                    <a:ext uri="{9D8B030D-6E8A-4147-A177-3AD203B41FA5}">
                      <a16:colId xmlns:a16="http://schemas.microsoft.com/office/drawing/2014/main" val="1866960748"/>
                    </a:ext>
                  </a:extLst>
                </a:gridCol>
                <a:gridCol w="1836361">
                  <a:extLst>
                    <a:ext uri="{9D8B030D-6E8A-4147-A177-3AD203B41FA5}">
                      <a16:colId xmlns:a16="http://schemas.microsoft.com/office/drawing/2014/main" val="2986407722"/>
                    </a:ext>
                  </a:extLst>
                </a:gridCol>
                <a:gridCol w="1321836">
                  <a:extLst>
                    <a:ext uri="{9D8B030D-6E8A-4147-A177-3AD203B41FA5}">
                      <a16:colId xmlns:a16="http://schemas.microsoft.com/office/drawing/2014/main" val="2922468554"/>
                    </a:ext>
                  </a:extLst>
                </a:gridCol>
                <a:gridCol w="1048350">
                  <a:extLst>
                    <a:ext uri="{9D8B030D-6E8A-4147-A177-3AD203B41FA5}">
                      <a16:colId xmlns:a16="http://schemas.microsoft.com/office/drawing/2014/main" val="3762112912"/>
                    </a:ext>
                  </a:extLst>
                </a:gridCol>
              </a:tblGrid>
              <a:tr h="452248">
                <a:tc>
                  <a:txBody>
                    <a:bodyPr/>
                    <a:lstStyle/>
                    <a:p>
                      <a:pPr algn="ctr" fontAlgn="ctr"/>
                      <a:endParaRPr lang="en-US" sz="1400" b="1"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ctr" fontAlgn="ctr"/>
                      <a:endParaRPr lang="en-US" sz="1400" b="1"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ctr" fontAlgn="ctr"/>
                      <a:endParaRPr lang="en-US" sz="1400" b="1"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ctr" fontAlgn="ctr"/>
                      <a:endParaRPr lang="en-US" sz="1400" b="1"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ctr" fontAlgn="ctr"/>
                      <a:endParaRPr lang="en-US" sz="1400" b="1" i="0" u="none" strike="noStrike" dirty="0">
                        <a:solidFill>
                          <a:srgbClr val="000000"/>
                        </a:solidFill>
                        <a:effectLst/>
                        <a:latin typeface="Calibri"/>
                      </a:endParaRPr>
                    </a:p>
                  </a:txBody>
                  <a:tcPr marL="9525" marR="9525" marT="9525" marB="0" anchor="ctr">
                    <a:lnL>
                      <a:noFill/>
                    </a:lnL>
                    <a:lnR>
                      <a:noFill/>
                    </a:lnR>
                    <a:lnT>
                      <a:noFill/>
                    </a:lnT>
                    <a:lnB>
                      <a:noFill/>
                    </a:lnB>
                    <a:noFill/>
                  </a:tcPr>
                </a:tc>
                <a:extLst>
                  <a:ext uri="{0D108BD9-81ED-4DB2-BD59-A6C34878D82A}">
                    <a16:rowId xmlns:a16="http://schemas.microsoft.com/office/drawing/2014/main" val="2310245613"/>
                  </a:ext>
                </a:extLst>
              </a:tr>
              <a:tr h="452248">
                <a:tc>
                  <a:txBody>
                    <a:bodyPr/>
                    <a:lstStyle/>
                    <a:p>
                      <a:pPr algn="l"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extLst>
                  <a:ext uri="{0D108BD9-81ED-4DB2-BD59-A6C34878D82A}">
                    <a16:rowId xmlns:a16="http://schemas.microsoft.com/office/drawing/2014/main" val="2575870206"/>
                  </a:ext>
                </a:extLst>
              </a:tr>
              <a:tr h="452248">
                <a:tc>
                  <a:txBody>
                    <a:bodyPr/>
                    <a:lstStyle/>
                    <a:p>
                      <a:pPr algn="l"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extLst>
                  <a:ext uri="{0D108BD9-81ED-4DB2-BD59-A6C34878D82A}">
                    <a16:rowId xmlns:a16="http://schemas.microsoft.com/office/drawing/2014/main" val="2152689867"/>
                  </a:ext>
                </a:extLst>
              </a:tr>
              <a:tr h="202163">
                <a:tc>
                  <a:txBody>
                    <a:bodyPr/>
                    <a:lstStyle/>
                    <a:p>
                      <a:pPr algn="l"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tc>
                  <a:txBody>
                    <a:bodyPr/>
                    <a:lstStyle/>
                    <a:p>
                      <a:pPr algn="r" fontAlgn="ctr"/>
                      <a:endParaRPr lang="en-US" sz="1400" b="0" i="0" u="none" strike="noStrike" dirty="0">
                        <a:solidFill>
                          <a:srgbClr val="000000"/>
                        </a:solidFill>
                        <a:effectLst/>
                        <a:latin typeface="Calibri"/>
                      </a:endParaRPr>
                    </a:p>
                  </a:txBody>
                  <a:tcPr marL="9525" marR="9525" marT="9525" marB="0" anchor="ctr">
                    <a:lnL>
                      <a:noFill/>
                    </a:lnL>
                    <a:lnR>
                      <a:noFill/>
                    </a:lnR>
                    <a:lnT>
                      <a:noFill/>
                    </a:lnT>
                    <a:lnB>
                      <a:noFill/>
                    </a:lnB>
                    <a:noFill/>
                  </a:tcPr>
                </a:tc>
                <a:extLst>
                  <a:ext uri="{0D108BD9-81ED-4DB2-BD59-A6C34878D82A}">
                    <a16:rowId xmlns:a16="http://schemas.microsoft.com/office/drawing/2014/main" val="3130960301"/>
                  </a:ext>
                </a:extLst>
              </a:tr>
            </a:tbl>
          </a:graphicData>
        </a:graphic>
      </p:graphicFrame>
      <p:graphicFrame>
        <p:nvGraphicFramePr>
          <p:cNvPr id="6" name="Table 5">
            <a:extLst>
              <a:ext uri="{FF2B5EF4-FFF2-40B4-BE49-F238E27FC236}">
                <a16:creationId xmlns:a16="http://schemas.microsoft.com/office/drawing/2014/main" id="{4A022ED4-D8FA-997A-8FFC-26D150C48E5B}"/>
              </a:ext>
            </a:extLst>
          </p:cNvPr>
          <p:cNvGraphicFramePr>
            <a:graphicFrameLocks noGrp="1"/>
          </p:cNvGraphicFramePr>
          <p:nvPr>
            <p:extLst>
              <p:ext uri="{D42A27DB-BD31-4B8C-83A1-F6EECF244321}">
                <p14:modId xmlns:p14="http://schemas.microsoft.com/office/powerpoint/2010/main" val="823903511"/>
              </p:ext>
            </p:extLst>
          </p:nvPr>
        </p:nvGraphicFramePr>
        <p:xfrm>
          <a:off x="349250" y="2063750"/>
          <a:ext cx="10856571" cy="1752599"/>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1693952592"/>
                    </a:ext>
                  </a:extLst>
                </a:gridCol>
                <a:gridCol w="1428750">
                  <a:extLst>
                    <a:ext uri="{9D8B030D-6E8A-4147-A177-3AD203B41FA5}">
                      <a16:colId xmlns:a16="http://schemas.microsoft.com/office/drawing/2014/main" val="3239591476"/>
                    </a:ext>
                  </a:extLst>
                </a:gridCol>
                <a:gridCol w="1223815">
                  <a:extLst>
                    <a:ext uri="{9D8B030D-6E8A-4147-A177-3AD203B41FA5}">
                      <a16:colId xmlns:a16="http://schemas.microsoft.com/office/drawing/2014/main" val="1762935283"/>
                    </a:ext>
                  </a:extLst>
                </a:gridCol>
                <a:gridCol w="1550939">
                  <a:extLst>
                    <a:ext uri="{9D8B030D-6E8A-4147-A177-3AD203B41FA5}">
                      <a16:colId xmlns:a16="http://schemas.microsoft.com/office/drawing/2014/main" val="3905297258"/>
                    </a:ext>
                  </a:extLst>
                </a:gridCol>
                <a:gridCol w="1550939">
                  <a:extLst>
                    <a:ext uri="{9D8B030D-6E8A-4147-A177-3AD203B41FA5}">
                      <a16:colId xmlns:a16="http://schemas.microsoft.com/office/drawing/2014/main" val="1018818781"/>
                    </a:ext>
                  </a:extLst>
                </a:gridCol>
                <a:gridCol w="1550939">
                  <a:extLst>
                    <a:ext uri="{9D8B030D-6E8A-4147-A177-3AD203B41FA5}">
                      <a16:colId xmlns:a16="http://schemas.microsoft.com/office/drawing/2014/main" val="3640986059"/>
                    </a:ext>
                  </a:extLst>
                </a:gridCol>
                <a:gridCol w="1550939">
                  <a:extLst>
                    <a:ext uri="{9D8B030D-6E8A-4147-A177-3AD203B41FA5}">
                      <a16:colId xmlns:a16="http://schemas.microsoft.com/office/drawing/2014/main" val="2266298949"/>
                    </a:ext>
                  </a:extLst>
                </a:gridCol>
              </a:tblGrid>
              <a:tr h="370840">
                <a:tc>
                  <a:txBody>
                    <a:bodyPr/>
                    <a:lstStyle/>
                    <a:p>
                      <a:pPr lvl="0" algn="ctr">
                        <a:buNone/>
                      </a:pPr>
                      <a:r>
                        <a:rPr lang="en-US" sz="1800" b="1" i="0" u="none" strike="noStrike" dirty="0">
                          <a:solidFill>
                            <a:srgbClr val="000000"/>
                          </a:solidFill>
                          <a:effectLst/>
                          <a:latin typeface="Century Gothic"/>
                        </a:rPr>
                        <a:t>Sentiment Level</a:t>
                      </a:r>
                      <a:endParaRPr lang="en-US" sz="1800" b="1">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75000"/>
                      </a:schemeClr>
                    </a:solidFill>
                  </a:tcPr>
                </a:tc>
                <a:tc>
                  <a:txBody>
                    <a:bodyPr/>
                    <a:lstStyle/>
                    <a:p>
                      <a:pPr lvl="0" algn="ctr">
                        <a:buNone/>
                      </a:pPr>
                      <a:r>
                        <a:rPr lang="en-US" sz="1800" b="1" i="0" u="none" strike="noStrike" dirty="0">
                          <a:solidFill>
                            <a:srgbClr val="000000"/>
                          </a:solidFill>
                          <a:effectLst/>
                          <a:latin typeface="Century Gothic"/>
                        </a:rPr>
                        <a:t>Main-AHS</a:t>
                      </a:r>
                      <a:endParaRPr lang="en-US" sz="1800" b="1">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75000"/>
                      </a:schemeClr>
                    </a:solidFill>
                  </a:tcPr>
                </a:tc>
                <a:tc>
                  <a:txBody>
                    <a:bodyPr/>
                    <a:lstStyle/>
                    <a:p>
                      <a:pPr lvl="0" algn="ctr">
                        <a:buNone/>
                      </a:pPr>
                      <a:r>
                        <a:rPr lang="en-US" sz="1800" b="1" i="0" u="none" strike="noStrike" dirty="0">
                          <a:solidFill>
                            <a:srgbClr val="000000"/>
                          </a:solidFill>
                          <a:effectLst/>
                          <a:latin typeface="Century Gothic"/>
                        </a:rPr>
                        <a:t>Sub-AHS</a:t>
                      </a:r>
                      <a:endParaRPr lang="en-US" sz="1800" b="1">
                        <a:latin typeface="Century Gothic"/>
                      </a:endParaRPr>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75000"/>
                      </a:schemeClr>
                    </a:solidFill>
                  </a:tcPr>
                </a:tc>
                <a:tc>
                  <a:txBody>
                    <a:bodyPr/>
                    <a:lstStyle/>
                    <a:p>
                      <a:pPr lvl="0" algn="ctr">
                        <a:buNone/>
                      </a:pPr>
                      <a:r>
                        <a:rPr lang="en-US" sz="1800" b="1" i="0" u="none" strike="noStrike" dirty="0">
                          <a:solidFill>
                            <a:srgbClr val="000000"/>
                          </a:solidFill>
                          <a:effectLst/>
                          <a:latin typeface="Century Gothic"/>
                        </a:rPr>
                        <a:t>  </a:t>
                      </a:r>
                      <a:r>
                        <a:rPr lang="en-US" sz="1800" b="1" i="0" u="none" strike="noStrike" err="1">
                          <a:solidFill>
                            <a:srgbClr val="000000"/>
                          </a:solidFill>
                          <a:effectLst/>
                          <a:latin typeface="Century Gothic"/>
                        </a:rPr>
                        <a:t>Ar</a:t>
                      </a:r>
                      <a:r>
                        <a:rPr lang="en-US" sz="1800" b="1" i="0" u="none" strike="noStrike" dirty="0">
                          <a:solidFill>
                            <a:srgbClr val="000000"/>
                          </a:solidFill>
                          <a:effectLst/>
                          <a:latin typeface="Century Gothic"/>
                        </a:rPr>
                        <a:t>-Twitter</a:t>
                      </a:r>
                      <a:endParaRPr lang="en-US" sz="1800" b="1">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75000"/>
                      </a:schemeClr>
                    </a:solidFill>
                  </a:tcPr>
                </a:tc>
                <a:tc>
                  <a:txBody>
                    <a:bodyPr/>
                    <a:lstStyle/>
                    <a:p>
                      <a:pPr lvl="0" algn="ctr">
                        <a:buNone/>
                      </a:pPr>
                      <a:r>
                        <a:rPr lang="en-US" sz="1800" b="1" i="0" u="none" strike="noStrike" dirty="0">
                          <a:solidFill>
                            <a:srgbClr val="000000"/>
                          </a:solidFill>
                          <a:effectLst/>
                          <a:latin typeface="Century Gothic"/>
                        </a:rPr>
                        <a:t>ASTD</a:t>
                      </a:r>
                      <a:endParaRPr lang="en-US" sz="1800" b="1">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accent1">
                        <a:lumMod val="75000"/>
                      </a:schemeClr>
                    </a:solidFill>
                  </a:tcPr>
                </a:tc>
                <a:tc>
                  <a:txBody>
                    <a:bodyPr/>
                    <a:lstStyle/>
                    <a:p>
                      <a:pPr lvl="0" algn="ctr">
                        <a:buNone/>
                      </a:pPr>
                      <a:r>
                        <a:rPr lang="en-US" sz="1800" b="1" i="0" u="none" strike="noStrike" noProof="0" dirty="0">
                          <a:solidFill>
                            <a:srgbClr val="000000"/>
                          </a:solidFill>
                          <a:effectLst/>
                          <a:latin typeface="Century Gothic"/>
                        </a:rPr>
                        <a:t>negative tweets</a:t>
                      </a:r>
                      <a:endParaRPr lang="en-US" b="1">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accent1">
                        <a:lumMod val="75000"/>
                      </a:schemeClr>
                    </a:solidFill>
                  </a:tcPr>
                </a:tc>
                <a:tc>
                  <a:txBody>
                    <a:bodyPr/>
                    <a:lstStyle/>
                    <a:p>
                      <a:pPr lvl="0" algn="ctr">
                        <a:buNone/>
                      </a:pPr>
                      <a:r>
                        <a:rPr lang="en-US" sz="1800" b="1" i="0" u="none" strike="noStrike" noProof="0" dirty="0">
                          <a:solidFill>
                            <a:srgbClr val="000000"/>
                          </a:solidFill>
                          <a:effectLst/>
                          <a:latin typeface="Century Gothic"/>
                        </a:rPr>
                        <a:t>positive tweets</a:t>
                      </a:r>
                      <a:endParaRPr lang="en-US" b="1">
                        <a:latin typeface="Century Gothic"/>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75000"/>
                      </a:schemeClr>
                    </a:solidFill>
                  </a:tcPr>
                </a:tc>
                <a:extLst>
                  <a:ext uri="{0D108BD9-81ED-4DB2-BD59-A6C34878D82A}">
                    <a16:rowId xmlns:a16="http://schemas.microsoft.com/office/drawing/2014/main" val="2333297577"/>
                  </a:ext>
                </a:extLst>
              </a:tr>
              <a:tr h="370840">
                <a:tc>
                  <a:txBody>
                    <a:bodyPr/>
                    <a:lstStyle/>
                    <a:p>
                      <a:pPr lvl="0" algn="ctr">
                        <a:buNone/>
                      </a:pPr>
                      <a:r>
                        <a:rPr lang="en-US" sz="1800" b="0" i="0" u="none" strike="noStrike" dirty="0">
                          <a:solidFill>
                            <a:srgbClr val="000000"/>
                          </a:solidFill>
                          <a:effectLst/>
                          <a:latin typeface="Century Gothic"/>
                        </a:rPr>
                        <a:t>Char-level</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0.8941</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0.9164</a:t>
                      </a:r>
                      <a:endParaRPr lang="en-US" sz="1800">
                        <a:latin typeface="Century Gothic"/>
                      </a:endParaRPr>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0.8131</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0.7419</a:t>
                      </a:r>
                      <a:endParaRPr lang="en-US" sz="1800">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US" sz="1800" b="0" i="0" u="none" strike="noStrike" noProof="0" dirty="0">
                          <a:solidFill>
                            <a:srgbClr val="000000"/>
                          </a:solidFill>
                          <a:effectLst/>
                          <a:latin typeface="Century Gothic"/>
                        </a:rPr>
                        <a:t>0.903</a:t>
                      </a:r>
                      <a:endParaRPr lang="en-US">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US" sz="1800" b="0" i="0" u="none" strike="noStrike" noProof="0" dirty="0">
                          <a:solidFill>
                            <a:srgbClr val="000000"/>
                          </a:solidFill>
                          <a:effectLst/>
                          <a:latin typeface="Century Gothic"/>
                        </a:rPr>
                        <a:t>0.810</a:t>
                      </a:r>
                      <a:endParaRPr lang="en-US">
                        <a:latin typeface="Century Gothic"/>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55931563"/>
                  </a:ext>
                </a:extLst>
              </a:tr>
              <a:tr h="370840">
                <a:tc>
                  <a:txBody>
                    <a:bodyPr/>
                    <a:lstStyle/>
                    <a:p>
                      <a:pPr lvl="0" algn="ctr">
                        <a:buNone/>
                      </a:pPr>
                      <a:r>
                        <a:rPr lang="en-US" sz="1800" b="0" i="0" u="none" strike="noStrike" dirty="0">
                          <a:solidFill>
                            <a:srgbClr val="000000"/>
                          </a:solidFill>
                          <a:effectLst/>
                          <a:latin typeface="Century Gothic"/>
                        </a:rPr>
                        <a:t>Ch5gram-level</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0.9163</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0.9568</a:t>
                      </a:r>
                      <a:endParaRPr lang="en-US" sz="1800">
                        <a:latin typeface="Century Gothic"/>
                      </a:endParaRPr>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0.8283</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0.7762</a:t>
                      </a:r>
                      <a:endParaRPr lang="en-US" sz="1800">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US" sz="1800" b="0" i="0" u="none" strike="noStrike" noProof="0" dirty="0">
                          <a:solidFill>
                            <a:srgbClr val="000000"/>
                          </a:solidFill>
                          <a:effectLst/>
                          <a:latin typeface="Century Gothic"/>
                        </a:rPr>
                        <a:t>0.904</a:t>
                      </a:r>
                      <a:endParaRPr lang="en-US">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US" sz="1800" b="0" i="0" u="none" strike="noStrike" noProof="0" dirty="0">
                          <a:solidFill>
                            <a:srgbClr val="000000"/>
                          </a:solidFill>
                          <a:effectLst/>
                          <a:latin typeface="Century Gothic"/>
                        </a:rPr>
                        <a:t>0.807</a:t>
                      </a:r>
                      <a:endParaRPr lang="en-US">
                        <a:latin typeface="Century Gothic"/>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9190950"/>
                  </a:ext>
                </a:extLst>
              </a:tr>
              <a:tr h="370839">
                <a:tc>
                  <a:txBody>
                    <a:bodyPr/>
                    <a:lstStyle/>
                    <a:p>
                      <a:pPr lvl="0" algn="ctr">
                        <a:buNone/>
                      </a:pPr>
                      <a:r>
                        <a:rPr lang="en-US" sz="1800" b="0" i="0" u="none" strike="noStrike" dirty="0">
                          <a:solidFill>
                            <a:srgbClr val="000000"/>
                          </a:solidFill>
                          <a:effectLst/>
                          <a:latin typeface="Century Gothic"/>
                        </a:rPr>
                        <a:t>Word-level</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0.9424</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0.951</a:t>
                      </a:r>
                      <a:endParaRPr lang="en-US" sz="1800">
                        <a:latin typeface="Century Gothic"/>
                      </a:endParaRPr>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0.881</a:t>
                      </a:r>
                      <a:endParaRPr lang="en-US" sz="1800">
                        <a:latin typeface="Century Gothic"/>
                      </a:endParaRPr>
                    </a:p>
                  </a:txBody>
                  <a:tcPr marL="9525" marR="9525" marT="9525"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dirty="0">
                          <a:solidFill>
                            <a:srgbClr val="000000"/>
                          </a:solidFill>
                          <a:effectLst/>
                          <a:latin typeface="Century Gothic"/>
                        </a:rPr>
                        <a:t>0.7641</a:t>
                      </a:r>
                      <a:endParaRPr lang="en-US" sz="1800">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US" sz="1800" b="0" i="0" u="none" strike="noStrike" noProof="0" dirty="0">
                          <a:solidFill>
                            <a:srgbClr val="000000"/>
                          </a:solidFill>
                          <a:effectLst/>
                          <a:latin typeface="Century Gothic"/>
                        </a:rPr>
                        <a:t>0.903</a:t>
                      </a:r>
                      <a:endParaRPr lang="en-US">
                        <a:latin typeface="Century Gothic"/>
                      </a:endParaRP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US" sz="1800" b="0" i="0" u="none" strike="noStrike" noProof="0" dirty="0">
                          <a:solidFill>
                            <a:srgbClr val="000000"/>
                          </a:solidFill>
                          <a:effectLst/>
                          <a:latin typeface="Century Gothic"/>
                        </a:rPr>
                        <a:t>0.810</a:t>
                      </a:r>
                      <a:endParaRPr lang="en-US">
                        <a:latin typeface="Century Gothic"/>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673432769"/>
                  </a:ext>
                </a:extLst>
              </a:tr>
            </a:tbl>
          </a:graphicData>
        </a:graphic>
      </p:graphicFrame>
    </p:spTree>
    <p:extLst>
      <p:ext uri="{BB962C8B-B14F-4D97-AF65-F5344CB8AC3E}">
        <p14:creationId xmlns:p14="http://schemas.microsoft.com/office/powerpoint/2010/main" val="148821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791B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D1D392-3F6C-AE76-6ADC-ED74FB310064}"/>
              </a:ext>
            </a:extLst>
          </p:cNvPr>
          <p:cNvSpPr>
            <a:spLocks noGrp="1"/>
          </p:cNvSpPr>
          <p:nvPr>
            <p:ph type="title"/>
          </p:nvPr>
        </p:nvSpPr>
        <p:spPr>
          <a:xfrm>
            <a:off x="838200" y="365125"/>
            <a:ext cx="10515600" cy="1325563"/>
          </a:xfrm>
        </p:spPr>
        <p:txBody>
          <a:bodyPr>
            <a:normAutofit/>
          </a:bodyPr>
          <a:lstStyle/>
          <a:p>
            <a:r>
              <a:rPr lang="en-US" b="1" dirty="0"/>
              <a:t>Classification Report Summary:</a:t>
            </a:r>
          </a:p>
        </p:txBody>
      </p:sp>
      <p:graphicFrame>
        <p:nvGraphicFramePr>
          <p:cNvPr id="5" name="Content Placeholder 4">
            <a:extLst>
              <a:ext uri="{FF2B5EF4-FFF2-40B4-BE49-F238E27FC236}">
                <a16:creationId xmlns:a16="http://schemas.microsoft.com/office/drawing/2014/main" id="{64A386D6-6AFF-6598-6D25-0DD4E69D6719}"/>
              </a:ext>
            </a:extLst>
          </p:cNvPr>
          <p:cNvGraphicFramePr>
            <a:graphicFrameLocks noGrp="1"/>
          </p:cNvGraphicFramePr>
          <p:nvPr>
            <p:ph idx="1"/>
          </p:nvPr>
        </p:nvGraphicFramePr>
        <p:xfrm>
          <a:off x="1354172" y="2011363"/>
          <a:ext cx="9483657" cy="4160842"/>
        </p:xfrm>
        <a:graphic>
          <a:graphicData uri="http://schemas.openxmlformats.org/drawingml/2006/table">
            <a:tbl>
              <a:tblPr firstRow="1" bandRow="1">
                <a:tableStyleId>{5C22544A-7EE6-4342-B048-85BDC9FD1C3A}</a:tableStyleId>
              </a:tblPr>
              <a:tblGrid>
                <a:gridCol w="4253057">
                  <a:extLst>
                    <a:ext uri="{9D8B030D-6E8A-4147-A177-3AD203B41FA5}">
                      <a16:colId xmlns:a16="http://schemas.microsoft.com/office/drawing/2014/main" val="2393768474"/>
                    </a:ext>
                  </a:extLst>
                </a:gridCol>
                <a:gridCol w="1898327">
                  <a:extLst>
                    <a:ext uri="{9D8B030D-6E8A-4147-A177-3AD203B41FA5}">
                      <a16:colId xmlns:a16="http://schemas.microsoft.com/office/drawing/2014/main" val="3779219998"/>
                    </a:ext>
                  </a:extLst>
                </a:gridCol>
                <a:gridCol w="1473818">
                  <a:extLst>
                    <a:ext uri="{9D8B030D-6E8A-4147-A177-3AD203B41FA5}">
                      <a16:colId xmlns:a16="http://schemas.microsoft.com/office/drawing/2014/main" val="3744716404"/>
                    </a:ext>
                  </a:extLst>
                </a:gridCol>
                <a:gridCol w="1858455">
                  <a:extLst>
                    <a:ext uri="{9D8B030D-6E8A-4147-A177-3AD203B41FA5}">
                      <a16:colId xmlns:a16="http://schemas.microsoft.com/office/drawing/2014/main" val="706713361"/>
                    </a:ext>
                  </a:extLst>
                </a:gridCol>
              </a:tblGrid>
              <a:tr h="594406">
                <a:tc>
                  <a:txBody>
                    <a:bodyPr/>
                    <a:lstStyle/>
                    <a:p>
                      <a:pPr algn="l" fontAlgn="base"/>
                      <a:r>
                        <a:rPr lang="en-US" sz="2700" b="0" i="0" u="none" strike="noStrike">
                          <a:solidFill>
                            <a:srgbClr val="FFFFFF"/>
                          </a:solidFill>
                          <a:effectLst/>
                          <a:highlight>
                            <a:srgbClr val="C791BE"/>
                          </a:highlight>
                          <a:latin typeface="Century Gothic" panose="020B0502020202020204" pitchFamily="34" charset="0"/>
                        </a:rPr>
                        <a:t>Sentiment Level</a:t>
                      </a:r>
                      <a:endParaRPr lang="en-US" sz="2700" b="1" i="0">
                        <a:solidFill>
                          <a:srgbClr val="FFFFFF"/>
                        </a:solidFill>
                        <a:effectLst/>
                        <a:highlight>
                          <a:srgbClr val="C791BE"/>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C791BE"/>
                    </a:solidFill>
                  </a:tcPr>
                </a:tc>
                <a:tc>
                  <a:txBody>
                    <a:bodyPr/>
                    <a:lstStyle/>
                    <a:p>
                      <a:pPr algn="l" fontAlgn="base"/>
                      <a:r>
                        <a:rPr lang="en-US" sz="2700" b="0" i="0" u="none" strike="noStrike">
                          <a:solidFill>
                            <a:srgbClr val="FFFFFF"/>
                          </a:solidFill>
                          <a:effectLst/>
                          <a:highlight>
                            <a:srgbClr val="C791BE"/>
                          </a:highlight>
                          <a:latin typeface="Century Gothic" panose="020B0502020202020204" pitchFamily="34" charset="0"/>
                        </a:rPr>
                        <a:t>Precision</a:t>
                      </a:r>
                      <a:endParaRPr lang="en-US" sz="2700" b="1" i="0">
                        <a:solidFill>
                          <a:srgbClr val="FFFFFF"/>
                        </a:solidFill>
                        <a:effectLst/>
                        <a:highlight>
                          <a:srgbClr val="C791BE"/>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C791BE"/>
                    </a:solidFill>
                  </a:tcPr>
                </a:tc>
                <a:tc>
                  <a:txBody>
                    <a:bodyPr/>
                    <a:lstStyle/>
                    <a:p>
                      <a:pPr algn="l" fontAlgn="base"/>
                      <a:r>
                        <a:rPr lang="en-US" sz="2700" b="0" i="0" u="none" strike="noStrike">
                          <a:solidFill>
                            <a:srgbClr val="FFFFFF"/>
                          </a:solidFill>
                          <a:effectLst/>
                          <a:highlight>
                            <a:srgbClr val="C791BE"/>
                          </a:highlight>
                          <a:latin typeface="Century Gothic" panose="020B0502020202020204" pitchFamily="34" charset="0"/>
                        </a:rPr>
                        <a:t>Recall</a:t>
                      </a:r>
                      <a:endParaRPr lang="en-US" sz="2700" b="1" i="0">
                        <a:solidFill>
                          <a:srgbClr val="FFFFFF"/>
                        </a:solidFill>
                        <a:effectLst/>
                        <a:highlight>
                          <a:srgbClr val="C791BE"/>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C791BE"/>
                    </a:solidFill>
                  </a:tcPr>
                </a:tc>
                <a:tc>
                  <a:txBody>
                    <a:bodyPr/>
                    <a:lstStyle/>
                    <a:p>
                      <a:pPr algn="l" fontAlgn="base"/>
                      <a:r>
                        <a:rPr lang="en-US" sz="2700" b="0" i="0" u="none" strike="noStrike">
                          <a:solidFill>
                            <a:srgbClr val="FFFFFF"/>
                          </a:solidFill>
                          <a:effectLst/>
                          <a:highlight>
                            <a:srgbClr val="C791BE"/>
                          </a:highlight>
                          <a:latin typeface="Century Gothic" panose="020B0502020202020204" pitchFamily="34" charset="0"/>
                        </a:rPr>
                        <a:t>F1-Score</a:t>
                      </a:r>
                      <a:endParaRPr lang="en-US" sz="2700" b="1" i="0">
                        <a:solidFill>
                          <a:srgbClr val="FFFFFF"/>
                        </a:solidFill>
                        <a:effectLst/>
                        <a:highlight>
                          <a:srgbClr val="C791BE"/>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C791BE"/>
                    </a:solidFill>
                  </a:tcPr>
                </a:tc>
                <a:extLst>
                  <a:ext uri="{0D108BD9-81ED-4DB2-BD59-A6C34878D82A}">
                    <a16:rowId xmlns:a16="http://schemas.microsoft.com/office/drawing/2014/main" val="3907332792"/>
                  </a:ext>
                </a:extLst>
              </a:tr>
              <a:tr h="594406">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Negative - Char</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1.00</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0.83</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0.91</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extLst>
                  <a:ext uri="{0D108BD9-81ED-4DB2-BD59-A6C34878D82A}">
                    <a16:rowId xmlns:a16="http://schemas.microsoft.com/office/drawing/2014/main" val="56038059"/>
                  </a:ext>
                </a:extLst>
              </a:tr>
              <a:tr h="594406">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Negative - Word</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1.00</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0.83</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0.90</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extLst>
                  <a:ext uri="{0D108BD9-81ED-4DB2-BD59-A6C34878D82A}">
                    <a16:rowId xmlns:a16="http://schemas.microsoft.com/office/drawing/2014/main" val="3694130374"/>
                  </a:ext>
                </a:extLst>
              </a:tr>
              <a:tr h="594406">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Negative - 5gram Char</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1.00</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0.83</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0.90</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extLst>
                  <a:ext uri="{0D108BD9-81ED-4DB2-BD59-A6C34878D82A}">
                    <a16:rowId xmlns:a16="http://schemas.microsoft.com/office/drawing/2014/main" val="810765746"/>
                  </a:ext>
                </a:extLst>
              </a:tr>
              <a:tr h="594406">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Positive - Char</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1.00</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0.90</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0.95</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extLst>
                  <a:ext uri="{0D108BD9-81ED-4DB2-BD59-A6C34878D82A}">
                    <a16:rowId xmlns:a16="http://schemas.microsoft.com/office/drawing/2014/main" val="905825717"/>
                  </a:ext>
                </a:extLst>
              </a:tr>
              <a:tr h="594406">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Positive - Word</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1.00</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0.90</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tc>
                  <a:txBody>
                    <a:bodyPr/>
                    <a:lstStyle/>
                    <a:p>
                      <a:pPr algn="l" fontAlgn="base"/>
                      <a:r>
                        <a:rPr lang="en-US" sz="2700" b="0" i="0" u="none" strike="noStrike">
                          <a:solidFill>
                            <a:srgbClr val="000000"/>
                          </a:solidFill>
                          <a:effectLst/>
                          <a:highlight>
                            <a:srgbClr val="EBDCE8"/>
                          </a:highlight>
                          <a:latin typeface="Century Gothic" panose="020B0502020202020204" pitchFamily="34" charset="0"/>
                        </a:rPr>
                        <a:t>0.95</a:t>
                      </a:r>
                      <a:endParaRPr lang="en-US" sz="2700" b="0" i="0">
                        <a:solidFill>
                          <a:srgbClr val="000000"/>
                        </a:solidFill>
                        <a:effectLst/>
                        <a:highlight>
                          <a:srgbClr val="EBDCE8"/>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BDCE8"/>
                    </a:solidFill>
                  </a:tcPr>
                </a:tc>
                <a:extLst>
                  <a:ext uri="{0D108BD9-81ED-4DB2-BD59-A6C34878D82A}">
                    <a16:rowId xmlns:a16="http://schemas.microsoft.com/office/drawing/2014/main" val="3486691011"/>
                  </a:ext>
                </a:extLst>
              </a:tr>
              <a:tr h="594406">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Positive - 5gram Char</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1.00</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0.90</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tc>
                  <a:txBody>
                    <a:bodyPr/>
                    <a:lstStyle/>
                    <a:p>
                      <a:pPr algn="l" fontAlgn="base"/>
                      <a:r>
                        <a:rPr lang="en-US" sz="2700" b="0" i="0" u="none" strike="noStrike">
                          <a:solidFill>
                            <a:srgbClr val="000000"/>
                          </a:solidFill>
                          <a:effectLst/>
                          <a:highlight>
                            <a:srgbClr val="F5EEF4"/>
                          </a:highlight>
                          <a:latin typeface="Century Gothic" panose="020B0502020202020204" pitchFamily="34" charset="0"/>
                        </a:rPr>
                        <a:t>0.95</a:t>
                      </a:r>
                      <a:endParaRPr lang="en-US" sz="2700" b="0" i="0">
                        <a:solidFill>
                          <a:srgbClr val="000000"/>
                        </a:solidFill>
                        <a:effectLst/>
                        <a:highlight>
                          <a:srgbClr val="F5EEF4"/>
                        </a:highlight>
                      </a:endParaRPr>
                    </a:p>
                  </a:txBody>
                  <a:tcPr marL="135092" marR="135092" marT="67546" marB="67546">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5EEF4"/>
                    </a:solidFill>
                  </a:tcPr>
                </a:tc>
                <a:extLst>
                  <a:ext uri="{0D108BD9-81ED-4DB2-BD59-A6C34878D82A}">
                    <a16:rowId xmlns:a16="http://schemas.microsoft.com/office/drawing/2014/main" val="1290460986"/>
                  </a:ext>
                </a:extLst>
              </a:tr>
            </a:tbl>
          </a:graphicData>
        </a:graphic>
      </p:graphicFrame>
    </p:spTree>
    <p:extLst>
      <p:ext uri="{BB962C8B-B14F-4D97-AF65-F5344CB8AC3E}">
        <p14:creationId xmlns:p14="http://schemas.microsoft.com/office/powerpoint/2010/main" val="212311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818D-CB9E-352B-4358-5AA42E7EE65B}"/>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E15F898F-F5BF-02D7-AE3D-53A01D9F3A1C}"/>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combined CNN and LSTM model with different sentiment analysis levels demonstrated improved performance in Arabic sentiment classification tasks. Specifically, the Word-level approach generally provided the highest accuracy across most datasets, except for the ASTD dataset where the Ch5gram-level approach performed best. This hybrid model outperformed some of the previous methods on several datasets, showcasing the effectiveness of integrating CNN and LSTM networks for this task.</a:t>
            </a:r>
            <a:endParaRPr lang="en-US" dirty="0"/>
          </a:p>
        </p:txBody>
      </p:sp>
    </p:spTree>
    <p:extLst>
      <p:ext uri="{BB962C8B-B14F-4D97-AF65-F5344CB8AC3E}">
        <p14:creationId xmlns:p14="http://schemas.microsoft.com/office/powerpoint/2010/main" val="15544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CBA1-8CCC-8330-280B-C3FF1E44B32D}"/>
              </a:ext>
            </a:extLst>
          </p:cNvPr>
          <p:cNvSpPr>
            <a:spLocks noGrp="1"/>
          </p:cNvSpPr>
          <p:nvPr>
            <p:ph type="title"/>
          </p:nvPr>
        </p:nvSpPr>
        <p:spPr/>
        <p:txBody>
          <a:bodyPr/>
          <a:lstStyle/>
          <a:p>
            <a:r>
              <a:rPr lang="en-US">
                <a:ea typeface="+mj-lt"/>
                <a:cs typeface="+mj-lt"/>
              </a:rPr>
              <a:t>Abstract : </a:t>
            </a:r>
            <a:endParaRPr lang="en-US"/>
          </a:p>
        </p:txBody>
      </p:sp>
      <p:sp>
        <p:nvSpPr>
          <p:cNvPr id="3" name="Content Placeholder 2">
            <a:extLst>
              <a:ext uri="{FF2B5EF4-FFF2-40B4-BE49-F238E27FC236}">
                <a16:creationId xmlns:a16="http://schemas.microsoft.com/office/drawing/2014/main" id="{9E446D8A-985C-FCAE-ED4F-59BB1B55B437}"/>
              </a:ext>
            </a:extLst>
          </p:cNvPr>
          <p:cNvSpPr>
            <a:spLocks noGrp="1"/>
          </p:cNvSpPr>
          <p:nvPr>
            <p:ph idx="1"/>
          </p:nvPr>
        </p:nvSpPr>
        <p:spPr/>
        <p:txBody>
          <a:bodyPr vert="horz" lIns="91440" tIns="45720" rIns="91440" bIns="45720" rtlCol="0" anchor="t">
            <a:normAutofit/>
          </a:bodyPr>
          <a:lstStyle/>
          <a:p>
            <a:r>
              <a:rPr lang="en-US" sz="2400">
                <a:ea typeface="+mn-lt"/>
                <a:cs typeface="+mn-lt"/>
              </a:rPr>
              <a:t>The paper addresses the challenge of sentiment analysis for Arabic text, particularly in the context of social media data. It acknowledges the richness and complexity of the Arabic language, along with the scarcity of accurate pre-processing tools and limited research in this area.</a:t>
            </a:r>
          </a:p>
          <a:p>
            <a:r>
              <a:rPr lang="en-US" sz="2400" b="1">
                <a:ea typeface="+mn-lt"/>
                <a:cs typeface="+mn-lt"/>
              </a:rPr>
              <a:t>Methodology</a:t>
            </a:r>
            <a:r>
              <a:rPr lang="en-US" sz="2400">
                <a:ea typeface="+mn-lt"/>
                <a:cs typeface="+mn-lt"/>
              </a:rPr>
              <a:t>: The study investigates the effectiveness of integrating Convolutional Neural Networks (CNNs) and Long Short-Term Memory (LSTM) networks for Arabic sentiment analysis. It explores different levels of sentiment analysis, including character-level, character n-gram level, and word-level approaches.</a:t>
            </a:r>
            <a:endParaRPr lang="en-US" sz="2400"/>
          </a:p>
        </p:txBody>
      </p:sp>
    </p:spTree>
    <p:extLst>
      <p:ext uri="{BB962C8B-B14F-4D97-AF65-F5344CB8AC3E}">
        <p14:creationId xmlns:p14="http://schemas.microsoft.com/office/powerpoint/2010/main" val="386887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99BC-25FC-DB3A-2D74-2F338CE6E7BA}"/>
              </a:ext>
            </a:extLst>
          </p:cNvPr>
          <p:cNvSpPr>
            <a:spLocks noGrp="1"/>
          </p:cNvSpPr>
          <p:nvPr>
            <p:ph type="title"/>
          </p:nvPr>
        </p:nvSpPr>
        <p:spPr/>
        <p:txBody>
          <a:bodyPr/>
          <a:lstStyle/>
          <a:p>
            <a:r>
              <a:rPr lang="en-US">
                <a:ea typeface="+mj-lt"/>
                <a:cs typeface="+mj-lt"/>
              </a:rPr>
              <a:t>CNN-LSTM Arabic Sentiment Analysis Model:</a:t>
            </a:r>
            <a:endParaRPr lang="en-US"/>
          </a:p>
        </p:txBody>
      </p:sp>
      <p:pic>
        <p:nvPicPr>
          <p:cNvPr id="4" name="Content Placeholder 3" descr="A diagram of a dropout&#10;&#10;Description automatically generated">
            <a:extLst>
              <a:ext uri="{FF2B5EF4-FFF2-40B4-BE49-F238E27FC236}">
                <a16:creationId xmlns:a16="http://schemas.microsoft.com/office/drawing/2014/main" id="{88B42A5F-663B-B775-2C1C-8620EB7F178D}"/>
              </a:ext>
            </a:extLst>
          </p:cNvPr>
          <p:cNvPicPr>
            <a:picLocks noGrp="1" noChangeAspect="1"/>
          </p:cNvPicPr>
          <p:nvPr>
            <p:ph idx="1"/>
          </p:nvPr>
        </p:nvPicPr>
        <p:blipFill>
          <a:blip r:embed="rId2"/>
          <a:stretch>
            <a:fillRect/>
          </a:stretch>
        </p:blipFill>
        <p:spPr>
          <a:xfrm>
            <a:off x="6552560" y="1483712"/>
            <a:ext cx="5638364" cy="4160520"/>
          </a:xfrm>
        </p:spPr>
      </p:pic>
      <p:sp>
        <p:nvSpPr>
          <p:cNvPr id="5" name="TextBox 4">
            <a:extLst>
              <a:ext uri="{FF2B5EF4-FFF2-40B4-BE49-F238E27FC236}">
                <a16:creationId xmlns:a16="http://schemas.microsoft.com/office/drawing/2014/main" id="{B971E3AB-1B3C-9530-C52C-3DA4CB62031D}"/>
              </a:ext>
            </a:extLst>
          </p:cNvPr>
          <p:cNvSpPr txBox="1"/>
          <p:nvPr/>
        </p:nvSpPr>
        <p:spPr>
          <a:xfrm>
            <a:off x="328083" y="2264833"/>
            <a:ext cx="62230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Architecture of the model  including : </a:t>
            </a:r>
            <a:endParaRPr lang="en-US" sz="3200">
              <a:ea typeface="+mn-lt"/>
              <a:cs typeface="+mn-lt"/>
            </a:endParaRPr>
          </a:p>
          <a:p>
            <a:endParaRPr lang="en-US" sz="2800">
              <a:ea typeface="+mn-lt"/>
              <a:cs typeface="+mn-lt"/>
            </a:endParaRPr>
          </a:p>
          <a:p>
            <a:pPr marL="514350" indent="-514350">
              <a:buAutoNum type="arabicPeriod"/>
            </a:pPr>
            <a:r>
              <a:rPr lang="en-US" sz="2800">
                <a:ea typeface="+mn-lt"/>
                <a:cs typeface="+mn-lt"/>
              </a:rPr>
              <a:t>input layer</a:t>
            </a:r>
            <a:endParaRPr lang="en-US"/>
          </a:p>
          <a:p>
            <a:pPr marL="514350" indent="-514350">
              <a:buAutoNum type="arabicPeriod"/>
            </a:pPr>
            <a:r>
              <a:rPr lang="en-US" sz="2800">
                <a:ea typeface="+mn-lt"/>
                <a:cs typeface="+mn-lt"/>
              </a:rPr>
              <a:t>convolutional layer</a:t>
            </a:r>
          </a:p>
          <a:p>
            <a:pPr marL="514350" indent="-514350">
              <a:buAutoNum type="arabicPeriod"/>
            </a:pPr>
            <a:r>
              <a:rPr lang="en-US" sz="2800">
                <a:ea typeface="+mn-lt"/>
                <a:cs typeface="+mn-lt"/>
              </a:rPr>
              <a:t>max-pooling layer</a:t>
            </a:r>
          </a:p>
          <a:p>
            <a:pPr marL="514350" indent="-514350">
              <a:buAutoNum type="arabicPeriod"/>
            </a:pPr>
            <a:r>
              <a:rPr lang="en-US" sz="2800">
                <a:ea typeface="+mn-lt"/>
                <a:cs typeface="+mn-lt"/>
              </a:rPr>
              <a:t>LSTM layer</a:t>
            </a:r>
          </a:p>
          <a:p>
            <a:pPr marL="514350" indent="-514350">
              <a:buAutoNum type="arabicPeriod"/>
            </a:pPr>
            <a:r>
              <a:rPr lang="en-US" sz="2800">
                <a:ea typeface="+mn-lt"/>
                <a:cs typeface="+mn-lt"/>
              </a:rPr>
              <a:t>fully connected layer.</a:t>
            </a:r>
            <a:endParaRPr lang="en-US" sz="2800"/>
          </a:p>
        </p:txBody>
      </p:sp>
    </p:spTree>
    <p:extLst>
      <p:ext uri="{BB962C8B-B14F-4D97-AF65-F5344CB8AC3E}">
        <p14:creationId xmlns:p14="http://schemas.microsoft.com/office/powerpoint/2010/main" val="30535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766-B962-BFB6-2975-8D82C0AE9B05}"/>
              </a:ext>
            </a:extLst>
          </p:cNvPr>
          <p:cNvSpPr>
            <a:spLocks noGrp="1"/>
          </p:cNvSpPr>
          <p:nvPr>
            <p:ph type="title"/>
          </p:nvPr>
        </p:nvSpPr>
        <p:spPr>
          <a:xfrm>
            <a:off x="224367" y="724958"/>
            <a:ext cx="10515600" cy="1060980"/>
          </a:xfrm>
        </p:spPr>
        <p:txBody>
          <a:bodyPr/>
          <a:lstStyle/>
          <a:p>
            <a:pPr>
              <a:lnSpc>
                <a:spcPct val="100000"/>
              </a:lnSpc>
              <a:spcBef>
                <a:spcPts val="0"/>
              </a:spcBef>
            </a:pPr>
            <a:r>
              <a:rPr lang="en-US" b="1"/>
              <a:t>Input layer : </a:t>
            </a:r>
          </a:p>
          <a:p>
            <a:endParaRPr lang="en-US"/>
          </a:p>
        </p:txBody>
      </p:sp>
      <p:sp>
        <p:nvSpPr>
          <p:cNvPr id="3" name="Content Placeholder 2">
            <a:extLst>
              <a:ext uri="{FF2B5EF4-FFF2-40B4-BE49-F238E27FC236}">
                <a16:creationId xmlns:a16="http://schemas.microsoft.com/office/drawing/2014/main" id="{E11506E7-2CEB-2149-C79A-57029B2B95FC}"/>
              </a:ext>
            </a:extLst>
          </p:cNvPr>
          <p:cNvSpPr>
            <a:spLocks noGrp="1"/>
          </p:cNvSpPr>
          <p:nvPr>
            <p:ph idx="1"/>
          </p:nvPr>
        </p:nvSpPr>
        <p:spPr>
          <a:xfrm>
            <a:off x="224366" y="1789430"/>
            <a:ext cx="5446184" cy="4160520"/>
          </a:xfrm>
        </p:spPr>
        <p:txBody>
          <a:bodyPr vert="horz" lIns="91440" tIns="45720" rIns="91440" bIns="45720" rtlCol="0" anchor="t">
            <a:normAutofit/>
          </a:bodyPr>
          <a:lstStyle/>
          <a:p>
            <a:r>
              <a:rPr lang="en-US">
                <a:ea typeface="+mn-lt"/>
                <a:cs typeface="+mn-lt"/>
              </a:rPr>
              <a:t>The input to the model consists of pre-processed Arabic text data. Each input sample could be a sequence of characters, character n-grams, or words, depending on the chosen level of analysis.</a:t>
            </a:r>
            <a:endParaRPr lang="en-US"/>
          </a:p>
        </p:txBody>
      </p:sp>
      <p:pic>
        <p:nvPicPr>
          <p:cNvPr id="5" name="Content Placeholder 3" descr="A diagram of a dropout&#10;&#10;Description automatically generated">
            <a:extLst>
              <a:ext uri="{FF2B5EF4-FFF2-40B4-BE49-F238E27FC236}">
                <a16:creationId xmlns:a16="http://schemas.microsoft.com/office/drawing/2014/main" id="{E45C8C0C-2F39-A3EF-6107-DA69BDDD7079}"/>
              </a:ext>
            </a:extLst>
          </p:cNvPr>
          <p:cNvPicPr>
            <a:picLocks noChangeAspect="1"/>
          </p:cNvPicPr>
          <p:nvPr/>
        </p:nvPicPr>
        <p:blipFill>
          <a:blip r:embed="rId2"/>
          <a:stretch>
            <a:fillRect/>
          </a:stretch>
        </p:blipFill>
        <p:spPr>
          <a:xfrm>
            <a:off x="6235060" y="1790629"/>
            <a:ext cx="5638364" cy="4160520"/>
          </a:xfrm>
          <a:prstGeom prst="rect">
            <a:avLst/>
          </a:prstGeom>
        </p:spPr>
      </p:pic>
    </p:spTree>
    <p:extLst>
      <p:ext uri="{BB962C8B-B14F-4D97-AF65-F5344CB8AC3E}">
        <p14:creationId xmlns:p14="http://schemas.microsoft.com/office/powerpoint/2010/main" val="131512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0657-DA60-7467-83CF-63776F9334AF}"/>
              </a:ext>
            </a:extLst>
          </p:cNvPr>
          <p:cNvSpPr>
            <a:spLocks noGrp="1"/>
          </p:cNvSpPr>
          <p:nvPr>
            <p:ph type="title"/>
          </p:nvPr>
        </p:nvSpPr>
        <p:spPr>
          <a:xfrm>
            <a:off x="162464" y="5691"/>
            <a:ext cx="10515600" cy="1325563"/>
          </a:xfrm>
        </p:spPr>
        <p:txBody>
          <a:bodyPr/>
          <a:lstStyle/>
          <a:p>
            <a:r>
              <a:rPr lang="en-US" b="1">
                <a:ea typeface="+mj-lt"/>
                <a:cs typeface="+mj-lt"/>
              </a:rPr>
              <a:t>levels of sentiment analysis : </a:t>
            </a:r>
            <a:endParaRPr lang="en-US" b="1"/>
          </a:p>
        </p:txBody>
      </p:sp>
      <p:sp>
        <p:nvSpPr>
          <p:cNvPr id="3" name="Content Placeholder 2">
            <a:extLst>
              <a:ext uri="{FF2B5EF4-FFF2-40B4-BE49-F238E27FC236}">
                <a16:creationId xmlns:a16="http://schemas.microsoft.com/office/drawing/2014/main" id="{C271A957-98BA-7111-2889-F91E66D12912}"/>
              </a:ext>
            </a:extLst>
          </p:cNvPr>
          <p:cNvSpPr>
            <a:spLocks noGrp="1"/>
          </p:cNvSpPr>
          <p:nvPr>
            <p:ph idx="1"/>
          </p:nvPr>
        </p:nvSpPr>
        <p:spPr>
          <a:xfrm>
            <a:off x="4314" y="1709756"/>
            <a:ext cx="11838316" cy="4721235"/>
          </a:xfrm>
        </p:spPr>
        <p:txBody>
          <a:bodyPr vert="horz" lIns="91440" tIns="45720" rIns="91440" bIns="45720" rtlCol="0" anchor="t">
            <a:normAutofit/>
          </a:bodyPr>
          <a:lstStyle/>
          <a:p>
            <a:pPr marL="0" indent="0">
              <a:buNone/>
            </a:pPr>
            <a:r>
              <a:rPr lang="en-US" b="1">
                <a:ea typeface="+mn-lt"/>
                <a:cs typeface="+mn-lt"/>
              </a:rPr>
              <a:t>1-Character Level (Char-level)</a:t>
            </a:r>
            <a:r>
              <a:rPr lang="en-US">
                <a:ea typeface="+mn-lt"/>
                <a:cs typeface="+mn-lt"/>
              </a:rPr>
              <a:t>:</a:t>
            </a:r>
            <a:endParaRPr lang="en-US"/>
          </a:p>
          <a:p>
            <a:r>
              <a:rPr lang="en-US">
                <a:ea typeface="+mn-lt"/>
                <a:cs typeface="+mn-lt"/>
              </a:rPr>
              <a:t>The tweet is converted into individual characters, where each character represents one feature.</a:t>
            </a:r>
            <a:endParaRPr lang="en-US"/>
          </a:p>
          <a:p>
            <a:r>
              <a:rPr lang="en-US">
                <a:ea typeface="+mn-lt"/>
                <a:cs typeface="+mn-lt"/>
              </a:rPr>
              <a:t>Example: ['خ', 'د', 'م', 'ا', 'ت', ' ', 'ا', 'ل', 'ص', 'ح', 'ة', ' ', 'ج', 'ي', 'د', 'ة', ' ', 'ب', 'ش', 'ك', 'ل', ' ', 'ع', 'ا', 'م']</a:t>
            </a:r>
            <a:endParaRPr lang="en-US"/>
          </a:p>
          <a:p>
            <a:r>
              <a:rPr lang="en-US">
                <a:ea typeface="+mn-lt"/>
                <a:cs typeface="+mn-lt"/>
              </a:rPr>
              <a:t>This level increases the number of features, allowing for more detailed analysis of short tweets and handling variations in word forms.</a:t>
            </a:r>
            <a:endParaRPr lang="en-US"/>
          </a:p>
          <a:p>
            <a:endParaRPr lang="en-US"/>
          </a:p>
        </p:txBody>
      </p:sp>
      <p:sp>
        <p:nvSpPr>
          <p:cNvPr id="4" name="TextBox 3">
            <a:extLst>
              <a:ext uri="{FF2B5EF4-FFF2-40B4-BE49-F238E27FC236}">
                <a16:creationId xmlns:a16="http://schemas.microsoft.com/office/drawing/2014/main" id="{85FD3FA8-B0E1-A773-8D8E-5A1EBDFFA550}"/>
              </a:ext>
            </a:extLst>
          </p:cNvPr>
          <p:cNvSpPr txBox="1"/>
          <p:nvPr/>
        </p:nvSpPr>
        <p:spPr>
          <a:xfrm>
            <a:off x="2019262" y="1052195"/>
            <a:ext cx="91038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example Arabic tweet "</a:t>
            </a:r>
            <a:r>
              <a:rPr lang="en-US" sz="3200" b="1" err="1">
                <a:ea typeface="+mn-lt"/>
                <a:cs typeface="+mn-lt"/>
              </a:rPr>
              <a:t>خدمات</a:t>
            </a:r>
            <a:r>
              <a:rPr lang="en-US" sz="3200" b="1">
                <a:ea typeface="+mn-lt"/>
                <a:cs typeface="+mn-lt"/>
              </a:rPr>
              <a:t> </a:t>
            </a:r>
            <a:r>
              <a:rPr lang="en-US" sz="3200" b="1" err="1">
                <a:ea typeface="+mn-lt"/>
                <a:cs typeface="+mn-lt"/>
              </a:rPr>
              <a:t>الصحة</a:t>
            </a:r>
            <a:r>
              <a:rPr lang="en-US" sz="3200" b="1">
                <a:ea typeface="+mn-lt"/>
                <a:cs typeface="+mn-lt"/>
              </a:rPr>
              <a:t> </a:t>
            </a:r>
            <a:r>
              <a:rPr lang="en-US" sz="3200" b="1" err="1">
                <a:ea typeface="+mn-lt"/>
                <a:cs typeface="+mn-lt"/>
              </a:rPr>
              <a:t>جيدة</a:t>
            </a:r>
            <a:r>
              <a:rPr lang="en-US" sz="3200" b="1">
                <a:ea typeface="+mn-lt"/>
                <a:cs typeface="+mn-lt"/>
              </a:rPr>
              <a:t> </a:t>
            </a:r>
            <a:r>
              <a:rPr lang="en-US" sz="3200" b="1" err="1">
                <a:ea typeface="+mn-lt"/>
                <a:cs typeface="+mn-lt"/>
              </a:rPr>
              <a:t>بشكل</a:t>
            </a:r>
            <a:r>
              <a:rPr lang="en-US" sz="3200" b="1">
                <a:ea typeface="+mn-lt"/>
                <a:cs typeface="+mn-lt"/>
              </a:rPr>
              <a:t> </a:t>
            </a:r>
            <a:r>
              <a:rPr lang="en-US" sz="3200" b="1" err="1">
                <a:ea typeface="+mn-lt"/>
                <a:cs typeface="+mn-lt"/>
              </a:rPr>
              <a:t>عام</a:t>
            </a:r>
            <a:r>
              <a:rPr lang="en-US" sz="3200" b="1">
                <a:ea typeface="+mn-lt"/>
                <a:cs typeface="+mn-lt"/>
              </a:rPr>
              <a:t>":</a:t>
            </a:r>
            <a:endParaRPr lang="en-US" sz="3200" b="1"/>
          </a:p>
        </p:txBody>
      </p:sp>
    </p:spTree>
    <p:extLst>
      <p:ext uri="{BB962C8B-B14F-4D97-AF65-F5344CB8AC3E}">
        <p14:creationId xmlns:p14="http://schemas.microsoft.com/office/powerpoint/2010/main" val="337280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0657-DA60-7467-83CF-63776F9334AF}"/>
              </a:ext>
            </a:extLst>
          </p:cNvPr>
          <p:cNvSpPr>
            <a:spLocks noGrp="1"/>
          </p:cNvSpPr>
          <p:nvPr>
            <p:ph type="title"/>
          </p:nvPr>
        </p:nvSpPr>
        <p:spPr>
          <a:xfrm>
            <a:off x="162464" y="5691"/>
            <a:ext cx="10515600" cy="1325563"/>
          </a:xfrm>
        </p:spPr>
        <p:txBody>
          <a:bodyPr/>
          <a:lstStyle/>
          <a:p>
            <a:r>
              <a:rPr lang="en-US" b="1">
                <a:ea typeface="+mj-lt"/>
                <a:cs typeface="+mj-lt"/>
              </a:rPr>
              <a:t>levels of sentiment analysis : </a:t>
            </a:r>
            <a:endParaRPr lang="en-US" b="1"/>
          </a:p>
        </p:txBody>
      </p:sp>
      <p:sp>
        <p:nvSpPr>
          <p:cNvPr id="3" name="Content Placeholder 2">
            <a:extLst>
              <a:ext uri="{FF2B5EF4-FFF2-40B4-BE49-F238E27FC236}">
                <a16:creationId xmlns:a16="http://schemas.microsoft.com/office/drawing/2014/main" id="{C271A957-98BA-7111-2889-F91E66D12912}"/>
              </a:ext>
            </a:extLst>
          </p:cNvPr>
          <p:cNvSpPr>
            <a:spLocks noGrp="1"/>
          </p:cNvSpPr>
          <p:nvPr>
            <p:ph idx="1"/>
          </p:nvPr>
        </p:nvSpPr>
        <p:spPr>
          <a:xfrm>
            <a:off x="4314" y="1709756"/>
            <a:ext cx="11838316" cy="4721235"/>
          </a:xfrm>
        </p:spPr>
        <p:txBody>
          <a:bodyPr vert="horz" lIns="91440" tIns="45720" rIns="91440" bIns="45720" rtlCol="0" anchor="t">
            <a:normAutofit fontScale="92500"/>
          </a:bodyPr>
          <a:lstStyle/>
          <a:p>
            <a:pPr marL="0" indent="0">
              <a:buNone/>
            </a:pPr>
            <a:r>
              <a:rPr lang="en-US" b="1">
                <a:ea typeface="+mn-lt"/>
                <a:cs typeface="+mn-lt"/>
              </a:rPr>
              <a:t>2-Character N-Gram Level (Ch5gram-level)</a:t>
            </a:r>
            <a:r>
              <a:rPr lang="en-US">
                <a:ea typeface="+mn-lt"/>
                <a:cs typeface="+mn-lt"/>
              </a:rPr>
              <a:t>:</a:t>
            </a:r>
            <a:endParaRPr lang="en-US"/>
          </a:p>
          <a:p>
            <a:r>
              <a:rPr lang="en-US" sz="3200">
                <a:ea typeface="+mn-lt"/>
                <a:cs typeface="+mn-lt"/>
              </a:rPr>
              <a:t>Words longer than the average length of five characters are split into </a:t>
            </a:r>
            <a:r>
              <a:rPr lang="en-US" sz="3200" err="1">
                <a:ea typeface="+mn-lt"/>
                <a:cs typeface="+mn-lt"/>
              </a:rPr>
              <a:t>subwords</a:t>
            </a:r>
            <a:r>
              <a:rPr lang="en-US" sz="3200">
                <a:ea typeface="+mn-lt"/>
                <a:cs typeface="+mn-lt"/>
              </a:rPr>
              <a:t>, while shorter words are retained as they are.</a:t>
            </a:r>
          </a:p>
          <a:p>
            <a:r>
              <a:rPr lang="en-US" sz="3200">
                <a:ea typeface="+mn-lt"/>
                <a:cs typeface="+mn-lt"/>
              </a:rPr>
              <a:t>Example with a 5-gram: ['</a:t>
            </a:r>
            <a:r>
              <a:rPr lang="en-US" sz="3200" err="1">
                <a:ea typeface="+mn-lt"/>
                <a:cs typeface="+mn-lt"/>
              </a:rPr>
              <a:t>خدما</a:t>
            </a:r>
            <a:r>
              <a:rPr lang="en-US" sz="3200">
                <a:ea typeface="+mn-lt"/>
                <a:cs typeface="+mn-lt"/>
              </a:rPr>
              <a:t>', '</a:t>
            </a:r>
            <a:r>
              <a:rPr lang="en-US" sz="3200" err="1">
                <a:ea typeface="+mn-lt"/>
                <a:cs typeface="+mn-lt"/>
              </a:rPr>
              <a:t>دمات</a:t>
            </a:r>
            <a:r>
              <a:rPr lang="en-US" sz="3200">
                <a:ea typeface="+mn-lt"/>
                <a:cs typeface="+mn-lt"/>
              </a:rPr>
              <a:t>', '</a:t>
            </a:r>
            <a:r>
              <a:rPr lang="en-US" sz="3200" err="1">
                <a:ea typeface="+mn-lt"/>
                <a:cs typeface="+mn-lt"/>
              </a:rPr>
              <a:t>ات</a:t>
            </a:r>
            <a:r>
              <a:rPr lang="en-US" sz="3200">
                <a:ea typeface="+mn-lt"/>
                <a:cs typeface="+mn-lt"/>
              </a:rPr>
              <a:t> </a:t>
            </a:r>
            <a:r>
              <a:rPr lang="en-US" sz="3200" err="1">
                <a:ea typeface="+mn-lt"/>
                <a:cs typeface="+mn-lt"/>
              </a:rPr>
              <a:t>ال</a:t>
            </a:r>
            <a:r>
              <a:rPr lang="en-US" sz="3200">
                <a:ea typeface="+mn-lt"/>
                <a:cs typeface="+mn-lt"/>
              </a:rPr>
              <a:t>', ' </a:t>
            </a:r>
            <a:r>
              <a:rPr lang="en-US" sz="3200" err="1">
                <a:ea typeface="+mn-lt"/>
                <a:cs typeface="+mn-lt"/>
              </a:rPr>
              <a:t>الصح</a:t>
            </a:r>
            <a:r>
              <a:rPr lang="en-US" sz="3200">
                <a:ea typeface="+mn-lt"/>
                <a:cs typeface="+mn-lt"/>
              </a:rPr>
              <a:t>', '</a:t>
            </a:r>
            <a:r>
              <a:rPr lang="en-US" sz="3200" err="1">
                <a:ea typeface="+mn-lt"/>
                <a:cs typeface="+mn-lt"/>
              </a:rPr>
              <a:t>صحة</a:t>
            </a:r>
            <a:r>
              <a:rPr lang="en-US" sz="3200">
                <a:ea typeface="+mn-lt"/>
                <a:cs typeface="+mn-lt"/>
              </a:rPr>
              <a:t> ', 'ة </a:t>
            </a:r>
            <a:r>
              <a:rPr lang="en-US" sz="3200" err="1">
                <a:ea typeface="+mn-lt"/>
                <a:cs typeface="+mn-lt"/>
              </a:rPr>
              <a:t>جيد</a:t>
            </a:r>
            <a:r>
              <a:rPr lang="en-US" sz="3200">
                <a:ea typeface="+mn-lt"/>
                <a:cs typeface="+mn-lt"/>
              </a:rPr>
              <a:t>', ' </a:t>
            </a:r>
            <a:r>
              <a:rPr lang="en-US" sz="3200" err="1">
                <a:ea typeface="+mn-lt"/>
                <a:cs typeface="+mn-lt"/>
              </a:rPr>
              <a:t>جيدة</a:t>
            </a:r>
            <a:r>
              <a:rPr lang="en-US" sz="3200">
                <a:ea typeface="+mn-lt"/>
                <a:cs typeface="+mn-lt"/>
              </a:rPr>
              <a:t>', '</a:t>
            </a:r>
            <a:r>
              <a:rPr lang="en-US" sz="3200" err="1">
                <a:ea typeface="+mn-lt"/>
                <a:cs typeface="+mn-lt"/>
              </a:rPr>
              <a:t>جيدة</a:t>
            </a:r>
            <a:r>
              <a:rPr lang="en-US" sz="3200">
                <a:ea typeface="+mn-lt"/>
                <a:cs typeface="+mn-lt"/>
              </a:rPr>
              <a:t> ', '</a:t>
            </a:r>
            <a:r>
              <a:rPr lang="en-US" sz="3200" err="1">
                <a:ea typeface="+mn-lt"/>
                <a:cs typeface="+mn-lt"/>
              </a:rPr>
              <a:t>يدة</a:t>
            </a:r>
            <a:r>
              <a:rPr lang="en-US" sz="3200">
                <a:ea typeface="+mn-lt"/>
                <a:cs typeface="+mn-lt"/>
              </a:rPr>
              <a:t> ب', '</a:t>
            </a:r>
            <a:r>
              <a:rPr lang="en-US" sz="3200" err="1">
                <a:ea typeface="+mn-lt"/>
                <a:cs typeface="+mn-lt"/>
              </a:rPr>
              <a:t>دة</a:t>
            </a:r>
            <a:r>
              <a:rPr lang="en-US" sz="3200">
                <a:ea typeface="+mn-lt"/>
                <a:cs typeface="+mn-lt"/>
              </a:rPr>
              <a:t> </a:t>
            </a:r>
            <a:r>
              <a:rPr lang="en-US" sz="3200" err="1">
                <a:ea typeface="+mn-lt"/>
                <a:cs typeface="+mn-lt"/>
              </a:rPr>
              <a:t>بش</a:t>
            </a:r>
            <a:r>
              <a:rPr lang="en-US" sz="3200">
                <a:ea typeface="+mn-lt"/>
                <a:cs typeface="+mn-lt"/>
              </a:rPr>
              <a:t>', 'ة </a:t>
            </a:r>
            <a:r>
              <a:rPr lang="en-US" sz="3200" err="1">
                <a:ea typeface="+mn-lt"/>
                <a:cs typeface="+mn-lt"/>
              </a:rPr>
              <a:t>بشك</a:t>
            </a:r>
            <a:r>
              <a:rPr lang="en-US" sz="3200">
                <a:ea typeface="+mn-lt"/>
                <a:cs typeface="+mn-lt"/>
              </a:rPr>
              <a:t>', ' </a:t>
            </a:r>
            <a:r>
              <a:rPr lang="en-US" sz="3200" err="1">
                <a:ea typeface="+mn-lt"/>
                <a:cs typeface="+mn-lt"/>
              </a:rPr>
              <a:t>بشكل</a:t>
            </a:r>
            <a:r>
              <a:rPr lang="en-US" sz="3200">
                <a:ea typeface="+mn-lt"/>
                <a:cs typeface="+mn-lt"/>
              </a:rPr>
              <a:t>', '</a:t>
            </a:r>
            <a:r>
              <a:rPr lang="en-US" sz="3200" err="1">
                <a:ea typeface="+mn-lt"/>
                <a:cs typeface="+mn-lt"/>
              </a:rPr>
              <a:t>بشكل</a:t>
            </a:r>
            <a:r>
              <a:rPr lang="en-US" sz="3200">
                <a:ea typeface="+mn-lt"/>
                <a:cs typeface="+mn-lt"/>
              </a:rPr>
              <a:t> ', '</a:t>
            </a:r>
            <a:r>
              <a:rPr lang="en-US" sz="3200" err="1">
                <a:ea typeface="+mn-lt"/>
                <a:cs typeface="+mn-lt"/>
              </a:rPr>
              <a:t>شكل</a:t>
            </a:r>
            <a:r>
              <a:rPr lang="en-US" sz="3200">
                <a:ea typeface="+mn-lt"/>
                <a:cs typeface="+mn-lt"/>
              </a:rPr>
              <a:t> ع', '</a:t>
            </a:r>
            <a:r>
              <a:rPr lang="en-US" sz="3200" err="1">
                <a:ea typeface="+mn-lt"/>
                <a:cs typeface="+mn-lt"/>
              </a:rPr>
              <a:t>كل</a:t>
            </a:r>
            <a:r>
              <a:rPr lang="en-US" sz="3200">
                <a:ea typeface="+mn-lt"/>
                <a:cs typeface="+mn-lt"/>
              </a:rPr>
              <a:t> </a:t>
            </a:r>
            <a:r>
              <a:rPr lang="en-US" sz="3200" err="1">
                <a:ea typeface="+mn-lt"/>
                <a:cs typeface="+mn-lt"/>
              </a:rPr>
              <a:t>عا</a:t>
            </a:r>
            <a:r>
              <a:rPr lang="en-US" sz="3200">
                <a:ea typeface="+mn-lt"/>
                <a:cs typeface="+mn-lt"/>
              </a:rPr>
              <a:t>', 'ل </a:t>
            </a:r>
            <a:r>
              <a:rPr lang="en-US" sz="3200" err="1">
                <a:ea typeface="+mn-lt"/>
                <a:cs typeface="+mn-lt"/>
              </a:rPr>
              <a:t>عام</a:t>
            </a:r>
            <a:r>
              <a:rPr lang="en-US" sz="3200">
                <a:ea typeface="+mn-lt"/>
                <a:cs typeface="+mn-lt"/>
              </a:rPr>
              <a:t>']</a:t>
            </a:r>
          </a:p>
          <a:p>
            <a:r>
              <a:rPr lang="en-US" sz="3200">
                <a:ea typeface="+mn-lt"/>
                <a:cs typeface="+mn-lt"/>
              </a:rPr>
              <a:t>This level helps in dealing with various forms of Arabic words, particularly longer ones, and also expands the number of features for analysis.</a:t>
            </a:r>
          </a:p>
          <a:p>
            <a:endParaRPr lang="en-US"/>
          </a:p>
        </p:txBody>
      </p:sp>
      <p:sp>
        <p:nvSpPr>
          <p:cNvPr id="4" name="TextBox 3">
            <a:extLst>
              <a:ext uri="{FF2B5EF4-FFF2-40B4-BE49-F238E27FC236}">
                <a16:creationId xmlns:a16="http://schemas.microsoft.com/office/drawing/2014/main" id="{85FD3FA8-B0E1-A773-8D8E-5A1EBDFFA550}"/>
              </a:ext>
            </a:extLst>
          </p:cNvPr>
          <p:cNvSpPr txBox="1"/>
          <p:nvPr/>
        </p:nvSpPr>
        <p:spPr>
          <a:xfrm>
            <a:off x="2019262" y="1052195"/>
            <a:ext cx="91038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example Arabic tweet "</a:t>
            </a:r>
            <a:r>
              <a:rPr lang="en-US" sz="3200" b="1" err="1">
                <a:ea typeface="+mn-lt"/>
                <a:cs typeface="+mn-lt"/>
              </a:rPr>
              <a:t>خدمات</a:t>
            </a:r>
            <a:r>
              <a:rPr lang="en-US" sz="3200" b="1">
                <a:ea typeface="+mn-lt"/>
                <a:cs typeface="+mn-lt"/>
              </a:rPr>
              <a:t> </a:t>
            </a:r>
            <a:r>
              <a:rPr lang="en-US" sz="3200" b="1" err="1">
                <a:ea typeface="+mn-lt"/>
                <a:cs typeface="+mn-lt"/>
              </a:rPr>
              <a:t>الصحة</a:t>
            </a:r>
            <a:r>
              <a:rPr lang="en-US" sz="3200" b="1">
                <a:ea typeface="+mn-lt"/>
                <a:cs typeface="+mn-lt"/>
              </a:rPr>
              <a:t> </a:t>
            </a:r>
            <a:r>
              <a:rPr lang="en-US" sz="3200" b="1" err="1">
                <a:ea typeface="+mn-lt"/>
                <a:cs typeface="+mn-lt"/>
              </a:rPr>
              <a:t>جيدة</a:t>
            </a:r>
            <a:r>
              <a:rPr lang="en-US" sz="3200" b="1">
                <a:ea typeface="+mn-lt"/>
                <a:cs typeface="+mn-lt"/>
              </a:rPr>
              <a:t> </a:t>
            </a:r>
            <a:r>
              <a:rPr lang="en-US" sz="3200" b="1" err="1">
                <a:ea typeface="+mn-lt"/>
                <a:cs typeface="+mn-lt"/>
              </a:rPr>
              <a:t>بشكل</a:t>
            </a:r>
            <a:r>
              <a:rPr lang="en-US" sz="3200" b="1">
                <a:ea typeface="+mn-lt"/>
                <a:cs typeface="+mn-lt"/>
              </a:rPr>
              <a:t> </a:t>
            </a:r>
            <a:r>
              <a:rPr lang="en-US" sz="3200" b="1" err="1">
                <a:ea typeface="+mn-lt"/>
                <a:cs typeface="+mn-lt"/>
              </a:rPr>
              <a:t>عام</a:t>
            </a:r>
            <a:r>
              <a:rPr lang="en-US" sz="3200" b="1">
                <a:ea typeface="+mn-lt"/>
                <a:cs typeface="+mn-lt"/>
              </a:rPr>
              <a:t>":</a:t>
            </a:r>
            <a:endParaRPr lang="en-US" sz="3200" b="1"/>
          </a:p>
        </p:txBody>
      </p:sp>
    </p:spTree>
    <p:extLst>
      <p:ext uri="{BB962C8B-B14F-4D97-AF65-F5344CB8AC3E}">
        <p14:creationId xmlns:p14="http://schemas.microsoft.com/office/powerpoint/2010/main" val="394632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0657-DA60-7467-83CF-63776F9334AF}"/>
              </a:ext>
            </a:extLst>
          </p:cNvPr>
          <p:cNvSpPr>
            <a:spLocks noGrp="1"/>
          </p:cNvSpPr>
          <p:nvPr>
            <p:ph type="title"/>
          </p:nvPr>
        </p:nvSpPr>
        <p:spPr>
          <a:xfrm>
            <a:off x="162464" y="5691"/>
            <a:ext cx="10515600" cy="1325563"/>
          </a:xfrm>
        </p:spPr>
        <p:txBody>
          <a:bodyPr/>
          <a:lstStyle/>
          <a:p>
            <a:r>
              <a:rPr lang="en-US" b="1">
                <a:ea typeface="+mj-lt"/>
                <a:cs typeface="+mj-lt"/>
              </a:rPr>
              <a:t>levels of sentiment analysis : </a:t>
            </a:r>
            <a:endParaRPr lang="en-US" b="1"/>
          </a:p>
        </p:txBody>
      </p:sp>
      <p:sp>
        <p:nvSpPr>
          <p:cNvPr id="3" name="Content Placeholder 2">
            <a:extLst>
              <a:ext uri="{FF2B5EF4-FFF2-40B4-BE49-F238E27FC236}">
                <a16:creationId xmlns:a16="http://schemas.microsoft.com/office/drawing/2014/main" id="{C271A957-98BA-7111-2889-F91E66D12912}"/>
              </a:ext>
            </a:extLst>
          </p:cNvPr>
          <p:cNvSpPr>
            <a:spLocks noGrp="1"/>
          </p:cNvSpPr>
          <p:nvPr>
            <p:ph idx="1"/>
          </p:nvPr>
        </p:nvSpPr>
        <p:spPr>
          <a:xfrm>
            <a:off x="4314" y="1709756"/>
            <a:ext cx="11838316" cy="4721235"/>
          </a:xfrm>
        </p:spPr>
        <p:txBody>
          <a:bodyPr vert="horz" lIns="91440" tIns="45720" rIns="91440" bIns="45720" rtlCol="0" anchor="t">
            <a:normAutofit/>
          </a:bodyPr>
          <a:lstStyle/>
          <a:p>
            <a:pPr marL="0" indent="0">
              <a:buNone/>
            </a:pPr>
            <a:r>
              <a:rPr lang="en-US" b="1">
                <a:ea typeface="+mn-lt"/>
                <a:cs typeface="+mn-lt"/>
              </a:rPr>
              <a:t>3-Word Level (Word-level)</a:t>
            </a:r>
            <a:r>
              <a:rPr lang="en-US">
                <a:ea typeface="+mn-lt"/>
                <a:cs typeface="+mn-lt"/>
              </a:rPr>
              <a:t>:</a:t>
            </a:r>
            <a:endParaRPr lang="en-US"/>
          </a:p>
          <a:p>
            <a:r>
              <a:rPr lang="en-US" sz="3200">
                <a:ea typeface="+mn-lt"/>
                <a:cs typeface="+mn-lt"/>
              </a:rPr>
              <a:t>The tweet is split into individual words using spaces as separators.</a:t>
            </a:r>
          </a:p>
          <a:p>
            <a:r>
              <a:rPr lang="en-US" sz="3200">
                <a:ea typeface="+mn-lt"/>
                <a:cs typeface="+mn-lt"/>
              </a:rPr>
              <a:t>Example: ['</a:t>
            </a:r>
            <a:r>
              <a:rPr lang="en-US" sz="3200" err="1">
                <a:ea typeface="+mn-lt"/>
                <a:cs typeface="+mn-lt"/>
              </a:rPr>
              <a:t>خدمات</a:t>
            </a:r>
            <a:r>
              <a:rPr lang="en-US" sz="3200">
                <a:ea typeface="+mn-lt"/>
                <a:cs typeface="+mn-lt"/>
              </a:rPr>
              <a:t>', '</a:t>
            </a:r>
            <a:r>
              <a:rPr lang="en-US" sz="3200" err="1">
                <a:ea typeface="+mn-lt"/>
                <a:cs typeface="+mn-lt"/>
              </a:rPr>
              <a:t>الصحة</a:t>
            </a:r>
            <a:r>
              <a:rPr lang="en-US" sz="3200">
                <a:ea typeface="+mn-lt"/>
                <a:cs typeface="+mn-lt"/>
              </a:rPr>
              <a:t>', '</a:t>
            </a:r>
            <a:r>
              <a:rPr lang="en-US" sz="3200" err="1">
                <a:ea typeface="+mn-lt"/>
                <a:cs typeface="+mn-lt"/>
              </a:rPr>
              <a:t>جيدة</a:t>
            </a:r>
            <a:r>
              <a:rPr lang="en-US" sz="3200">
                <a:ea typeface="+mn-lt"/>
                <a:cs typeface="+mn-lt"/>
              </a:rPr>
              <a:t>', '</a:t>
            </a:r>
            <a:r>
              <a:rPr lang="en-US" sz="3200" err="1">
                <a:ea typeface="+mn-lt"/>
                <a:cs typeface="+mn-lt"/>
              </a:rPr>
              <a:t>بشكل</a:t>
            </a:r>
            <a:r>
              <a:rPr lang="en-US" sz="3200">
                <a:ea typeface="+mn-lt"/>
                <a:cs typeface="+mn-lt"/>
              </a:rPr>
              <a:t>', '</a:t>
            </a:r>
            <a:r>
              <a:rPr lang="en-US" sz="3200" err="1">
                <a:ea typeface="+mn-lt"/>
                <a:cs typeface="+mn-lt"/>
              </a:rPr>
              <a:t>عام</a:t>
            </a:r>
            <a:r>
              <a:rPr lang="en-US" sz="3200">
                <a:ea typeface="+mn-lt"/>
                <a:cs typeface="+mn-lt"/>
              </a:rPr>
              <a:t>']</a:t>
            </a:r>
          </a:p>
          <a:p>
            <a:r>
              <a:rPr lang="en-US" sz="3200">
                <a:ea typeface="+mn-lt"/>
                <a:cs typeface="+mn-lt"/>
              </a:rPr>
              <a:t>This level, commonly used in sentiment analysis, divides the text into words for easier interpretation and analysis, albeit potentially losing some character-level nuances.</a:t>
            </a:r>
          </a:p>
          <a:p>
            <a:endParaRPr lang="en-US"/>
          </a:p>
        </p:txBody>
      </p:sp>
      <p:sp>
        <p:nvSpPr>
          <p:cNvPr id="4" name="TextBox 3">
            <a:extLst>
              <a:ext uri="{FF2B5EF4-FFF2-40B4-BE49-F238E27FC236}">
                <a16:creationId xmlns:a16="http://schemas.microsoft.com/office/drawing/2014/main" id="{85FD3FA8-B0E1-A773-8D8E-5A1EBDFFA550}"/>
              </a:ext>
            </a:extLst>
          </p:cNvPr>
          <p:cNvSpPr txBox="1"/>
          <p:nvPr/>
        </p:nvSpPr>
        <p:spPr>
          <a:xfrm>
            <a:off x="2019262" y="1052195"/>
            <a:ext cx="91038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example Arabic tweet "</a:t>
            </a:r>
            <a:r>
              <a:rPr lang="en-US" sz="3200" b="1" err="1">
                <a:ea typeface="+mn-lt"/>
                <a:cs typeface="+mn-lt"/>
              </a:rPr>
              <a:t>خدمات</a:t>
            </a:r>
            <a:r>
              <a:rPr lang="en-US" sz="3200" b="1">
                <a:ea typeface="+mn-lt"/>
                <a:cs typeface="+mn-lt"/>
              </a:rPr>
              <a:t> </a:t>
            </a:r>
            <a:r>
              <a:rPr lang="en-US" sz="3200" b="1" err="1">
                <a:ea typeface="+mn-lt"/>
                <a:cs typeface="+mn-lt"/>
              </a:rPr>
              <a:t>الصحة</a:t>
            </a:r>
            <a:r>
              <a:rPr lang="en-US" sz="3200" b="1">
                <a:ea typeface="+mn-lt"/>
                <a:cs typeface="+mn-lt"/>
              </a:rPr>
              <a:t> </a:t>
            </a:r>
            <a:r>
              <a:rPr lang="en-US" sz="3200" b="1" err="1">
                <a:ea typeface="+mn-lt"/>
                <a:cs typeface="+mn-lt"/>
              </a:rPr>
              <a:t>جيدة</a:t>
            </a:r>
            <a:r>
              <a:rPr lang="en-US" sz="3200" b="1">
                <a:ea typeface="+mn-lt"/>
                <a:cs typeface="+mn-lt"/>
              </a:rPr>
              <a:t> </a:t>
            </a:r>
            <a:r>
              <a:rPr lang="en-US" sz="3200" b="1" err="1">
                <a:ea typeface="+mn-lt"/>
                <a:cs typeface="+mn-lt"/>
              </a:rPr>
              <a:t>بشكل</a:t>
            </a:r>
            <a:r>
              <a:rPr lang="en-US" sz="3200" b="1">
                <a:ea typeface="+mn-lt"/>
                <a:cs typeface="+mn-lt"/>
              </a:rPr>
              <a:t> </a:t>
            </a:r>
            <a:r>
              <a:rPr lang="en-US" sz="3200" b="1" err="1">
                <a:ea typeface="+mn-lt"/>
                <a:cs typeface="+mn-lt"/>
              </a:rPr>
              <a:t>عام</a:t>
            </a:r>
            <a:r>
              <a:rPr lang="en-US" sz="3200" b="1">
                <a:ea typeface="+mn-lt"/>
                <a:cs typeface="+mn-lt"/>
              </a:rPr>
              <a:t>":</a:t>
            </a:r>
            <a:endParaRPr lang="en-US" sz="3200" b="1"/>
          </a:p>
        </p:txBody>
      </p:sp>
    </p:spTree>
    <p:extLst>
      <p:ext uri="{BB962C8B-B14F-4D97-AF65-F5344CB8AC3E}">
        <p14:creationId xmlns:p14="http://schemas.microsoft.com/office/powerpoint/2010/main" val="369444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766-B962-BFB6-2975-8D82C0AE9B05}"/>
              </a:ext>
            </a:extLst>
          </p:cNvPr>
          <p:cNvSpPr>
            <a:spLocks noGrp="1"/>
          </p:cNvSpPr>
          <p:nvPr>
            <p:ph type="title"/>
          </p:nvPr>
        </p:nvSpPr>
        <p:spPr>
          <a:xfrm>
            <a:off x="224367" y="724958"/>
            <a:ext cx="10515600" cy="1060980"/>
          </a:xfrm>
        </p:spPr>
        <p:txBody>
          <a:bodyPr/>
          <a:lstStyle/>
          <a:p>
            <a:pPr>
              <a:lnSpc>
                <a:spcPct val="100000"/>
              </a:lnSpc>
              <a:spcBef>
                <a:spcPts val="0"/>
              </a:spcBef>
            </a:pPr>
            <a:r>
              <a:rPr lang="en-US" b="1">
                <a:ea typeface="+mj-lt"/>
                <a:cs typeface="+mj-lt"/>
              </a:rPr>
              <a:t>Convolutional Layer</a:t>
            </a:r>
            <a:r>
              <a:rPr lang="en-US">
                <a:ea typeface="+mj-lt"/>
                <a:cs typeface="+mj-lt"/>
              </a:rPr>
              <a:t>:</a:t>
            </a:r>
          </a:p>
        </p:txBody>
      </p:sp>
      <p:sp>
        <p:nvSpPr>
          <p:cNvPr id="3" name="Content Placeholder 2">
            <a:extLst>
              <a:ext uri="{FF2B5EF4-FFF2-40B4-BE49-F238E27FC236}">
                <a16:creationId xmlns:a16="http://schemas.microsoft.com/office/drawing/2014/main" id="{E11506E7-2CEB-2149-C79A-57029B2B95FC}"/>
              </a:ext>
            </a:extLst>
          </p:cNvPr>
          <p:cNvSpPr>
            <a:spLocks noGrp="1"/>
          </p:cNvSpPr>
          <p:nvPr>
            <p:ph idx="1"/>
          </p:nvPr>
        </p:nvSpPr>
        <p:spPr>
          <a:xfrm>
            <a:off x="8706" y="1775053"/>
            <a:ext cx="6107542" cy="4821878"/>
          </a:xfrm>
        </p:spPr>
        <p:txBody>
          <a:bodyPr vert="horz" lIns="91440" tIns="45720" rIns="91440" bIns="45720" rtlCol="0" anchor="t">
            <a:normAutofit lnSpcReduction="10000"/>
          </a:bodyPr>
          <a:lstStyle/>
          <a:p>
            <a:r>
              <a:rPr lang="en-US">
                <a:ea typeface="+mn-lt"/>
                <a:cs typeface="+mn-lt"/>
              </a:rPr>
              <a:t>The CNN component of the model is responsible for learning spatial hierarchies of features from the input text data. Convolutional filters slide over the input data, extracting local patterns and features. This layer captures information such as word morphology and character combinations, which are crucial for understanding sentiment in Arabic text.</a:t>
            </a:r>
            <a:endParaRPr lang="en-US"/>
          </a:p>
        </p:txBody>
      </p:sp>
      <p:pic>
        <p:nvPicPr>
          <p:cNvPr id="5" name="Content Placeholder 3" descr="A diagram of a dropout&#10;&#10;Description automatically generated">
            <a:extLst>
              <a:ext uri="{FF2B5EF4-FFF2-40B4-BE49-F238E27FC236}">
                <a16:creationId xmlns:a16="http://schemas.microsoft.com/office/drawing/2014/main" id="{E45C8C0C-2F39-A3EF-6107-DA69BDDD7079}"/>
              </a:ext>
            </a:extLst>
          </p:cNvPr>
          <p:cNvPicPr>
            <a:picLocks noChangeAspect="1"/>
          </p:cNvPicPr>
          <p:nvPr/>
        </p:nvPicPr>
        <p:blipFill>
          <a:blip r:embed="rId2"/>
          <a:stretch>
            <a:fillRect/>
          </a:stretch>
        </p:blipFill>
        <p:spPr>
          <a:xfrm>
            <a:off x="6105663" y="1790629"/>
            <a:ext cx="4459421" cy="4174897"/>
          </a:xfrm>
          <a:prstGeom prst="rect">
            <a:avLst/>
          </a:prstGeom>
        </p:spPr>
      </p:pic>
    </p:spTree>
    <p:extLst>
      <p:ext uri="{BB962C8B-B14F-4D97-AF65-F5344CB8AC3E}">
        <p14:creationId xmlns:p14="http://schemas.microsoft.com/office/powerpoint/2010/main" val="23549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766-B962-BFB6-2975-8D82C0AE9B05}"/>
              </a:ext>
            </a:extLst>
          </p:cNvPr>
          <p:cNvSpPr>
            <a:spLocks noGrp="1"/>
          </p:cNvSpPr>
          <p:nvPr>
            <p:ph type="title"/>
          </p:nvPr>
        </p:nvSpPr>
        <p:spPr>
          <a:xfrm>
            <a:off x="224367" y="724958"/>
            <a:ext cx="10515600" cy="1060980"/>
          </a:xfrm>
        </p:spPr>
        <p:txBody>
          <a:bodyPr/>
          <a:lstStyle/>
          <a:p>
            <a:pPr>
              <a:lnSpc>
                <a:spcPct val="100000"/>
              </a:lnSpc>
              <a:spcBef>
                <a:spcPts val="0"/>
              </a:spcBef>
            </a:pPr>
            <a:r>
              <a:rPr lang="en-US" b="1">
                <a:ea typeface="+mj-lt"/>
                <a:cs typeface="+mj-lt"/>
              </a:rPr>
              <a:t>Max-Pooling Layer</a:t>
            </a:r>
            <a:r>
              <a:rPr lang="en-US">
                <a:ea typeface="+mj-lt"/>
                <a:cs typeface="+mj-lt"/>
              </a:rPr>
              <a:t>:</a:t>
            </a:r>
          </a:p>
        </p:txBody>
      </p:sp>
      <p:sp>
        <p:nvSpPr>
          <p:cNvPr id="3" name="Content Placeholder 2">
            <a:extLst>
              <a:ext uri="{FF2B5EF4-FFF2-40B4-BE49-F238E27FC236}">
                <a16:creationId xmlns:a16="http://schemas.microsoft.com/office/drawing/2014/main" id="{E11506E7-2CEB-2149-C79A-57029B2B95FC}"/>
              </a:ext>
            </a:extLst>
          </p:cNvPr>
          <p:cNvSpPr>
            <a:spLocks noGrp="1"/>
          </p:cNvSpPr>
          <p:nvPr>
            <p:ph idx="1"/>
          </p:nvPr>
        </p:nvSpPr>
        <p:spPr>
          <a:xfrm>
            <a:off x="224366" y="1731921"/>
            <a:ext cx="6021278" cy="4203652"/>
          </a:xfrm>
        </p:spPr>
        <p:txBody>
          <a:bodyPr vert="horz" lIns="91440" tIns="45720" rIns="91440" bIns="45720" rtlCol="0" anchor="t">
            <a:normAutofit fontScale="92500" lnSpcReduction="10000"/>
          </a:bodyPr>
          <a:lstStyle/>
          <a:p>
            <a:r>
              <a:rPr lang="en-US">
                <a:ea typeface="+mn-lt"/>
                <a:cs typeface="+mn-lt"/>
              </a:rPr>
              <a:t>After the convolutional layer, max-pooling is applied to down-sample the feature maps obtained from the convolutional operation. Max-pooling extracts the most salient features from each feature map, reducing the dimensionality of the data while retaining important information. This helps in capturing the most relevant features for sentiment analysis.</a:t>
            </a:r>
            <a:endParaRPr lang="en-US"/>
          </a:p>
        </p:txBody>
      </p:sp>
      <p:pic>
        <p:nvPicPr>
          <p:cNvPr id="5" name="Content Placeholder 3" descr="A diagram of a dropout&#10;&#10;Description automatically generated">
            <a:extLst>
              <a:ext uri="{FF2B5EF4-FFF2-40B4-BE49-F238E27FC236}">
                <a16:creationId xmlns:a16="http://schemas.microsoft.com/office/drawing/2014/main" id="{E45C8C0C-2F39-A3EF-6107-DA69BDDD7079}"/>
              </a:ext>
            </a:extLst>
          </p:cNvPr>
          <p:cNvPicPr>
            <a:picLocks noChangeAspect="1"/>
          </p:cNvPicPr>
          <p:nvPr/>
        </p:nvPicPr>
        <p:blipFill>
          <a:blip r:embed="rId2"/>
          <a:stretch>
            <a:fillRect/>
          </a:stretch>
        </p:blipFill>
        <p:spPr>
          <a:xfrm>
            <a:off x="6235060" y="1790629"/>
            <a:ext cx="5638364" cy="4160520"/>
          </a:xfrm>
          <a:prstGeom prst="rect">
            <a:avLst/>
          </a:prstGeom>
        </p:spPr>
      </p:pic>
    </p:spTree>
    <p:extLst>
      <p:ext uri="{BB962C8B-B14F-4D97-AF65-F5344CB8AC3E}">
        <p14:creationId xmlns:p14="http://schemas.microsoft.com/office/powerpoint/2010/main" val="2982580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3024"/>
      </a:dk2>
      <a:lt2>
        <a:srgbClr val="E2E8E3"/>
      </a:lt2>
      <a:accent1>
        <a:srgbClr val="C791BE"/>
      </a:accent1>
      <a:accent2>
        <a:srgbClr val="BC7C97"/>
      </a:accent2>
      <a:accent3>
        <a:srgbClr val="C89494"/>
      </a:accent3>
      <a:accent4>
        <a:srgbClr val="BC977C"/>
      </a:accent4>
      <a:accent5>
        <a:srgbClr val="ABA47E"/>
      </a:accent5>
      <a:accent6>
        <a:srgbClr val="9BAA70"/>
      </a:accent6>
      <a:hlink>
        <a:srgbClr val="568E6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BrushVTI</vt:lpstr>
      <vt:lpstr>A Combined CNN and LSTM Model for Arabic Sentiment Analysis</vt:lpstr>
      <vt:lpstr>Abstract : </vt:lpstr>
      <vt:lpstr>CNN-LSTM Arabic Sentiment Analysis Model:</vt:lpstr>
      <vt:lpstr>Input layer :  </vt:lpstr>
      <vt:lpstr>levels of sentiment analysis : </vt:lpstr>
      <vt:lpstr>levels of sentiment analysis : </vt:lpstr>
      <vt:lpstr>levels of sentiment analysis : </vt:lpstr>
      <vt:lpstr>Convolutional Layer:</vt:lpstr>
      <vt:lpstr>Max-Pooling Layer:</vt:lpstr>
      <vt:lpstr>LSTM Layer: </vt:lpstr>
      <vt:lpstr>Fully Connected Layer:</vt:lpstr>
      <vt:lpstr>Experiment : </vt:lpstr>
      <vt:lpstr>Results : </vt:lpstr>
      <vt:lpstr>Classification Report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cp:revision>
  <dcterms:created xsi:type="dcterms:W3CDTF">2024-05-13T04:24:19Z</dcterms:created>
  <dcterms:modified xsi:type="dcterms:W3CDTF">2024-06-23T17:58:22Z</dcterms:modified>
</cp:coreProperties>
</file>