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37"/>
  </p:notesMasterIdLst>
  <p:sldIdLst>
    <p:sldId id="256" r:id="rId2"/>
    <p:sldId id="373" r:id="rId3"/>
    <p:sldId id="257" r:id="rId4"/>
    <p:sldId id="258" r:id="rId5"/>
    <p:sldId id="345" r:id="rId6"/>
    <p:sldId id="344" r:id="rId7"/>
    <p:sldId id="275" r:id="rId8"/>
    <p:sldId id="346" r:id="rId9"/>
    <p:sldId id="347" r:id="rId10"/>
    <p:sldId id="349" r:id="rId11"/>
    <p:sldId id="277" r:id="rId12"/>
    <p:sldId id="348" r:id="rId13"/>
    <p:sldId id="273" r:id="rId14"/>
    <p:sldId id="350" r:id="rId15"/>
    <p:sldId id="351" r:id="rId16"/>
    <p:sldId id="352" r:id="rId17"/>
    <p:sldId id="354" r:id="rId18"/>
    <p:sldId id="353" r:id="rId19"/>
    <p:sldId id="355" r:id="rId20"/>
    <p:sldId id="356" r:id="rId21"/>
    <p:sldId id="357" r:id="rId22"/>
    <p:sldId id="358" r:id="rId23"/>
    <p:sldId id="362" r:id="rId24"/>
    <p:sldId id="361" r:id="rId25"/>
    <p:sldId id="374" r:id="rId26"/>
    <p:sldId id="364" r:id="rId27"/>
    <p:sldId id="365" r:id="rId28"/>
    <p:sldId id="370" r:id="rId29"/>
    <p:sldId id="363" r:id="rId30"/>
    <p:sldId id="366" r:id="rId31"/>
    <p:sldId id="367" r:id="rId32"/>
    <p:sldId id="368" r:id="rId33"/>
    <p:sldId id="369" r:id="rId34"/>
    <p:sldId id="371" r:id="rId35"/>
    <p:sldId id="372" r:id="rId36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38"/>
      <p:bold r:id="rId39"/>
      <p:italic r:id="rId40"/>
      <p:boldItalic r:id="rId41"/>
    </p:embeddedFont>
    <p:embeddedFont>
      <p:font typeface="Livvic" pitchFamily="2" charset="0"/>
      <p:regular r:id="rId42"/>
      <p:bold r:id="rId43"/>
      <p:italic r:id="rId44"/>
      <p:boldItalic r:id="rId45"/>
    </p:embeddedFont>
    <p:embeddedFont>
      <p:font typeface="Myanmar Text" panose="020B0502040204020203" pitchFamily="34" charset="0"/>
      <p:regular r:id="rId46"/>
      <p:bold r:id="rId47"/>
    </p:embeddedFont>
    <p:embeddedFont>
      <p:font typeface="Roboto Condensed Light" panose="02000000000000000000" pitchFamily="2" charset="0"/>
      <p:regular r:id="rId48"/>
      <p:bold r:id="rId49"/>
      <p:italic r:id="rId50"/>
      <p:boldItalic r:id="rId51"/>
    </p:embeddedFont>
    <p:embeddedFont>
      <p:font typeface="Segoe UI Semibold" panose="020B0702040204020203" pitchFamily="34" charset="0"/>
      <p:bold r:id="rId52"/>
      <p:boldItalic r:id="rId53"/>
    </p:embeddedFont>
    <p:embeddedFont>
      <p:font typeface="Squada One" panose="020B0604020202020204" charset="0"/>
      <p:regular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6659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a39e48574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a39e48574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a39e48574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a39e48574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09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a39e48574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a39e48574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236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563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173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294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138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283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2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463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642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967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5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8971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8908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688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211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7270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688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4610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7569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9495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7310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4170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65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7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121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a39e48574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a39e48574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466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25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14" name="Google Shape;114;p16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5" name="Google Shape;11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20" name="Google Shape;120;p1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1" name="Google Shape;12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 idx="3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4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1028700" y="1289662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1028700" y="451462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2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Squada One" panose="020B0604020202020204" charset="0"/>
                <a:cs typeface="Segoe UI Semibold" panose="020B0702040204020203" pitchFamily="34" charset="0"/>
              </a:rPr>
              <a:t>De</a:t>
            </a:r>
            <a:r>
              <a:rPr lang="en-US" dirty="0">
                <a:latin typeface="Squada One" panose="020B0604020202020204" charset="0"/>
                <a:cs typeface="Segoe UI Semibold" panose="020B0702040204020203" pitchFamily="34" charset="0"/>
              </a:rPr>
              <a:t>c</a:t>
            </a:r>
            <a:r>
              <a:rPr lang="en" dirty="0">
                <a:latin typeface="Squada One" panose="020B0604020202020204" charset="0"/>
                <a:cs typeface="Segoe UI Semibold" panose="020B0702040204020203" pitchFamily="34" charset="0"/>
              </a:rPr>
              <a:t>ision Tree</a:t>
            </a:r>
            <a:endParaRPr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  <p:sp>
        <p:nvSpPr>
          <p:cNvPr id="443" name="Google Shape;443;p60"/>
          <p:cNvSpPr txBox="1">
            <a:spLocks noGrp="1"/>
          </p:cNvSpPr>
          <p:nvPr>
            <p:ph type="subTitle" idx="1"/>
          </p:nvPr>
        </p:nvSpPr>
        <p:spPr>
          <a:xfrm>
            <a:off x="457275" y="36497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Machine learning algorithm</a:t>
            </a:r>
            <a:endParaRPr dirty="0"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039491" y="2763402"/>
            <a:ext cx="4608217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5400" dirty="0"/>
              <a:t>BULDING A DICITION TREE</a:t>
            </a:r>
            <a:br>
              <a:rPr lang="en-US" sz="5400" dirty="0"/>
            </a:br>
            <a:endParaRPr sz="54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>
            <a:cxnSpLocks/>
          </p:cNvCxnSpPr>
          <p:nvPr/>
        </p:nvCxnSpPr>
        <p:spPr>
          <a:xfrm>
            <a:off x="2836828" y="806010"/>
            <a:ext cx="0" cy="1957392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96292" y="3373318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b="1" i="1" dirty="0"/>
              <a:t>Call GINI for help</a:t>
            </a:r>
            <a:endParaRPr dirty="0"/>
          </a:p>
        </p:txBody>
      </p:sp>
      <p:sp>
        <p:nvSpPr>
          <p:cNvPr id="6" name="Google Shape;463;p62">
            <a:extLst>
              <a:ext uri="{FF2B5EF4-FFF2-40B4-BE49-F238E27FC236}">
                <a16:creationId xmlns:a16="http://schemas.microsoft.com/office/drawing/2014/main" id="{837E74AA-E1EF-B6A2-B629-2315B81B287E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1161000" y="141592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800" dirty="0"/>
              <a:t>02</a:t>
            </a:r>
            <a:endParaRPr sz="8800" dirty="0"/>
          </a:p>
        </p:txBody>
      </p:sp>
    </p:spTree>
    <p:extLst>
      <p:ext uri="{BB962C8B-B14F-4D97-AF65-F5344CB8AC3E}">
        <p14:creationId xmlns:p14="http://schemas.microsoft.com/office/powerpoint/2010/main" val="224978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1"/>
          <p:cNvSpPr txBox="1">
            <a:spLocks noGrp="1"/>
          </p:cNvSpPr>
          <p:nvPr>
            <p:ph type="ctrTitle"/>
          </p:nvPr>
        </p:nvSpPr>
        <p:spPr>
          <a:xfrm>
            <a:off x="1242600" y="1750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GINI IMPURITY</a:t>
            </a:r>
            <a:endParaRPr dirty="0"/>
          </a:p>
        </p:txBody>
      </p:sp>
      <p:sp>
        <p:nvSpPr>
          <p:cNvPr id="607" name="Google Shape;607;p81"/>
          <p:cNvSpPr txBox="1">
            <a:spLocks noGrp="1"/>
          </p:cNvSpPr>
          <p:nvPr>
            <p:ph type="subTitle" idx="1"/>
          </p:nvPr>
        </p:nvSpPr>
        <p:spPr>
          <a:xfrm>
            <a:off x="3106650" y="1920150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Gini Impurity = 1 - Gini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2246B7-9F6B-7B61-814A-0EFD3C1A6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91" b="6212"/>
          <a:stretch/>
        </p:blipFill>
        <p:spPr>
          <a:xfrm>
            <a:off x="3309846" y="2860137"/>
            <a:ext cx="2524307" cy="1572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1"/>
          <p:cNvSpPr txBox="1">
            <a:spLocks noGrp="1"/>
          </p:cNvSpPr>
          <p:nvPr>
            <p:ph type="ctrTitle"/>
          </p:nvPr>
        </p:nvSpPr>
        <p:spPr>
          <a:xfrm>
            <a:off x="1242600" y="1750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PURE GINI </a:t>
            </a:r>
            <a:endParaRPr dirty="0"/>
          </a:p>
        </p:txBody>
      </p:sp>
      <p:sp>
        <p:nvSpPr>
          <p:cNvPr id="607" name="Google Shape;607;p81"/>
          <p:cNvSpPr txBox="1">
            <a:spLocks noGrp="1"/>
          </p:cNvSpPr>
          <p:nvPr>
            <p:ph type="subTitle" idx="1"/>
          </p:nvPr>
        </p:nvSpPr>
        <p:spPr>
          <a:xfrm>
            <a:off x="2483196" y="1469877"/>
            <a:ext cx="4305532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Probability = 1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2000" dirty="0"/>
              <a:t>T</a:t>
            </a:r>
            <a:r>
              <a:rPr lang="en" sz="2000" dirty="0"/>
              <a:t>he higher this probability the higher the purity of the node 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826CE-CCD2-344B-BB23-1C1F461261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38"/>
          <a:stretch/>
        </p:blipFill>
        <p:spPr>
          <a:xfrm>
            <a:off x="3392776" y="2840763"/>
            <a:ext cx="2486372" cy="14893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6808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7"/>
          <p:cNvSpPr txBox="1">
            <a:spLocks noGrp="1"/>
          </p:cNvSpPr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/>
              <a:t>The definition of GINI Impurity</a:t>
            </a:r>
            <a:endParaRPr sz="3200" dirty="0"/>
          </a:p>
        </p:txBody>
      </p:sp>
      <p:sp>
        <p:nvSpPr>
          <p:cNvPr id="580" name="Google Shape;580;p77"/>
          <p:cNvSpPr txBox="1">
            <a:spLocks noGrp="1"/>
          </p:cNvSpPr>
          <p:nvPr>
            <p:ph type="subTitle" idx="1"/>
          </p:nvPr>
        </p:nvSpPr>
        <p:spPr>
          <a:xfrm>
            <a:off x="1471250" y="2935103"/>
            <a:ext cx="5756023" cy="1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1800" dirty="0"/>
              <a:t>Gini index = Probability of picking two distinct elements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en-US" sz="1800" dirty="0"/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1800" dirty="0"/>
              <a:t>If you take two elements of a data set in an ordered pair what is the probability they are going to be of distinct classes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BULDING A DICITION TREE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7661" y="1735447"/>
            <a:ext cx="3917968" cy="836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The first step is to decide which category from the data set should be the first question of the tree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45800-14B6-6752-6EDA-1CA4FA7D6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054" y="3528089"/>
            <a:ext cx="5933892" cy="132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7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3B27EE-D331-3BDA-7EAD-8BC31C5F6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548" y="364442"/>
            <a:ext cx="5174360" cy="577800"/>
          </a:xfrm>
        </p:spPr>
        <p:txBody>
          <a:bodyPr/>
          <a:lstStyle/>
          <a:p>
            <a:r>
              <a:rPr lang="en-US" sz="3600" b="1" dirty="0">
                <a:effectLst/>
                <a:latin typeface="Squada One" panose="020B0604020202020204" charset="0"/>
              </a:rPr>
              <a:t>Mathematical definition</a:t>
            </a:r>
            <a:endParaRPr lang="en-US" sz="3200" dirty="0">
              <a:latin typeface="Squada One" panose="020B0604020202020204" charset="0"/>
            </a:endParaRPr>
          </a:p>
        </p:txBody>
      </p:sp>
      <p:sp>
        <p:nvSpPr>
          <p:cNvPr id="10" name="Google Shape;580;p77">
            <a:extLst>
              <a:ext uri="{FF2B5EF4-FFF2-40B4-BE49-F238E27FC236}">
                <a16:creationId xmlns:a16="http://schemas.microsoft.com/office/drawing/2014/main" id="{6EFE2CC3-F6B8-CB02-39A5-A52866E9C9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7161" y="942242"/>
            <a:ext cx="7989273" cy="1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1800" dirty="0"/>
              <a:t>Consider a dataset D that contains samples from k classes. The probability of samples belonging to class </a:t>
            </a:r>
            <a:r>
              <a:rPr lang="en-US" sz="1800" dirty="0" err="1"/>
              <a:t>i</a:t>
            </a:r>
            <a:r>
              <a:rPr lang="en-US" sz="1800" dirty="0"/>
              <a:t> at a given node can be denoted as pi. Then the Gini Impurity of D is defined as: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F0874B-85DD-411D-AC3E-12D122BD7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690" t="1610" r="10746" b="11218"/>
          <a:stretch/>
        </p:blipFill>
        <p:spPr>
          <a:xfrm>
            <a:off x="1366228" y="2529553"/>
            <a:ext cx="3205772" cy="105464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0D77EE-69E6-3FD7-3D3D-CB44A7A6D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911" y="1967346"/>
            <a:ext cx="2772484" cy="234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7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3B27EE-D331-3BDA-7EAD-8BC31C5F6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548" y="364442"/>
            <a:ext cx="5174360" cy="577800"/>
          </a:xfrm>
        </p:spPr>
        <p:txBody>
          <a:bodyPr/>
          <a:lstStyle/>
          <a:p>
            <a:r>
              <a:rPr lang="en-US" sz="3600" b="1" dirty="0">
                <a:effectLst/>
                <a:latin typeface="Squada One" panose="020B0604020202020204" charset="0"/>
              </a:rPr>
              <a:t>Mathematical definition</a:t>
            </a:r>
            <a:endParaRPr lang="en-US" sz="3200" dirty="0">
              <a:latin typeface="Squada One" panose="020B0604020202020204" charset="0"/>
            </a:endParaRPr>
          </a:p>
        </p:txBody>
      </p:sp>
      <p:sp>
        <p:nvSpPr>
          <p:cNvPr id="10" name="Google Shape;580;p77">
            <a:extLst>
              <a:ext uri="{FF2B5EF4-FFF2-40B4-BE49-F238E27FC236}">
                <a16:creationId xmlns:a16="http://schemas.microsoft.com/office/drawing/2014/main" id="{6EFE2CC3-F6B8-CB02-39A5-A52866E9C9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0301" y="1005864"/>
            <a:ext cx="7989273" cy="1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1800" dirty="0"/>
              <a:t>The node with uniform class distribution has the highest impurity. The minimum impurity is obtained when all records belong to the same class.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4A2E5C-ADF3-B1DF-D8F3-4528A895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1" y="2124205"/>
            <a:ext cx="4913756" cy="17660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Google Shape;580;p77">
            <a:extLst>
              <a:ext uri="{FF2B5EF4-FFF2-40B4-BE49-F238E27FC236}">
                <a16:creationId xmlns:a16="http://schemas.microsoft.com/office/drawing/2014/main" id="{6E8DA4E9-3E2E-F76F-AE65-A59951232740}"/>
              </a:ext>
            </a:extLst>
          </p:cNvPr>
          <p:cNvSpPr txBox="1">
            <a:spLocks/>
          </p:cNvSpPr>
          <p:nvPr/>
        </p:nvSpPr>
        <p:spPr>
          <a:xfrm>
            <a:off x="-465990" y="4255977"/>
            <a:ext cx="7989273" cy="12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1800" dirty="0"/>
              <a:t>An attribute with the smallest Gini Impurity is selected for splitting the node.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26705-32AD-B118-85CA-BA99DB3AC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870" y="2124204"/>
            <a:ext cx="2089152" cy="17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3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3B27EE-D331-3BDA-7EAD-8BC31C5F6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548" y="364442"/>
            <a:ext cx="5174360" cy="577800"/>
          </a:xfrm>
        </p:spPr>
        <p:txBody>
          <a:bodyPr/>
          <a:lstStyle/>
          <a:p>
            <a:r>
              <a:rPr lang="en-US" sz="3600" b="1" dirty="0">
                <a:effectLst/>
                <a:latin typeface="Squada One" panose="020B0604020202020204" charset="0"/>
              </a:rPr>
              <a:t>Mathematical definition</a:t>
            </a:r>
            <a:endParaRPr lang="en-US" sz="3200" dirty="0">
              <a:latin typeface="Squada One" panose="020B0604020202020204" charset="0"/>
            </a:endParaRPr>
          </a:p>
        </p:txBody>
      </p:sp>
      <p:sp>
        <p:nvSpPr>
          <p:cNvPr id="10" name="Google Shape;580;p77">
            <a:extLst>
              <a:ext uri="{FF2B5EF4-FFF2-40B4-BE49-F238E27FC236}">
                <a16:creationId xmlns:a16="http://schemas.microsoft.com/office/drawing/2014/main" id="{6EFE2CC3-F6B8-CB02-39A5-A52866E9C9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962" y="1132866"/>
            <a:ext cx="7989273" cy="1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1800" dirty="0"/>
              <a:t>The weighted Gini score: If a data set D is split on an attribute A into two subsets D1 and D2 with sizes n1 and n2, respectively, the Gini Impurity can be defined as:</a:t>
            </a:r>
            <a:endParaRPr sz="1800" dirty="0"/>
          </a:p>
        </p:txBody>
      </p:sp>
      <p:sp>
        <p:nvSpPr>
          <p:cNvPr id="7" name="Google Shape;580;p77">
            <a:extLst>
              <a:ext uri="{FF2B5EF4-FFF2-40B4-BE49-F238E27FC236}">
                <a16:creationId xmlns:a16="http://schemas.microsoft.com/office/drawing/2014/main" id="{6E8DA4E9-3E2E-F76F-AE65-A59951232740}"/>
              </a:ext>
            </a:extLst>
          </p:cNvPr>
          <p:cNvSpPr txBox="1">
            <a:spLocks/>
          </p:cNvSpPr>
          <p:nvPr/>
        </p:nvSpPr>
        <p:spPr>
          <a:xfrm>
            <a:off x="300978" y="3369984"/>
            <a:ext cx="3953427" cy="12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1800" dirty="0"/>
              <a:t>When training a decision tree, the attribute that provides the smallest Gini a(D) is chosen to split the node.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5A9E7-F941-95BF-21B8-14088C451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78" y="2387997"/>
            <a:ext cx="3953427" cy="6192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5C4818-BEC3-8C99-CDB5-A989A3CC9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886" y="2124203"/>
            <a:ext cx="2089152" cy="17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3B27EE-D331-3BDA-7EAD-8BC31C5F6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548" y="364442"/>
            <a:ext cx="5174360" cy="577800"/>
          </a:xfrm>
        </p:spPr>
        <p:txBody>
          <a:bodyPr/>
          <a:lstStyle/>
          <a:p>
            <a:r>
              <a:rPr lang="en-US" sz="3600" b="1" dirty="0">
                <a:effectLst/>
                <a:latin typeface="Squada One" panose="020B0604020202020204" charset="0"/>
              </a:rPr>
              <a:t>Mathematical definition</a:t>
            </a:r>
            <a:endParaRPr lang="en-US" sz="3200" dirty="0">
              <a:latin typeface="Squada One" panose="020B0604020202020204" charset="0"/>
            </a:endParaRPr>
          </a:p>
        </p:txBody>
      </p:sp>
      <p:sp>
        <p:nvSpPr>
          <p:cNvPr id="10" name="Google Shape;580;p77">
            <a:extLst>
              <a:ext uri="{FF2B5EF4-FFF2-40B4-BE49-F238E27FC236}">
                <a16:creationId xmlns:a16="http://schemas.microsoft.com/office/drawing/2014/main" id="{6EFE2CC3-F6B8-CB02-39A5-A52866E9C9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856198"/>
            <a:ext cx="5849815" cy="2543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1800" dirty="0"/>
              <a:t>-To calculate the GINI impurity for a numeric class the first thing we do is to sort the class from the lowest value to the highest value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sz="1800" dirty="0"/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1800" dirty="0"/>
              <a:t>-Then create all possible split points by calculating the average age of each two values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sz="1800" dirty="0"/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1800" dirty="0"/>
              <a:t>-calculate the weighted Gini impurity for each candidate split point</a:t>
            </a:r>
          </a:p>
          <a:p>
            <a:pPr marL="285750" lvl="0" indent="-285750" algn="l">
              <a:buClr>
                <a:schemeClr val="dk1"/>
              </a:buClr>
              <a:buSzPts val="1100"/>
              <a:buFontTx/>
              <a:buChar char="-"/>
            </a:pPr>
            <a:endParaRPr lang="en-US" sz="1800" dirty="0"/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1800" dirty="0"/>
              <a:t>-pick the points that provide the smallest weighted Gini impurity</a:t>
            </a:r>
          </a:p>
          <a:p>
            <a:pPr marL="285750" lvl="0" indent="-285750" algn="l">
              <a:buClr>
                <a:schemeClr val="dk1"/>
              </a:buClr>
              <a:buSzPts val="1100"/>
              <a:buFontTx/>
              <a:buChar char="-"/>
            </a:pPr>
            <a:endParaRPr lang="en-US" sz="1800" dirty="0"/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sz="1800" dirty="0"/>
          </a:p>
          <a:p>
            <a:pPr marL="0" lvl="0" indent="0" algn="l">
              <a:buClr>
                <a:schemeClr val="dk1"/>
              </a:buClr>
              <a:buSzPts val="1100"/>
            </a:pP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5A9E7-F941-95BF-21B8-14088C451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0" y="4382586"/>
            <a:ext cx="3953427" cy="6192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08C5D2-ACDD-8485-9F23-B70476B09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870" y="2124204"/>
            <a:ext cx="2089152" cy="17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3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039491" y="2763402"/>
            <a:ext cx="4608217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5400" dirty="0"/>
              <a:t>IMPLEMENTING </a:t>
            </a:r>
            <a:br>
              <a:rPr lang="en-US" sz="5400" dirty="0"/>
            </a:br>
            <a:endParaRPr sz="54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>
            <a:cxnSpLocks/>
          </p:cNvCxnSpPr>
          <p:nvPr/>
        </p:nvCxnSpPr>
        <p:spPr>
          <a:xfrm>
            <a:off x="2836828" y="806010"/>
            <a:ext cx="0" cy="1957392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96292" y="3373318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b="1" i="1" dirty="0"/>
              <a:t>Predict diabetes</a:t>
            </a:r>
            <a:endParaRPr dirty="0"/>
          </a:p>
        </p:txBody>
      </p:sp>
      <p:sp>
        <p:nvSpPr>
          <p:cNvPr id="6" name="Google Shape;463;p62">
            <a:extLst>
              <a:ext uri="{FF2B5EF4-FFF2-40B4-BE49-F238E27FC236}">
                <a16:creationId xmlns:a16="http://schemas.microsoft.com/office/drawing/2014/main" id="{837E74AA-E1EF-B6A2-B629-2315B81B287E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1161000" y="141592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800" dirty="0"/>
              <a:t>03</a:t>
            </a:r>
            <a:endParaRPr sz="8800" dirty="0"/>
          </a:p>
        </p:txBody>
      </p:sp>
    </p:spTree>
    <p:extLst>
      <p:ext uri="{BB962C8B-B14F-4D97-AF65-F5344CB8AC3E}">
        <p14:creationId xmlns:p14="http://schemas.microsoft.com/office/powerpoint/2010/main" val="326656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Squada One" panose="020B0604020202020204" charset="0"/>
                <a:cs typeface="Segoe UI Semibold" panose="020B0702040204020203" pitchFamily="34" charset="0"/>
              </a:rPr>
              <a:t>Team 25</a:t>
            </a:r>
            <a:endParaRPr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  <p:sp>
        <p:nvSpPr>
          <p:cNvPr id="443" name="Google Shape;443;p60"/>
          <p:cNvSpPr txBox="1">
            <a:spLocks noGrp="1"/>
          </p:cNvSpPr>
          <p:nvPr>
            <p:ph type="subTitle" idx="1"/>
          </p:nvPr>
        </p:nvSpPr>
        <p:spPr>
          <a:xfrm>
            <a:off x="457275" y="3649725"/>
            <a:ext cx="8229600" cy="1568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AMR KAMAL FATHI                           Section: 2      BN: 6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US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AMR MOHAMED AHMED                  Section: 2      BN: 7 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US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   MOHAMED SAYED ZAKY                   Section: 2      BN: 18 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US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   MAHMOUD ZAKARIA SEYAM            Section: 2      BN: 25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dirty="0"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76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LOAD THE CSV FILE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7661" y="1735447"/>
            <a:ext cx="6800612" cy="836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The first step is to decide which category from the data set should be the first question of the tree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F791A-04DF-6050-F937-E1279F3FD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" y="2638877"/>
            <a:ext cx="5922815" cy="165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A Quick look to the dataset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7661" y="1735447"/>
            <a:ext cx="3917968" cy="1223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In this data set we have eight different categories and the outcome is 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0 when the patient is not diabetic 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1 when the patient is diabetic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45800-14B6-6752-6EDA-1CA4FA7D6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054" y="3528089"/>
            <a:ext cx="5933892" cy="132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7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Checking for duplicated rows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E826D8E-7B18-4027-7E5D-D1CC03F7D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791" y="2192399"/>
            <a:ext cx="6711950" cy="75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Splitting the Outcome column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7661" y="1735447"/>
            <a:ext cx="3917968" cy="1223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By using the method  .drop()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DC6D3-0465-23E4-20FF-0BF2CC481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64" y="2741028"/>
            <a:ext cx="7718572" cy="43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1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Dealing with missing data (1)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7661" y="1735447"/>
            <a:ext cx="3917968" cy="1223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The first thing to observe that there are a lot of zeros in insulin 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The insulin level in humans can never be zero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Also skin thickness , blood pressure , BMI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Have the same problem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1A3C4F-5D9B-9E8F-82E0-90545A053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929" y="3173574"/>
            <a:ext cx="5105400" cy="141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5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Dealing with missing data (2)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7661" y="1735447"/>
            <a:ext cx="3917968" cy="1223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Here we replace all the missing values that equal 0 with </a:t>
            </a:r>
            <a:r>
              <a:rPr lang="en-US" b="1" i="1" dirty="0" err="1"/>
              <a:t>np.nan</a:t>
            </a:r>
            <a:r>
              <a:rPr lang="en-US" b="1" i="1" dirty="0"/>
              <a:t>, so it can not affect the next analysis 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F86539-6C52-2D11-7A50-BE6665547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30" y="3003578"/>
            <a:ext cx="8696739" cy="11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Checking for outliers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1AFA471-8F45-33F9-B72C-3D7CDB62F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875798"/>
            <a:ext cx="6254750" cy="3062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739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Removing outliers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7661" y="1735447"/>
            <a:ext cx="3917968" cy="1223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1- assign the lower and the upper limit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2-replace the outlier with the lower or upper limit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E58440-D014-95D0-666E-8AA4D3C60D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291"/>
          <a:stretch/>
        </p:blipFill>
        <p:spPr>
          <a:xfrm>
            <a:off x="4718373" y="495727"/>
            <a:ext cx="4140645" cy="415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6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Outliers removed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02C12C5-1F1C-D38C-E8E6-7CA65ADD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142" y="1966391"/>
            <a:ext cx="5761846" cy="286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Dealing with missing </a:t>
            </a:r>
            <a:r>
              <a:rPr lang="en-US" sz="3600"/>
              <a:t>data (3)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7661" y="1735447"/>
            <a:ext cx="3917968" cy="1223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 err="1"/>
              <a:t>Sklearn</a:t>
            </a:r>
            <a:r>
              <a:rPr lang="en-US" b="1" i="1" dirty="0"/>
              <a:t> provides a class that deals with missing values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(</a:t>
            </a:r>
            <a:r>
              <a:rPr lang="en-US" b="1" i="1" dirty="0" err="1"/>
              <a:t>SimpleImputer</a:t>
            </a:r>
            <a:r>
              <a:rPr lang="en-US" b="1" i="1" dirty="0"/>
              <a:t>)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By replacing the missing values with the mean of the available values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58BA2-9545-FB31-68BC-EBC70BE8B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56" y="2791950"/>
            <a:ext cx="7629888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9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479700" y="264916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quada One" panose="020B0604020202020204" charset="0"/>
                <a:cs typeface="Segoe UI Semibold" panose="020B0702040204020203" pitchFamily="34" charset="0"/>
              </a:rPr>
              <a:t>What are Decision trees?</a:t>
            </a:r>
            <a:br>
              <a:rPr lang="en-US" dirty="0">
                <a:latin typeface="Squada One" panose="020B0604020202020204" charset="0"/>
                <a:cs typeface="Segoe UI Semibold" panose="020B0702040204020203" pitchFamily="34" charset="0"/>
              </a:rPr>
            </a:br>
            <a:endParaRPr lang="en-US"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E90FF-92AB-5D6D-DFA5-4423929F0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004" y="475475"/>
            <a:ext cx="6633300" cy="32439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>
                <a:latin typeface="Squada One" panose="020B0604020202020204" charset="0"/>
                <a:cs typeface="Segoe UI Semibold" panose="020B0702040204020203" pitchFamily="34" charset="0"/>
              </a:rPr>
              <a:t>A decision tree is a tree in which each branch node represents a choice between a number of alternatives, and each leaf node represents a decision.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6523C-0011-0C30-F79B-F8656EF25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1911" y="3307919"/>
            <a:ext cx="3020290" cy="16989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16578" y="2510300"/>
            <a:ext cx="3251094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The correlations between different category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228600" y="40144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79F690C-B6D7-763A-07F6-BEA87B7DB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00" y="659795"/>
            <a:ext cx="3981450" cy="413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5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Standardizing the data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7661" y="1735447"/>
            <a:ext cx="3917968" cy="1223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A4365E-5033-D147-131E-3FC4D80D5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32" y="2774950"/>
            <a:ext cx="8192136" cy="1241653"/>
          </a:xfrm>
          <a:prstGeom prst="rect">
            <a:avLst/>
          </a:prstGeom>
        </p:spPr>
      </p:pic>
      <p:sp>
        <p:nvSpPr>
          <p:cNvPr id="8" name="Google Shape;528;p72">
            <a:extLst>
              <a:ext uri="{FF2B5EF4-FFF2-40B4-BE49-F238E27FC236}">
                <a16:creationId xmlns:a16="http://schemas.microsoft.com/office/drawing/2014/main" id="{69491C45-7941-AE9B-280D-F047727BFB35}"/>
              </a:ext>
            </a:extLst>
          </p:cNvPr>
          <p:cNvSpPr txBox="1">
            <a:spLocks/>
          </p:cNvSpPr>
          <p:nvPr/>
        </p:nvSpPr>
        <p:spPr>
          <a:xfrm>
            <a:off x="343006" y="1660025"/>
            <a:ext cx="7784994" cy="122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b="1" i="1" dirty="0"/>
              <a:t>By calculating the mean and the standard deviation for every column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b="1" i="1" dirty="0"/>
              <a:t>Calculating the z score for each measurement </a:t>
            </a:r>
          </a:p>
          <a:p>
            <a:pPr mar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indent="0">
              <a:buClr>
                <a:schemeClr val="dk1"/>
              </a:buClr>
              <a:buSzPts val="1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7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5" y="313200"/>
            <a:ext cx="6254644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Splitting training and testing data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7660" y="1735447"/>
            <a:ext cx="4686639" cy="1223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With 30% ratio, the data set is split to train and test the data  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95BA3D-2022-DD57-DE17-4550FFD29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07" y="3077843"/>
            <a:ext cx="8750185" cy="34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5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Training the algorithm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2202" y="1684647"/>
            <a:ext cx="3917968" cy="2593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We ran the training code inside a for loop trying to find the best possible parameters for the model to prevent overfitting to increase the accuracy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We trained the model multiple times to discover the best minimum samples that should be on the ending leaf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A split point at any depth will only be considered if it leaves at least </a:t>
            </a:r>
            <a:r>
              <a:rPr lang="en-US" b="1" i="1" dirty="0" err="1"/>
              <a:t>min_samples_leaf</a:t>
            </a:r>
            <a:r>
              <a:rPr lang="en-US" b="1" i="1" dirty="0"/>
              <a:t> training samples in each of the left and right branches.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65966D-F149-01F0-6EDE-381AF205F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00" y="249010"/>
            <a:ext cx="3997794" cy="435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6" y="313200"/>
            <a:ext cx="5579809" cy="113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dirty="0"/>
              <a:t>Training the algorithm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2202" y="1684647"/>
            <a:ext cx="3917968" cy="2593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For the last time, we train the model but with the best minimum leaf samples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The accuracy of the model is 79%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73E2B-571F-A8D9-60D5-57D9C8F17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50" y="2655288"/>
            <a:ext cx="8069299" cy="208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3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273518" y="3310189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Squada One" panose="020B0604020202020204" charset="0"/>
                <a:cs typeface="Segoe UI Semibold" panose="020B0702040204020203" pitchFamily="34" charset="0"/>
              </a:rPr>
              <a:t>THANK YOU</a:t>
            </a:r>
            <a:endParaRPr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  <p:grpSp>
        <p:nvGrpSpPr>
          <p:cNvPr id="6" name="Google Shape;7621;p142">
            <a:extLst>
              <a:ext uri="{FF2B5EF4-FFF2-40B4-BE49-F238E27FC236}">
                <a16:creationId xmlns:a16="http://schemas.microsoft.com/office/drawing/2014/main" id="{2FB5C0B0-52DB-E57B-6D90-E10360A6356A}"/>
              </a:ext>
            </a:extLst>
          </p:cNvPr>
          <p:cNvGrpSpPr/>
          <p:nvPr/>
        </p:nvGrpSpPr>
        <p:grpSpPr>
          <a:xfrm>
            <a:off x="3830843" y="2043488"/>
            <a:ext cx="1114950" cy="1056524"/>
            <a:chOff x="-28462125" y="3199700"/>
            <a:chExt cx="298550" cy="259150"/>
          </a:xfrm>
        </p:grpSpPr>
        <p:sp>
          <p:nvSpPr>
            <p:cNvPr id="7" name="Google Shape;7622;p142">
              <a:extLst>
                <a:ext uri="{FF2B5EF4-FFF2-40B4-BE49-F238E27FC236}">
                  <a16:creationId xmlns:a16="http://schemas.microsoft.com/office/drawing/2014/main" id="{EBF677BA-1283-C8EF-B6F3-721D03D98457}"/>
                </a:ext>
              </a:extLst>
            </p:cNvPr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142">
              <a:extLst>
                <a:ext uri="{FF2B5EF4-FFF2-40B4-BE49-F238E27FC236}">
                  <a16:creationId xmlns:a16="http://schemas.microsoft.com/office/drawing/2014/main" id="{40CB3D31-0890-EFD3-3BDE-EA813F044D51}"/>
                </a:ext>
              </a:extLst>
            </p:cNvPr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142">
              <a:extLst>
                <a:ext uri="{FF2B5EF4-FFF2-40B4-BE49-F238E27FC236}">
                  <a16:creationId xmlns:a16="http://schemas.microsoft.com/office/drawing/2014/main" id="{4FD49DD2-95B7-2AE9-1422-62AEF0467A23}"/>
                </a:ext>
              </a:extLst>
            </p:cNvPr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381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2"/>
          <p:cNvSpPr txBox="1">
            <a:spLocks noGrp="1"/>
          </p:cNvSpPr>
          <p:nvPr>
            <p:ph type="ctrTitle" idx="4"/>
          </p:nvPr>
        </p:nvSpPr>
        <p:spPr>
          <a:xfrm>
            <a:off x="4824357" y="2241309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b="1" dirty="0">
                <a:latin typeface="Squada One" panose="020B0604020202020204" charset="0"/>
                <a:cs typeface="Segoe UI Semibold" panose="020B0702040204020203" pitchFamily="34" charset="0"/>
              </a:rPr>
              <a:t>Build a Decision Trees</a:t>
            </a:r>
            <a:br>
              <a:rPr lang="en-US" dirty="0">
                <a:latin typeface="Squada One" panose="020B0604020202020204" charset="0"/>
                <a:cs typeface="Segoe UI Semibold" panose="020B0702040204020203" pitchFamily="34" charset="0"/>
              </a:rPr>
            </a:br>
            <a:endParaRPr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  <p:sp>
        <p:nvSpPr>
          <p:cNvPr id="455" name="Google Shape;455;p62"/>
          <p:cNvSpPr txBox="1">
            <a:spLocks noGrp="1"/>
          </p:cNvSpPr>
          <p:nvPr>
            <p:ph type="subTitle" idx="3"/>
          </p:nvPr>
        </p:nvSpPr>
        <p:spPr>
          <a:xfrm>
            <a:off x="3568880" y="4010143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web application that gives a prediction for diabetes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56" name="Google Shape;456;p62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Squada One" panose="020B0604020202020204" charset="0"/>
                <a:cs typeface="Segoe UI Semibold" panose="020B0702040204020203" pitchFamily="34" charset="0"/>
              </a:rPr>
              <a:t>SCIENTIFIC EXPLINATION</a:t>
            </a:r>
            <a:endParaRPr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  <p:sp>
        <p:nvSpPr>
          <p:cNvPr id="457" name="Google Shape;457;p62"/>
          <p:cNvSpPr txBox="1">
            <a:spLocks noGrp="1"/>
          </p:cNvSpPr>
          <p:nvPr>
            <p:ph type="subTitle" idx="1"/>
          </p:nvPr>
        </p:nvSpPr>
        <p:spPr>
          <a:xfrm>
            <a:off x="2051807" y="2477479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Explination of how the de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</a:t>
            </a:r>
            <a:r>
              <a:rPr lang="e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ision tree works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58" name="Google Shape;458;p62"/>
          <p:cNvSpPr txBox="1">
            <a:spLocks noGrp="1"/>
          </p:cNvSpPr>
          <p:nvPr>
            <p:ph type="ctrTitle" idx="2"/>
          </p:nvPr>
        </p:nvSpPr>
        <p:spPr>
          <a:xfrm>
            <a:off x="3257378" y="3556577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Implementing the decision Tree</a:t>
            </a:r>
            <a:endParaRPr dirty="0"/>
          </a:p>
        </p:txBody>
      </p:sp>
      <p:sp>
        <p:nvSpPr>
          <p:cNvPr id="459" name="Google Shape;459;p62"/>
          <p:cNvSpPr txBox="1">
            <a:spLocks noGrp="1"/>
          </p:cNvSpPr>
          <p:nvPr>
            <p:ph type="subTitle" idx="5"/>
          </p:nvPr>
        </p:nvSpPr>
        <p:spPr>
          <a:xfrm>
            <a:off x="5185707" y="2466583"/>
            <a:ext cx="1906500" cy="622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quick insight of how decision Trees are built from scratch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62" name="Google Shape;462;p62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TABLE OF CONTENTS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63" name="Google Shape;463;p62"/>
          <p:cNvSpPr txBox="1">
            <a:spLocks noGrp="1"/>
          </p:cNvSpPr>
          <p:nvPr>
            <p:ph type="title" idx="9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Squada One" panose="020B0604020202020204" charset="0"/>
                <a:cs typeface="Segoe UI Semibold" panose="020B0702040204020203" pitchFamily="34" charset="0"/>
              </a:rPr>
              <a:t>01</a:t>
            </a:r>
            <a:endParaRPr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  <p:sp>
        <p:nvSpPr>
          <p:cNvPr id="464" name="Google Shape;464;p62"/>
          <p:cNvSpPr txBox="1">
            <a:spLocks noGrp="1"/>
          </p:cNvSpPr>
          <p:nvPr>
            <p:ph type="title" idx="13"/>
          </p:nvPr>
        </p:nvSpPr>
        <p:spPr>
          <a:xfrm>
            <a:off x="3645230" y="308884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B0604020202020204" charset="0"/>
                <a:cs typeface="Segoe UI Semibold" panose="020B0702040204020203" pitchFamily="34" charset="0"/>
              </a:rPr>
              <a:t>03</a:t>
            </a:r>
            <a:endParaRPr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  <p:sp>
        <p:nvSpPr>
          <p:cNvPr id="465" name="Google Shape;465;p62"/>
          <p:cNvSpPr txBox="1">
            <a:spLocks noGrp="1"/>
          </p:cNvSpPr>
          <p:nvPr>
            <p:ph type="title" idx="14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B0604020202020204" charset="0"/>
                <a:cs typeface="Segoe UI Semibold" panose="020B0702040204020203" pitchFamily="34" charset="0"/>
              </a:rPr>
              <a:t>02</a:t>
            </a:r>
            <a:endParaRPr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  <p:cxnSp>
        <p:nvCxnSpPr>
          <p:cNvPr id="467" name="Google Shape;467;p62"/>
          <p:cNvCxnSpPr/>
          <p:nvPr/>
        </p:nvCxnSpPr>
        <p:spPr>
          <a:xfrm>
            <a:off x="2273400" y="216616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62"/>
          <p:cNvCxnSpPr>
            <a:cxnSpLocks/>
          </p:cNvCxnSpPr>
          <p:nvPr/>
        </p:nvCxnSpPr>
        <p:spPr>
          <a:xfrm>
            <a:off x="3005057" y="3699378"/>
            <a:ext cx="3070161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039491" y="2763402"/>
            <a:ext cx="4608217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5400" dirty="0">
                <a:latin typeface="Squada One" panose="020B0604020202020204" charset="0"/>
                <a:cs typeface="Segoe UI Semibold" panose="020B0702040204020203" pitchFamily="34" charset="0"/>
              </a:rPr>
              <a:t>SCIENTIFIC EXPLINATION</a:t>
            </a:r>
            <a:br>
              <a:rPr lang="en-US" sz="5400" dirty="0">
                <a:latin typeface="Squada One" panose="020B0604020202020204" charset="0"/>
                <a:cs typeface="Segoe UI Semibold" panose="020B0702040204020203" pitchFamily="34" charset="0"/>
              </a:rPr>
            </a:br>
            <a:endParaRPr sz="5400"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>
            <a:cxnSpLocks/>
          </p:cNvCxnSpPr>
          <p:nvPr/>
        </p:nvCxnSpPr>
        <p:spPr>
          <a:xfrm>
            <a:off x="2836828" y="806010"/>
            <a:ext cx="0" cy="1957392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96292" y="3373318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b="1" i="1" dirty="0"/>
              <a:t>Decision Trees usually implement exactly the human </a:t>
            </a:r>
            <a:r>
              <a:rPr lang="en-US" b="1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thinking</a:t>
            </a:r>
            <a:r>
              <a:rPr lang="en-US" b="1" i="1" dirty="0"/>
              <a:t> ability while making a decision</a:t>
            </a:r>
            <a:endParaRPr dirty="0"/>
          </a:p>
        </p:txBody>
      </p:sp>
      <p:sp>
        <p:nvSpPr>
          <p:cNvPr id="6" name="Google Shape;463;p62">
            <a:extLst>
              <a:ext uri="{FF2B5EF4-FFF2-40B4-BE49-F238E27FC236}">
                <a16:creationId xmlns:a16="http://schemas.microsoft.com/office/drawing/2014/main" id="{837E74AA-E1EF-B6A2-B629-2315B81B287E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1161000" y="141592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800" dirty="0">
                <a:latin typeface="Squada One" panose="020B0604020202020204" charset="0"/>
                <a:cs typeface="Segoe UI Semibold" panose="020B0702040204020203" pitchFamily="34" charset="0"/>
              </a:rPr>
              <a:t>01</a:t>
            </a:r>
            <a:endParaRPr sz="8800" dirty="0">
              <a:latin typeface="Squada One" panose="020B060402020202020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41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67146" y="1333323"/>
            <a:ext cx="3768436" cy="12169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b="1" dirty="0"/>
              <a:t>What is a Decision Tree?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17963" y="2537374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2713" y="2704838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b="1" i="1" dirty="0"/>
              <a:t>Decision Trees usually implement exactly the human thinking ability while making a decision</a:t>
            </a:r>
            <a:endParaRPr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4D5C098-1C58-2C74-72E8-B73B94A6C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574" y="1333323"/>
            <a:ext cx="4277009" cy="26731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504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9"/>
          <p:cNvSpPr txBox="1">
            <a:spLocks noGrp="1"/>
          </p:cNvSpPr>
          <p:nvPr>
            <p:ph type="ctrTitle"/>
          </p:nvPr>
        </p:nvSpPr>
        <p:spPr>
          <a:xfrm flipH="1">
            <a:off x="2585850" y="235887"/>
            <a:ext cx="3673200" cy="13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b="1" dirty="0"/>
              <a:t>Classification vs Regression Trees</a:t>
            </a:r>
            <a:endParaRPr dirty="0"/>
          </a:p>
        </p:txBody>
      </p:sp>
      <p:sp>
        <p:nvSpPr>
          <p:cNvPr id="592" name="Google Shape;592;p79"/>
          <p:cNvSpPr txBox="1">
            <a:spLocks noGrp="1"/>
          </p:cNvSpPr>
          <p:nvPr>
            <p:ph type="subTitle" idx="1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b="1" i="1" dirty="0"/>
              <a:t>When  a decision trees classifies things into </a:t>
            </a:r>
            <a:r>
              <a:rPr lang="en-US" b="1" i="1" u="sng" dirty="0"/>
              <a:t>categories</a:t>
            </a:r>
            <a:endParaRPr lang="ar-EG" b="1" i="1" u="sng" dirty="0"/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</p:txBody>
      </p:sp>
      <p:sp>
        <p:nvSpPr>
          <p:cNvPr id="593" name="Google Shape;593;p79"/>
          <p:cNvSpPr txBox="1">
            <a:spLocks noGrp="1"/>
          </p:cNvSpPr>
          <p:nvPr>
            <p:ph type="subTitle" idx="2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b="1" i="1" dirty="0"/>
              <a:t>When  a decision trees predicts </a:t>
            </a:r>
            <a:r>
              <a:rPr lang="en-US" b="1" i="1" u="sng" dirty="0"/>
              <a:t>numeric</a:t>
            </a:r>
            <a:r>
              <a:rPr lang="en-US" b="1" i="1" dirty="0"/>
              <a:t>,</a:t>
            </a:r>
            <a:endParaRPr dirty="0"/>
          </a:p>
        </p:txBody>
      </p:sp>
      <p:sp>
        <p:nvSpPr>
          <p:cNvPr id="594" name="Google Shape;594;p79"/>
          <p:cNvSpPr txBox="1">
            <a:spLocks noGrp="1"/>
          </p:cNvSpPr>
          <p:nvPr>
            <p:ph type="ctrTitle" idx="3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i="1" dirty="0"/>
              <a:t>Classification tree</a:t>
            </a:r>
            <a:endParaRPr dirty="0"/>
          </a:p>
        </p:txBody>
      </p:sp>
      <p:sp>
        <p:nvSpPr>
          <p:cNvPr id="595" name="Google Shape;595;p79"/>
          <p:cNvSpPr txBox="1">
            <a:spLocks noGrp="1"/>
          </p:cNvSpPr>
          <p:nvPr>
            <p:ph type="ctrTitle" idx="4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b="1" dirty="0"/>
              <a:t>Regression Trees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803564" y="1918050"/>
            <a:ext cx="3768436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b="1" dirty="0"/>
              <a:t>Classification vs Regression Trees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1086000" y="2593227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97270" y="2739475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When  a decision trees classifies things into </a:t>
            </a:r>
            <a:r>
              <a:rPr lang="en-US" b="1" i="1" u="sng" dirty="0"/>
              <a:t>categories</a:t>
            </a:r>
            <a:r>
              <a:rPr lang="en-US" b="1" i="1" dirty="0"/>
              <a:t>, it called a classification tree</a:t>
            </a:r>
          </a:p>
          <a:p>
            <a:pPr marL="0" indent="0" algn="l">
              <a:buClr>
                <a:schemeClr val="dk1"/>
              </a:buClr>
              <a:buSzPts val="1100"/>
            </a:pPr>
            <a:endParaRPr lang="en-US" b="1" i="1" dirty="0"/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b="1" i="1" dirty="0"/>
              <a:t>When  a decision trees predicts </a:t>
            </a:r>
            <a:r>
              <a:rPr lang="en-US" b="1" i="1" u="sng" dirty="0" err="1"/>
              <a:t>numiric</a:t>
            </a:r>
            <a:r>
              <a:rPr lang="en-US" b="1" i="1" dirty="0"/>
              <a:t>, it called a </a:t>
            </a:r>
            <a:r>
              <a:rPr lang="en-US" b="1" dirty="0"/>
              <a:t>Regression Trees</a:t>
            </a: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4D5C098-1C58-2C74-72E8-B73B94A6C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80" r="10730"/>
          <a:stretch/>
        </p:blipFill>
        <p:spPr>
          <a:xfrm>
            <a:off x="6156375" y="163336"/>
            <a:ext cx="2178330" cy="1775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59D8D8-2937-DDB4-2629-D6DFFAB8C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851" y="2658904"/>
            <a:ext cx="2178330" cy="1909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Google Shape;528;p72">
            <a:extLst>
              <a:ext uri="{FF2B5EF4-FFF2-40B4-BE49-F238E27FC236}">
                <a16:creationId xmlns:a16="http://schemas.microsoft.com/office/drawing/2014/main" id="{191A95CB-FDD0-1C8C-7E33-7BE9D6C8630D}"/>
              </a:ext>
            </a:extLst>
          </p:cNvPr>
          <p:cNvSpPr txBox="1">
            <a:spLocks/>
          </p:cNvSpPr>
          <p:nvPr/>
        </p:nvSpPr>
        <p:spPr>
          <a:xfrm>
            <a:off x="6532161" y="1938611"/>
            <a:ext cx="1385712" cy="39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b="1" i="1" dirty="0"/>
              <a:t>Classification tree</a:t>
            </a:r>
          </a:p>
          <a:p>
            <a:pPr mar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indent="0">
              <a:buClr>
                <a:schemeClr val="dk1"/>
              </a:buClr>
              <a:buSzPts val="1100"/>
            </a:pPr>
            <a:endParaRPr lang="en-US" dirty="0"/>
          </a:p>
        </p:txBody>
      </p:sp>
      <p:sp>
        <p:nvSpPr>
          <p:cNvPr id="11" name="Google Shape;528;p72">
            <a:extLst>
              <a:ext uri="{FF2B5EF4-FFF2-40B4-BE49-F238E27FC236}">
                <a16:creationId xmlns:a16="http://schemas.microsoft.com/office/drawing/2014/main" id="{F4403706-FC7D-5A88-F6A4-8BF49FB89A78}"/>
              </a:ext>
            </a:extLst>
          </p:cNvPr>
          <p:cNvSpPr txBox="1">
            <a:spLocks/>
          </p:cNvSpPr>
          <p:nvPr/>
        </p:nvSpPr>
        <p:spPr>
          <a:xfrm>
            <a:off x="6587579" y="4508615"/>
            <a:ext cx="1385712" cy="39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b="1" i="1" dirty="0"/>
              <a:t>Regression tree</a:t>
            </a:r>
          </a:p>
          <a:p>
            <a:pPr mar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indent="0">
              <a:buClr>
                <a:schemeClr val="dk1"/>
              </a:buClr>
              <a:buSzPts val="1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27;p72">
            <a:extLst>
              <a:ext uri="{FF2B5EF4-FFF2-40B4-BE49-F238E27FC236}">
                <a16:creationId xmlns:a16="http://schemas.microsoft.com/office/drawing/2014/main" id="{91EED6B3-C012-2DFB-F5F2-469183B9A7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43008" y="775051"/>
            <a:ext cx="557980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3600" b="1" dirty="0"/>
              <a:t>How to select split points in Decision trees</a:t>
            </a:r>
            <a:endParaRPr sz="3600" dirty="0"/>
          </a:p>
        </p:txBody>
      </p:sp>
      <p:cxnSp>
        <p:nvCxnSpPr>
          <p:cNvPr id="33" name="Google Shape;534;p72">
            <a:extLst>
              <a:ext uri="{FF2B5EF4-FFF2-40B4-BE49-F238E27FC236}">
                <a16:creationId xmlns:a16="http://schemas.microsoft.com/office/drawing/2014/main" id="{56F19248-3862-5C58-3C76-F1AAA7BD7FA9}"/>
              </a:ext>
            </a:extLst>
          </p:cNvPr>
          <p:cNvCxnSpPr/>
          <p:nvPr/>
        </p:nvCxnSpPr>
        <p:spPr>
          <a:xfrm>
            <a:off x="507661" y="1512573"/>
            <a:ext cx="342705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528;p72">
            <a:extLst>
              <a:ext uri="{FF2B5EF4-FFF2-40B4-BE49-F238E27FC236}">
                <a16:creationId xmlns:a16="http://schemas.microsoft.com/office/drawing/2014/main" id="{E8B212C1-14A8-D3AC-D72E-E7AB544A1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8186" y="1874427"/>
            <a:ext cx="3486000" cy="1887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b="1" i="1" dirty="0"/>
              <a:t>Decision tree splits the nodes on all the available variables</a:t>
            </a:r>
          </a:p>
          <a:p>
            <a:pPr marL="0" indent="0" algn="l">
              <a:buClr>
                <a:schemeClr val="dk1"/>
              </a:buClr>
              <a:buSzPts val="1100"/>
            </a:pPr>
            <a:endParaRPr lang="en-US" b="1" i="1" dirty="0"/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b="1" i="1" dirty="0"/>
              <a:t>Selects the split which results in the most homogenous sub-nodes</a:t>
            </a:r>
          </a:p>
          <a:p>
            <a:pPr marL="0" indent="0" algn="l">
              <a:buClr>
                <a:schemeClr val="dk1"/>
              </a:buClr>
              <a:buSzPts val="1100"/>
            </a:pPr>
            <a:endParaRPr lang="en-US" b="1" i="1" dirty="0"/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b="1" i="1" dirty="0"/>
              <a:t>There are multiple algorithms that is used by decision trees to decide the best split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en-US" b="1" i="1" dirty="0"/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3678EA-8665-0D93-B58F-60D453686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423" y="1629290"/>
            <a:ext cx="2714625" cy="223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21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935</Words>
  <Application>Microsoft Office PowerPoint</Application>
  <PresentationFormat>On-screen Show (16:9)</PresentationFormat>
  <Paragraphs>123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Fira Sans Extra Condensed Medium</vt:lpstr>
      <vt:lpstr>Roboto Condensed Light</vt:lpstr>
      <vt:lpstr>Myanmar Text</vt:lpstr>
      <vt:lpstr>Livvic</vt:lpstr>
      <vt:lpstr>Segoe UI Semibold</vt:lpstr>
      <vt:lpstr>Squada One</vt:lpstr>
      <vt:lpstr>Arial</vt:lpstr>
      <vt:lpstr>Tech Startup by Slidesgo</vt:lpstr>
      <vt:lpstr>Decision Tree</vt:lpstr>
      <vt:lpstr>Team 25</vt:lpstr>
      <vt:lpstr>What are Decision trees? </vt:lpstr>
      <vt:lpstr>Build a Decision Trees </vt:lpstr>
      <vt:lpstr>SCIENTIFIC EXPLINATION </vt:lpstr>
      <vt:lpstr>What is a Decision Tree?</vt:lpstr>
      <vt:lpstr>Classification vs Regression Trees</vt:lpstr>
      <vt:lpstr>Classification vs Regression Trees</vt:lpstr>
      <vt:lpstr>How to select split points in Decision trees</vt:lpstr>
      <vt:lpstr>BULDING A DICITION TREE </vt:lpstr>
      <vt:lpstr>GINI IMPURITY</vt:lpstr>
      <vt:lpstr> PURE GINI </vt:lpstr>
      <vt:lpstr>The definition of GINI Impurity</vt:lpstr>
      <vt:lpstr>BULDING A DICITION TREE</vt:lpstr>
      <vt:lpstr>Mathematical definition</vt:lpstr>
      <vt:lpstr>Mathematical definition</vt:lpstr>
      <vt:lpstr>Mathematical definition</vt:lpstr>
      <vt:lpstr>Mathematical definition</vt:lpstr>
      <vt:lpstr>IMPLEMENTING  </vt:lpstr>
      <vt:lpstr>LOAD THE CSV FILE</vt:lpstr>
      <vt:lpstr>A Quick look to the dataset</vt:lpstr>
      <vt:lpstr>Checking for duplicated rows</vt:lpstr>
      <vt:lpstr>Splitting the Outcome column</vt:lpstr>
      <vt:lpstr>Dealing with missing data (1)</vt:lpstr>
      <vt:lpstr>Dealing with missing data (2)</vt:lpstr>
      <vt:lpstr>Checking for outliers</vt:lpstr>
      <vt:lpstr>Removing outliers</vt:lpstr>
      <vt:lpstr>Outliers removed</vt:lpstr>
      <vt:lpstr>Dealing with missing data (3)</vt:lpstr>
      <vt:lpstr>The correlations between different category</vt:lpstr>
      <vt:lpstr>Standardizing the data</vt:lpstr>
      <vt:lpstr>Splitting training and testing data</vt:lpstr>
      <vt:lpstr>Training the algorithm</vt:lpstr>
      <vt:lpstr>Training the algorithm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amro mohamed</dc:creator>
  <cp:lastModifiedBy>amro mohamed</cp:lastModifiedBy>
  <cp:revision>7</cp:revision>
  <dcterms:modified xsi:type="dcterms:W3CDTF">2022-05-28T23:44:30Z</dcterms:modified>
</cp:coreProperties>
</file>