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</p:sldIdLst>
  <p:sldSz cy="256032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06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17006" y="685800"/>
            <a:ext cx="12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879ad62e1_8_228:notes"/>
          <p:cNvSpPr/>
          <p:nvPr>
            <p:ph idx="2" type="sldImg"/>
          </p:nvPr>
        </p:nvSpPr>
        <p:spPr>
          <a:xfrm>
            <a:off x="2877992" y="1143000"/>
            <a:ext cx="1101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879ad62e1_8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https://products.aspose.app/slides/conversion/ppt-to-svg</a:t>
            </a:r>
            <a:endParaRPr/>
          </a:p>
        </p:txBody>
      </p:sp>
      <p:sp>
        <p:nvSpPr>
          <p:cNvPr id="281" name="Google Shape;281;g12879ad62e1_8_2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3706329"/>
            <a:ext cx="8520600" cy="102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4107644"/>
            <a:ext cx="85206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5506044"/>
            <a:ext cx="8520600" cy="9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15691076"/>
            <a:ext cx="8520600" cy="6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arge Content">
  <p:cSld name="Title and Large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52594" y="6530681"/>
            <a:ext cx="7951500" cy="17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555756" y="2224669"/>
            <a:ext cx="64737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6479139" y="19424747"/>
            <a:ext cx="2318100" cy="136200"/>
          </a:xfrm>
          <a:prstGeom prst="rect">
            <a:avLst/>
          </a:prstGeom>
          <a:solidFill>
            <a:srgbClr val="FFC6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2132398" y="15256272"/>
            <a:ext cx="42837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2117058" y="11952493"/>
            <a:ext cx="62349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111802" y="3999094"/>
            <a:ext cx="6624600" cy="77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0" y="23966261"/>
            <a:ext cx="9144000" cy="16893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10171" r="0" t="0"/>
          <a:stretch/>
        </p:blipFill>
        <p:spPr>
          <a:xfrm>
            <a:off x="1" y="6200797"/>
            <a:ext cx="1803284" cy="1236719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ONC and HHS" id="65" name="Google Shape;65;p15"/>
          <p:cNvGrpSpPr/>
          <p:nvPr/>
        </p:nvGrpSpPr>
        <p:grpSpPr>
          <a:xfrm>
            <a:off x="6499007" y="20569899"/>
            <a:ext cx="2309708" cy="506873"/>
            <a:chOff x="9702892" y="96218"/>
            <a:chExt cx="2304868" cy="505811"/>
          </a:xfrm>
        </p:grpSpPr>
        <p:pic>
          <p:nvPicPr>
            <p:cNvPr descr="U.S. Department of Health and Human Services" id="66" name="Google Shape;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01949" y="96218"/>
              <a:ext cx="505811" cy="505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Gray Angles">
  <p:cSld name="Title and Content with Gray Angle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flipH="1">
            <a:off x="5340787" y="5061133"/>
            <a:ext cx="3809100" cy="205299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flipH="1">
            <a:off x="6678456" y="12324832"/>
            <a:ext cx="2469600" cy="13309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54488" y="12269783"/>
            <a:ext cx="8000700" cy="11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555757" y="5132863"/>
            <a:ext cx="7999500" cy="60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16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77" name="Google Shape;77;p16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78" name="Google Shape;78;p16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79" name="Google Shape;79;p1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Content">
  <p:cSld name="Title and Small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54488" y="12269783"/>
            <a:ext cx="8000700" cy="11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555757" y="5132863"/>
            <a:ext cx="7999500" cy="60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17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89" name="Google Shape;89;p17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90" name="Google Shape;90;p1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" name="Google Shape;9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Accent Bar and Image">
  <p:cSld name="Content with Accent Bar and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>
            <a:off x="11329" y="-6042"/>
            <a:ext cx="8109997" cy="25673296"/>
            <a:chOff x="15090" y="-1619"/>
            <a:chExt cx="10813329" cy="6876837"/>
          </a:xfrm>
        </p:grpSpPr>
        <p:sp>
          <p:nvSpPr>
            <p:cNvPr id="94" name="Google Shape;94;p18"/>
            <p:cNvSpPr/>
            <p:nvPr/>
          </p:nvSpPr>
          <p:spPr>
            <a:xfrm>
              <a:off x="15090" y="-1619"/>
              <a:ext cx="2533800" cy="68768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548890" y="-1618"/>
              <a:ext cx="8279529" cy="68768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8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715012" y="3020062"/>
            <a:ext cx="3429000" cy="1882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554488" y="11361299"/>
            <a:ext cx="4678800" cy="12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555745" y="6457830"/>
            <a:ext cx="46788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020031"/>
            <a:ext cx="5560255" cy="338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icture containing card&#10;&#10;Description automatically generated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" y="1634500"/>
            <a:ext cx="836810" cy="853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05" name="Google Shape;105;p18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06" name="Google Shape;106;p18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07" name="Google Shape;107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" name="Google Shape;10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umn Content and Image">
  <p:cSld name="Title, 2 Column Content and Imag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555974" y="6530682"/>
            <a:ext cx="2999100" cy="1766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552585" y="6530681"/>
            <a:ext cx="4794600" cy="17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555756" y="2224669"/>
            <a:ext cx="64737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9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17" name="Google Shape;117;p19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18" name="Google Shape;118;p19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19" name="Google Shape;119;p1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0" name="Google Shape;1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umn with Graphic BG">
  <p:cSld name="Title, 2 Column with Graphic BG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2">
            <a:alphaModFix/>
          </a:blip>
          <a:srcRect b="35104" l="10171" r="0" t="0"/>
          <a:stretch/>
        </p:blipFill>
        <p:spPr>
          <a:xfrm flipH="1">
            <a:off x="5770769" y="10594789"/>
            <a:ext cx="3379124" cy="1503935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555974" y="6530682"/>
            <a:ext cx="2999100" cy="1766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552585" y="6530681"/>
            <a:ext cx="4794600" cy="17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55756" y="2224669"/>
            <a:ext cx="64737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20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30" name="Google Shape;130;p20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31" name="Google Shape;131;p20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32" name="Google Shape;13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3" name="Google Shape;13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">
  <p:cSld name="Title and 3 Colum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109194" y="8460194"/>
            <a:ext cx="2431800" cy="1360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3356055" y="8460194"/>
            <a:ext cx="2431800" cy="1360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586409" y="8460194"/>
            <a:ext cx="2431800" cy="1360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555745" y="3988711"/>
            <a:ext cx="72417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" name="Google Shape;142;p21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45" name="Google Shape;145;p2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6" name="Google Shape;14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0706453"/>
            <a:ext cx="8520600" cy="41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con Boxes">
  <p:cSld name="Title and Icon Boxe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0" y="25223629"/>
            <a:ext cx="9144000" cy="4506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422674" y="16551599"/>
            <a:ext cx="1364400" cy="7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6430535" y="9473867"/>
            <a:ext cx="1330800" cy="57636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3" type="body"/>
          </p:nvPr>
        </p:nvSpPr>
        <p:spPr>
          <a:xfrm>
            <a:off x="4675636" y="16551599"/>
            <a:ext cx="1364400" cy="7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4" type="body"/>
          </p:nvPr>
        </p:nvSpPr>
        <p:spPr>
          <a:xfrm>
            <a:off x="4688688" y="9473867"/>
            <a:ext cx="1330800" cy="5763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5" type="body"/>
          </p:nvPr>
        </p:nvSpPr>
        <p:spPr>
          <a:xfrm>
            <a:off x="2882854" y="16551599"/>
            <a:ext cx="1364400" cy="7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6" type="body"/>
          </p:nvPr>
        </p:nvSpPr>
        <p:spPr>
          <a:xfrm>
            <a:off x="2901102" y="9473867"/>
            <a:ext cx="1330800" cy="57636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7" type="body"/>
          </p:nvPr>
        </p:nvSpPr>
        <p:spPr>
          <a:xfrm>
            <a:off x="1064444" y="16551599"/>
            <a:ext cx="1364400" cy="7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8" type="body"/>
          </p:nvPr>
        </p:nvSpPr>
        <p:spPr>
          <a:xfrm>
            <a:off x="1098271" y="9473867"/>
            <a:ext cx="1330800" cy="57636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555745" y="3988711"/>
            <a:ext cx="72417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1" name="Google Shape;161;p22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62" name="Google Shape;162;p22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3" name="Google Shape;163;p22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64" name="Google Shape;164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5" name="Google Shape;16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opics and Image">
  <p:cSld name="Title, Topics and Imag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3359437" y="826411"/>
            <a:ext cx="37332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>
            <a:off x="347871" y="0"/>
            <a:ext cx="2852400" cy="25603200"/>
          </a:xfrm>
          <a:prstGeom prst="rect">
            <a:avLst/>
          </a:prstGeom>
          <a:solidFill>
            <a:srgbClr val="F3F3F5"/>
          </a:solidFill>
          <a:ln>
            <a:noFill/>
          </a:ln>
        </p:spPr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182140" y="18355356"/>
            <a:ext cx="21867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3" type="body"/>
          </p:nvPr>
        </p:nvSpPr>
        <p:spPr>
          <a:xfrm>
            <a:off x="6182140" y="20103884"/>
            <a:ext cx="2186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4" type="body"/>
          </p:nvPr>
        </p:nvSpPr>
        <p:spPr>
          <a:xfrm>
            <a:off x="3677482" y="20103884"/>
            <a:ext cx="2186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5" type="body"/>
          </p:nvPr>
        </p:nvSpPr>
        <p:spPr>
          <a:xfrm>
            <a:off x="3677482" y="18355356"/>
            <a:ext cx="21867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6" type="body"/>
          </p:nvPr>
        </p:nvSpPr>
        <p:spPr>
          <a:xfrm>
            <a:off x="6182140" y="12930036"/>
            <a:ext cx="2186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7" type="body"/>
          </p:nvPr>
        </p:nvSpPr>
        <p:spPr>
          <a:xfrm>
            <a:off x="6182140" y="11181520"/>
            <a:ext cx="21867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8" type="body"/>
          </p:nvPr>
        </p:nvSpPr>
        <p:spPr>
          <a:xfrm>
            <a:off x="3677482" y="12930036"/>
            <a:ext cx="2186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9" type="body"/>
          </p:nvPr>
        </p:nvSpPr>
        <p:spPr>
          <a:xfrm>
            <a:off x="3677482" y="11181520"/>
            <a:ext cx="21867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13" type="body"/>
          </p:nvPr>
        </p:nvSpPr>
        <p:spPr>
          <a:xfrm>
            <a:off x="3359438" y="8098824"/>
            <a:ext cx="50052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3359438" y="4517694"/>
            <a:ext cx="5005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3359426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/>
          <p:nvPr/>
        </p:nvSpPr>
        <p:spPr>
          <a:xfrm>
            <a:off x="347871" y="23436001"/>
            <a:ext cx="2852400" cy="21981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83" name="Google Shape;183;p23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84" name="Google Shape;184;p23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85" name="Google Shape;185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" name="Google Shape;18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Title, Text and Image">
  <p:cSld name="2 Column Title, Text and Imag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770767" y="14304534"/>
            <a:ext cx="3379126" cy="219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1" y="3413772"/>
            <a:ext cx="3807900" cy="1719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2" type="body"/>
          </p:nvPr>
        </p:nvSpPr>
        <p:spPr>
          <a:xfrm>
            <a:off x="554488" y="15042049"/>
            <a:ext cx="3721200" cy="9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3" type="body"/>
          </p:nvPr>
        </p:nvSpPr>
        <p:spPr>
          <a:xfrm>
            <a:off x="554488" y="11727240"/>
            <a:ext cx="37212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557650" y="4353788"/>
            <a:ext cx="3718800" cy="70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Google Shape;195;p24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/>
          <p:nvPr/>
        </p:nvSpPr>
        <p:spPr>
          <a:xfrm>
            <a:off x="0" y="25223629"/>
            <a:ext cx="9144000" cy="4506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198" name="Google Shape;198;p24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9" name="Google Shape;199;p24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00" name="Google Shape;200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1" name="Google Shape;20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Large Image">
  <p:cSld name="Title, Content, Large Imag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259281" y="3413793"/>
            <a:ext cx="4461900" cy="20779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4907827" y="15042049"/>
            <a:ext cx="3721200" cy="9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3" type="body"/>
          </p:nvPr>
        </p:nvSpPr>
        <p:spPr>
          <a:xfrm>
            <a:off x="4907827" y="11727240"/>
            <a:ext cx="37212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4910989" y="4353788"/>
            <a:ext cx="3718800" cy="70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/>
          <p:nvPr/>
        </p:nvSpPr>
        <p:spPr>
          <a:xfrm>
            <a:off x="0" y="25223629"/>
            <a:ext cx="9144000" cy="4506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5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212" name="Google Shape;212;p25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13" name="Google Shape;213;p25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14" name="Google Shape;214;p2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Background">
  <p:cSld name="Title and Content White Background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552583" y="6530681"/>
            <a:ext cx="7945500" cy="17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555755" y="2224669"/>
            <a:ext cx="65310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26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24" name="Google Shape;224;p26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25" name="Google Shape;225;p2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6" name="Google Shape;22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Content">
  <p:cSld name="Title and 2 Column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4657455" y="9697092"/>
            <a:ext cx="3810600" cy="14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4657455" y="6913517"/>
            <a:ext cx="3810600" cy="227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3" type="body"/>
          </p:nvPr>
        </p:nvSpPr>
        <p:spPr>
          <a:xfrm>
            <a:off x="552595" y="9697092"/>
            <a:ext cx="3810600" cy="14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4" type="body"/>
          </p:nvPr>
        </p:nvSpPr>
        <p:spPr>
          <a:xfrm>
            <a:off x="552595" y="6913517"/>
            <a:ext cx="3810600" cy="227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555745" y="2224669"/>
            <a:ext cx="6502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27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" name="Google Shape;236;p27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237" name="Google Shape;237;p27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38" name="Google Shape;238;p27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39" name="Google Shape;239;p2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" name="Google Shape;24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Dark Background">
  <p:cSld name="Feature Dark Background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5615610" y="6440422"/>
            <a:ext cx="2685000" cy="1638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593981" y="17905396"/>
            <a:ext cx="44523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233333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3" type="body"/>
          </p:nvPr>
        </p:nvSpPr>
        <p:spPr>
          <a:xfrm>
            <a:off x="593981" y="14120214"/>
            <a:ext cx="44523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28"/>
          <p:cNvSpPr txBox="1"/>
          <p:nvPr>
            <p:ph idx="4" type="body"/>
          </p:nvPr>
        </p:nvSpPr>
        <p:spPr>
          <a:xfrm>
            <a:off x="593981" y="6440418"/>
            <a:ext cx="44523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593981" y="9194704"/>
            <a:ext cx="44523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Google Shape;249;p28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0" name="Google Shape;250;p28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251" name="Google Shape;251;p28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52" name="Google Shape;252;p28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53" name="Google Shape;253;p2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4" name="Google Shape;25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95793" y="128020"/>
              <a:ext cx="1596131" cy="4232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Light Background">
  <p:cSld name="Feature Light Background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11" type="ftr"/>
          </p:nvPr>
        </p:nvSpPr>
        <p:spPr>
          <a:xfrm>
            <a:off x="554498" y="826445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/>
        </p:nvSpPr>
        <p:spPr>
          <a:xfrm>
            <a:off x="-22860" y="640576"/>
            <a:ext cx="335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5615610" y="6440422"/>
            <a:ext cx="2685000" cy="1638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9"/>
          <p:cNvSpPr txBox="1"/>
          <p:nvPr>
            <p:ph idx="2" type="body"/>
          </p:nvPr>
        </p:nvSpPr>
        <p:spPr>
          <a:xfrm>
            <a:off x="593981" y="17905396"/>
            <a:ext cx="44523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233333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9"/>
          <p:cNvSpPr txBox="1"/>
          <p:nvPr>
            <p:ph idx="3" type="body"/>
          </p:nvPr>
        </p:nvSpPr>
        <p:spPr>
          <a:xfrm>
            <a:off x="593981" y="6440418"/>
            <a:ext cx="44523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idx="4" type="body"/>
          </p:nvPr>
        </p:nvSpPr>
        <p:spPr>
          <a:xfrm>
            <a:off x="593981" y="14120214"/>
            <a:ext cx="44523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593981" y="9194704"/>
            <a:ext cx="44523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64" name="Google Shape;264;p29"/>
          <p:cNvGrpSpPr/>
          <p:nvPr/>
        </p:nvGrpSpPr>
        <p:grpSpPr>
          <a:xfrm>
            <a:off x="7215133" y="359246"/>
            <a:ext cx="1928879" cy="2292145"/>
            <a:chOff x="9620161" y="96218"/>
            <a:chExt cx="2571839" cy="613973"/>
          </a:xfrm>
        </p:grpSpPr>
        <p:grpSp>
          <p:nvGrpSpPr>
            <p:cNvPr id="265" name="Google Shape;265;p29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66" name="Google Shape;266;p29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67" name="Google Shape;267;p2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8" name="Google Shape;26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>
            <a:off x="8728518" y="15"/>
            <a:ext cx="410100" cy="3420600"/>
          </a:xfrm>
          <a:prstGeom prst="homePlate">
            <a:avLst>
              <a:gd fmla="val 0" name="adj"/>
            </a:avLst>
          </a:prstGeom>
          <a:solidFill>
            <a:srgbClr val="0057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18" y="15"/>
            <a:ext cx="9096900" cy="3420600"/>
          </a:xfrm>
          <a:prstGeom prst="homePlate">
            <a:avLst>
              <a:gd fmla="val 21132" name="adj"/>
            </a:avLst>
          </a:prstGeom>
          <a:solidFill>
            <a:srgbClr val="07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0"/>
          <p:cNvCxnSpPr/>
          <p:nvPr/>
        </p:nvCxnSpPr>
        <p:spPr>
          <a:xfrm>
            <a:off x="17" y="3471108"/>
            <a:ext cx="9138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30"/>
          <p:cNvSpPr txBox="1"/>
          <p:nvPr>
            <p:ph type="title"/>
          </p:nvPr>
        </p:nvSpPr>
        <p:spPr>
          <a:xfrm>
            <a:off x="0" y="0"/>
            <a:ext cx="30000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b="1" i="0" sz="37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381000" y="4836172"/>
            <a:ext cx="4038600" cy="18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1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30"/>
          <p:cNvSpPr txBox="1"/>
          <p:nvPr>
            <p:ph idx="2" type="body"/>
          </p:nvPr>
        </p:nvSpPr>
        <p:spPr>
          <a:xfrm>
            <a:off x="4724400" y="4836172"/>
            <a:ext cx="4038600" cy="18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1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0"/>
          <p:cNvSpPr txBox="1"/>
          <p:nvPr>
            <p:ph idx="11" type="ftr"/>
          </p:nvPr>
        </p:nvSpPr>
        <p:spPr>
          <a:xfrm>
            <a:off x="554498" y="974850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0" y="0"/>
            <a:ext cx="30000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215236"/>
            <a:ext cx="85206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36764"/>
            <a:ext cx="8520600" cy="17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215236"/>
            <a:ext cx="85206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5736764"/>
            <a:ext cx="3999900" cy="17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5736764"/>
            <a:ext cx="3999900" cy="17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215236"/>
            <a:ext cx="85206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2765653"/>
            <a:ext cx="2808000" cy="3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6917120"/>
            <a:ext cx="2808000" cy="15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2240747"/>
            <a:ext cx="6367800" cy="203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622"/>
            <a:ext cx="4572000" cy="256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6138471"/>
            <a:ext cx="4045200" cy="73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13953084"/>
            <a:ext cx="4045200" cy="6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3604284"/>
            <a:ext cx="3837000" cy="18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21058862"/>
            <a:ext cx="5998800" cy="30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215236"/>
            <a:ext cx="85206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36764"/>
            <a:ext cx="8520600" cy="17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23212457"/>
            <a:ext cx="5487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554498" y="974850"/>
            <a:ext cx="6108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1318" y="24334877"/>
            <a:ext cx="945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://structuredefinition-us-core-procedure.html" TargetMode="External"/><Relationship Id="rId42" Type="http://schemas.openxmlformats.org/officeDocument/2006/relationships/hyperlink" Target="http://structuredefinition-us-core-diagnosticreport-lab.html" TargetMode="External"/><Relationship Id="rId41" Type="http://schemas.openxmlformats.org/officeDocument/2006/relationships/hyperlink" Target="http://structuredefinition-us-core-servicerequest.html" TargetMode="External"/><Relationship Id="rId44" Type="http://schemas.openxmlformats.org/officeDocument/2006/relationships/hyperlink" Target="http://medication-list-guidance.html" TargetMode="External"/><Relationship Id="rId43" Type="http://schemas.openxmlformats.org/officeDocument/2006/relationships/image" Target="../media/image20.png"/><Relationship Id="rId46" Type="http://schemas.openxmlformats.org/officeDocument/2006/relationships/hyperlink" Target="http://structuredefinition-us-core-birthsex.html" TargetMode="External"/><Relationship Id="rId45" Type="http://schemas.openxmlformats.org/officeDocument/2006/relationships/hyperlink" Target="http://structuredefinition-us-core-patient.html" TargetMode="External"/><Relationship Id="rId80" Type="http://schemas.openxmlformats.org/officeDocument/2006/relationships/hyperlink" Target="http://sdoh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://structuredefinition-us-core-allergyintolerance.html" TargetMode="External"/><Relationship Id="rId9" Type="http://schemas.openxmlformats.org/officeDocument/2006/relationships/hyperlink" Target="http://structuredefinition-us-core-observation-social-history.html" TargetMode="External"/><Relationship Id="rId48" Type="http://schemas.openxmlformats.org/officeDocument/2006/relationships/hyperlink" Target="http://structuredefinition-us-core-genderidentity.html" TargetMode="External"/><Relationship Id="rId47" Type="http://schemas.openxmlformats.org/officeDocument/2006/relationships/hyperlink" Target="http://structuredefinition-us-core-observation-sexual-orientation.html" TargetMode="External"/><Relationship Id="rId49" Type="http://schemas.openxmlformats.org/officeDocument/2006/relationships/hyperlink" Target="http://structuredefinition-us-core-race.html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://structuredefinition-us-core-careplan.html" TargetMode="External"/><Relationship Id="rId7" Type="http://schemas.openxmlformats.org/officeDocument/2006/relationships/hyperlink" Target="http://structuredefinition-us-core-observation-survey.html" TargetMode="External"/><Relationship Id="rId8" Type="http://schemas.openxmlformats.org/officeDocument/2006/relationships/hyperlink" Target="http://structuredefinition-us-core-observation-sdoh-assessment.html" TargetMode="External"/><Relationship Id="rId73" Type="http://schemas.openxmlformats.org/officeDocument/2006/relationships/image" Target="../media/image14.png"/><Relationship Id="rId72" Type="http://schemas.openxmlformats.org/officeDocument/2006/relationships/hyperlink" Target="about:blank" TargetMode="External"/><Relationship Id="rId31" Type="http://schemas.openxmlformats.org/officeDocument/2006/relationships/image" Target="../media/image9.png"/><Relationship Id="rId75" Type="http://schemas.openxmlformats.org/officeDocument/2006/relationships/image" Target="../media/image25.png"/><Relationship Id="rId30" Type="http://schemas.openxmlformats.org/officeDocument/2006/relationships/hyperlink" Target="http://structuredefinition-us-core-condition-problems-health-concerns.html" TargetMode="External"/><Relationship Id="rId74" Type="http://schemas.openxmlformats.org/officeDocument/2006/relationships/hyperlink" Target="http://structuredefinition-us-core-smokingstatus.html" TargetMode="External"/><Relationship Id="rId33" Type="http://schemas.openxmlformats.org/officeDocument/2006/relationships/image" Target="../media/image17.png"/><Relationship Id="rId77" Type="http://schemas.openxmlformats.org/officeDocument/2006/relationships/image" Target="../media/image23.png"/><Relationship Id="rId32" Type="http://schemas.openxmlformats.org/officeDocument/2006/relationships/hyperlink" Target="http://structuredefinition-us-core-immunization.html" TargetMode="External"/><Relationship Id="rId76" Type="http://schemas.openxmlformats.org/officeDocument/2006/relationships/hyperlink" Target="http://structuredefinition-us-core-implantable-device.html" TargetMode="External"/><Relationship Id="rId35" Type="http://schemas.openxmlformats.org/officeDocument/2006/relationships/hyperlink" Target="http://structuredefinition-us-core-diagnosticreport-lab.html" TargetMode="External"/><Relationship Id="rId79" Type="http://schemas.openxmlformats.org/officeDocument/2006/relationships/hyperlink" Target="http://sdoh.html" TargetMode="External"/><Relationship Id="rId34" Type="http://schemas.openxmlformats.org/officeDocument/2006/relationships/hyperlink" Target="http://structuredefinition-us-core-observation-lab.html" TargetMode="External"/><Relationship Id="rId78" Type="http://schemas.openxmlformats.org/officeDocument/2006/relationships/image" Target="../media/image22.png"/><Relationship Id="rId71" Type="http://schemas.openxmlformats.org/officeDocument/2006/relationships/hyperlink" Target="about:blank" TargetMode="External"/><Relationship Id="rId70" Type="http://schemas.openxmlformats.org/officeDocument/2006/relationships/hyperlink" Target="http://structuredefinition-pediatric-weight-for-height.html" TargetMode="External"/><Relationship Id="rId37" Type="http://schemas.openxmlformats.org/officeDocument/2006/relationships/image" Target="../media/image24.png"/><Relationship Id="rId36" Type="http://schemas.openxmlformats.org/officeDocument/2006/relationships/hyperlink" Target="http://structuredefinition-us-core-diagnosticreport-lab.html" TargetMode="External"/><Relationship Id="rId39" Type="http://schemas.openxmlformats.org/officeDocument/2006/relationships/hyperlink" Target="http://structuredefinition-us-core-procedure.html" TargetMode="External"/><Relationship Id="rId38" Type="http://schemas.openxmlformats.org/officeDocument/2006/relationships/hyperlink" Target="http://structuredefinition-us-core-condition.html" TargetMode="External"/><Relationship Id="rId62" Type="http://schemas.openxmlformats.org/officeDocument/2006/relationships/hyperlink" Target="http://structuredefinition-us-core-body-height.html" TargetMode="External"/><Relationship Id="rId61" Type="http://schemas.openxmlformats.org/officeDocument/2006/relationships/hyperlink" Target="http://structuredefinition-us-core-blood-pressure.html" TargetMode="External"/><Relationship Id="rId20" Type="http://schemas.openxmlformats.org/officeDocument/2006/relationships/hyperlink" Target="http://structuredefinition-us-core-observation-clinical-test.html" TargetMode="External"/><Relationship Id="rId64" Type="http://schemas.openxmlformats.org/officeDocument/2006/relationships/hyperlink" Target="http://structuredefinition-us-core-heart-rate.html" TargetMode="External"/><Relationship Id="rId63" Type="http://schemas.openxmlformats.org/officeDocument/2006/relationships/hyperlink" Target="http://structuredefinition-us-core-body-weight.html" TargetMode="External"/><Relationship Id="rId22" Type="http://schemas.openxmlformats.org/officeDocument/2006/relationships/image" Target="../media/image16.png"/><Relationship Id="rId66" Type="http://schemas.openxmlformats.org/officeDocument/2006/relationships/hyperlink" Target="http://structuredefinition-us-core-body-temperature.html" TargetMode="External"/><Relationship Id="rId21" Type="http://schemas.openxmlformats.org/officeDocument/2006/relationships/hyperlink" Target="http://sdoh.html" TargetMode="External"/><Relationship Id="rId65" Type="http://schemas.openxmlformats.org/officeDocument/2006/relationships/hyperlink" Target="http://structuredefinition-us-core-respiratory-rate.html" TargetMode="External"/><Relationship Id="rId24" Type="http://schemas.openxmlformats.org/officeDocument/2006/relationships/image" Target="../media/image13.png"/><Relationship Id="rId68" Type="http://schemas.openxmlformats.org/officeDocument/2006/relationships/hyperlink" Target="http://structuredefinition-us-core-pulse-oximetry.html" TargetMode="External"/><Relationship Id="rId23" Type="http://schemas.openxmlformats.org/officeDocument/2006/relationships/hyperlink" Target="http://structuredefinition-us-core-observation-imaging.html" TargetMode="External"/><Relationship Id="rId67" Type="http://schemas.openxmlformats.org/officeDocument/2006/relationships/hyperlink" Target="http://structuredefinition-us-core-pulse-oximetry.html" TargetMode="External"/><Relationship Id="rId60" Type="http://schemas.openxmlformats.org/officeDocument/2006/relationships/hyperlink" Target="http://structuredefinition-us-core-blood-pressure.html" TargetMode="External"/><Relationship Id="rId26" Type="http://schemas.openxmlformats.org/officeDocument/2006/relationships/hyperlink" Target="http://structuredefinition-us-core-condition-encounter-diagnosis.html" TargetMode="External"/><Relationship Id="rId25" Type="http://schemas.openxmlformats.org/officeDocument/2006/relationships/hyperlink" Target="http://structuredefinition-us-core-encounter.html" TargetMode="External"/><Relationship Id="rId69" Type="http://schemas.openxmlformats.org/officeDocument/2006/relationships/hyperlink" Target="http://structuredefinition-pediatric-bmi-for-age.html" TargetMode="External"/><Relationship Id="rId28" Type="http://schemas.openxmlformats.org/officeDocument/2006/relationships/hyperlink" Target="http://structuredefinition-us-core-goal.html" TargetMode="External"/><Relationship Id="rId27" Type="http://schemas.openxmlformats.org/officeDocument/2006/relationships/image" Target="../media/image27.png"/><Relationship Id="rId29" Type="http://schemas.openxmlformats.org/officeDocument/2006/relationships/image" Target="../media/image15.png"/><Relationship Id="rId51" Type="http://schemas.openxmlformats.org/officeDocument/2006/relationships/image" Target="../media/image18.png"/><Relationship Id="rId50" Type="http://schemas.openxmlformats.org/officeDocument/2006/relationships/hyperlink" Target="http://structuredefinition-us-core-ethnicity.html" TargetMode="External"/><Relationship Id="rId53" Type="http://schemas.openxmlformats.org/officeDocument/2006/relationships/image" Target="../media/image11.png"/><Relationship Id="rId52" Type="http://schemas.openxmlformats.org/officeDocument/2006/relationships/hyperlink" Target="http://structuredefinition-us-core-condition-problems-health-concerns.html" TargetMode="External"/><Relationship Id="rId11" Type="http://schemas.openxmlformats.org/officeDocument/2006/relationships/image" Target="../media/image7.png"/><Relationship Id="rId55" Type="http://schemas.openxmlformats.org/officeDocument/2006/relationships/hyperlink" Target="http://sdoh.html" TargetMode="External"/><Relationship Id="rId10" Type="http://schemas.openxmlformats.org/officeDocument/2006/relationships/hyperlink" Target="http://structuredefinition-us-core-questionnaireresponse.html" TargetMode="External"/><Relationship Id="rId54" Type="http://schemas.openxmlformats.org/officeDocument/2006/relationships/image" Target="../media/image19.png"/><Relationship Id="rId13" Type="http://schemas.openxmlformats.org/officeDocument/2006/relationships/hyperlink" Target="http://structuredefinition-us-core-careteam.html" TargetMode="External"/><Relationship Id="rId57" Type="http://schemas.openxmlformats.org/officeDocument/2006/relationships/hyperlink" Target="http://structuredefinition-us-core-provenance.html" TargetMode="External"/><Relationship Id="rId12" Type="http://schemas.openxmlformats.org/officeDocument/2006/relationships/hyperlink" Target="http://structuredefinition-us-core-careteam.html" TargetMode="External"/><Relationship Id="rId56" Type="http://schemas.openxmlformats.org/officeDocument/2006/relationships/hyperlink" Target="http://sdoh.html" TargetMode="External"/><Relationship Id="rId15" Type="http://schemas.openxmlformats.org/officeDocument/2006/relationships/hyperlink" Target="http://structuredefinition-us-core-documentreference.html" TargetMode="External"/><Relationship Id="rId59" Type="http://schemas.openxmlformats.org/officeDocument/2006/relationships/hyperlink" Target="http://structuredefinition-us-core-vital-signs.html" TargetMode="External"/><Relationship Id="rId14" Type="http://schemas.openxmlformats.org/officeDocument/2006/relationships/hyperlink" Target="http://structuredefinition-us-core-careteam.html" TargetMode="External"/><Relationship Id="rId58" Type="http://schemas.openxmlformats.org/officeDocument/2006/relationships/hyperlink" Target="http://basic-provenance.html" TargetMode="External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19" Type="http://schemas.openxmlformats.org/officeDocument/2006/relationships/hyperlink" Target="http://sdoh.html" TargetMode="External"/><Relationship Id="rId18" Type="http://schemas.openxmlformats.org/officeDocument/2006/relationships/hyperlink" Target="http://clinical-notes-guida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411050" y="336108"/>
            <a:ext cx="6321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 Core Data for Interoperability USCDI v2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9539" y="362545"/>
            <a:ext cx="1615361" cy="53099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1151575" y="1217015"/>
            <a:ext cx="7107900" cy="964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151575" y="1430949"/>
            <a:ext cx="7105500" cy="53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Allergies and Intolerances  		</a:t>
            </a:r>
            <a:r>
              <a:rPr b="1" lang="en" sz="1100">
                <a:solidFill>
                  <a:schemeClr val="lt1"/>
                </a:solidFill>
              </a:rPr>
              <a:t>	</a:t>
            </a:r>
            <a:r>
              <a:rPr b="1" lang="en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Allergy Intolerance Profile</a:t>
            </a:r>
            <a:endParaRPr b="1" i="1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Substance (Medication) </a:t>
            </a:r>
            <a:endParaRPr/>
          </a:p>
          <a:p>
            <a:pPr indent="-160335" lvl="0" marL="16033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Substance (Drug Class)</a:t>
            </a:r>
            <a:endParaRPr/>
          </a:p>
          <a:p>
            <a:pPr indent="-160335" lvl="0" marL="16033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Reaction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0502" y="1527360"/>
            <a:ext cx="329184" cy="43047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1147850" y="2246875"/>
            <a:ext cx="7125600" cy="14511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129400" y="2720750"/>
            <a:ext cx="7118400" cy="96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Assessment and Plan of Treatment </a:t>
            </a:r>
            <a:endParaRPr b="1" i="1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Assessment and Plan of Treatment 	</a:t>
            </a:r>
            <a:r>
              <a:rPr b="1" lang="en" sz="1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CarePlan Profile</a:t>
            </a:r>
            <a:endParaRPr b="1" sz="1100" u="sng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</a:rPr>
              <a:t>SDOH Assessment</a:t>
            </a:r>
            <a:r>
              <a:rPr b="1" lang="en" sz="1100" u="sng">
                <a:solidFill>
                  <a:schemeClr val="lt1"/>
                </a:solidFill>
              </a:rPr>
              <a:t>			</a:t>
            </a:r>
            <a:r>
              <a:rPr b="1" lang="en" sz="1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Survey Profile</a:t>
            </a:r>
            <a:endParaRPr b="1" sz="1100" u="sng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lt1"/>
                </a:solidFill>
              </a:rPr>
              <a:t>					</a:t>
            </a:r>
            <a:r>
              <a:rPr b="1" lang="en" sz="1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SDOH Assessment Profile</a:t>
            </a:r>
            <a:endParaRPr b="1" sz="1100" u="sng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lt1"/>
                </a:solidFill>
              </a:rPr>
              <a:t>					</a:t>
            </a:r>
            <a:r>
              <a:rPr b="1" lang="en" sz="11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Social History Profile</a:t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b="1" lang="en" sz="11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QuestionnaireResponse Profi</a:t>
            </a:r>
            <a:r>
              <a:rPr b="1" lang="en" sz="1100" u="sng">
                <a:solidFill>
                  <a:schemeClr val="lt1"/>
                </a:solidFill>
              </a:rPr>
              <a:t>le</a:t>
            </a:r>
            <a:endParaRPr b="1" sz="1050" u="sng">
              <a:solidFill>
                <a:schemeClr val="hlink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hlink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hlink"/>
              </a:solidFill>
            </a:endParaRPr>
          </a:p>
          <a:p>
            <a:pPr indent="-94184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sz="1050" u="sng">
              <a:solidFill>
                <a:schemeClr val="hlink"/>
              </a:solidFill>
            </a:endParaRPr>
          </a:p>
          <a:p>
            <a:pPr indent="-94184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52872" y="2813229"/>
            <a:ext cx="310896" cy="33680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1151569" y="3763037"/>
            <a:ext cx="7115400" cy="12792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138628" y="3855465"/>
            <a:ext cx="7118400" cy="100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				</a:t>
            </a:r>
            <a:r>
              <a:rPr b="1" lang="en" sz="1100" u="sng">
                <a:solidFill>
                  <a:schemeClr val="lt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</a:t>
            </a:r>
            <a:r>
              <a:rPr b="1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b="1" lang="en" sz="1100" u="sng">
                <a:solidFill>
                  <a:schemeClr val="lt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Core CareTeam Profile</a:t>
            </a:r>
            <a:endParaRPr b="1" sz="1100" u="sng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 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Identifier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Role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Location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Telecom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151574" y="5098209"/>
            <a:ext cx="7120800" cy="13641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160023" y="5051299"/>
            <a:ext cx="7112400" cy="1383600"/>
          </a:xfrm>
          <a:prstGeom prst="roundRect">
            <a:avLst>
              <a:gd fmla="val 8214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Notes				</a:t>
            </a:r>
            <a:r>
              <a:rPr b="1" lang="en" sz="1100" u="sng">
                <a:solidFill>
                  <a:schemeClr val="lt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DocumentReference Profile</a:t>
            </a:r>
            <a:endParaRPr b="1" i="1"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						</a:t>
            </a:r>
            <a:r>
              <a:rPr b="1" lang="en" sz="1050" u="sng">
                <a:solidFill>
                  <a:schemeClr val="hlink"/>
                </a:solidFill>
              </a:rPr>
              <a:t>US Core DiagnosticReport Profile for Report and Note Exchange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62976" lvl="0" marL="1629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Consultation Note 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Discharge Summary Note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 &amp; Physical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Procedure Note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Progress Note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87672" y="5688470"/>
            <a:ext cx="347472" cy="38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43800" y="4266418"/>
            <a:ext cx="365760" cy="2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/>
        </p:nvSpPr>
        <p:spPr>
          <a:xfrm>
            <a:off x="6069700" y="6195399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1" lang="en" sz="1100">
                <a:solidFill>
                  <a:schemeClr val="lt1"/>
                </a:solidFill>
              </a:rPr>
              <a:t>e: </a:t>
            </a:r>
            <a:r>
              <a:rPr b="1" lang="en" sz="1100" u="sng">
                <a:solidFill>
                  <a:schemeClr val="lt1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Clinical Notes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6069701" y="3442386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lt1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1151575" y="6508462"/>
            <a:ext cx="7115400" cy="832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1138628" y="6479433"/>
            <a:ext cx="7115400" cy="83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Tests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US Core Clinical Test Result Observation Profile</a:t>
            </a:r>
            <a:endParaRPr b="1" i="1"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						</a:t>
            </a:r>
            <a:r>
              <a:rPr b="1" lang="en" sz="1050" u="sng">
                <a:solidFill>
                  <a:schemeClr val="lt1"/>
                </a:solidFill>
              </a:rPr>
              <a:t>US Core DiagnosticReport Profile for Report and Note Exchange</a:t>
            </a:r>
            <a:endParaRPr b="1" sz="110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Test</a:t>
            </a:r>
            <a:endParaRPr/>
          </a:p>
          <a:p>
            <a:pPr indent="-160335" lvl="0" marL="16033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Test Result/Report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6069701" y="10350186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566595" y="6978203"/>
            <a:ext cx="338327" cy="3007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/>
          <p:nvPr/>
        </p:nvSpPr>
        <p:spPr>
          <a:xfrm>
            <a:off x="1151854" y="7385549"/>
            <a:ext cx="7107900" cy="832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1151578" y="7457143"/>
            <a:ext cx="7105500" cy="62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Diagnostic Imaging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US Core Diagnostic Imaging Result Observation Profile</a:t>
            </a:r>
            <a:endParaRPr b="1"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						</a:t>
            </a:r>
            <a:r>
              <a:rPr b="1" lang="en" sz="1050" u="sng">
                <a:solidFill>
                  <a:schemeClr val="lt1"/>
                </a:solidFill>
              </a:rPr>
              <a:t>US Core DiagnosticReport Profile for Report and Note Exchange</a:t>
            </a:r>
            <a:endParaRPr b="1" sz="110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Diagnostic Imaging Test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Diagnostic Imaging Report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94972" y="7841858"/>
            <a:ext cx="338327" cy="30073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/>
          <p:nvPr/>
        </p:nvSpPr>
        <p:spPr>
          <a:xfrm>
            <a:off x="1146048" y="8259321"/>
            <a:ext cx="7111200" cy="12792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133147" y="8351199"/>
            <a:ext cx="7118400" cy="100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Information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US Core Encounter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Type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Diagnosis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US Core Condition Encounter Diagnosis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Time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Location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Disposition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594972" y="8778207"/>
            <a:ext cx="329184" cy="265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/>
          <p:nvPr/>
        </p:nvSpPr>
        <p:spPr>
          <a:xfrm>
            <a:off x="1146049" y="9583282"/>
            <a:ext cx="7113300" cy="832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1160031" y="9621063"/>
            <a:ext cx="7105500" cy="62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	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8"/>
              </a:rPr>
              <a:t>US Core Goal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 Goals</a:t>
            </a:r>
            <a:endParaRPr/>
          </a:p>
          <a:p>
            <a:pPr indent="-160334" lvl="0" marL="16033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SDOH Goals</a:t>
            </a:r>
            <a:endParaRPr/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594972" y="9791157"/>
            <a:ext cx="338328" cy="3007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/>
          <p:nvPr/>
        </p:nvSpPr>
        <p:spPr>
          <a:xfrm>
            <a:off x="1146050" y="10466649"/>
            <a:ext cx="7113300" cy="7110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1160031" y="10504436"/>
            <a:ext cx="7105500" cy="62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Concerns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0"/>
              </a:rPr>
              <a:t>US Core Condition Problems and Health Concerns Profile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Concerns</a:t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543800" y="10850118"/>
            <a:ext cx="347472" cy="24819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/>
          <p:nvPr/>
        </p:nvSpPr>
        <p:spPr>
          <a:xfrm>
            <a:off x="1146049" y="11233090"/>
            <a:ext cx="7108200" cy="7110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1156078" y="11270877"/>
            <a:ext cx="7105500" cy="62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Immunizations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2"/>
              </a:rPr>
              <a:t>US Core Immunization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Immunizations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7594972" y="11408452"/>
            <a:ext cx="329184" cy="32918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/>
          <p:nvPr/>
        </p:nvSpPr>
        <p:spPr>
          <a:xfrm>
            <a:off x="1143714" y="11989172"/>
            <a:ext cx="7117800" cy="832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1148814" y="12158750"/>
            <a:ext cx="7105500" cy="62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Laboratory			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4"/>
              </a:rPr>
              <a:t>US Core Laboratory Result Observation Profile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Values/Results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5"/>
              </a:rPr>
              <a:t>US Core DiagnosticReport Profile for Laboratory Results</a:t>
            </a:r>
            <a:b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6"/>
              </a:rPr>
            </a:b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543800" y="12130598"/>
            <a:ext cx="228601" cy="41147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>
            <a:off x="1146050" y="12866184"/>
            <a:ext cx="7133400" cy="8160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1160031" y="12903965"/>
            <a:ext cx="7105500" cy="5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Medications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8"/>
              </a:rPr>
              <a:t>US Medication Request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Medications</a:t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1143714" y="18377148"/>
            <a:ext cx="7135500" cy="10434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1148814" y="18410632"/>
            <a:ext cx="7105500" cy="91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Procedures 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9"/>
              </a:rPr>
              <a:t>US Core Procedure Profile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Procedures 			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SDOH Interventions 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0"/>
              </a:rPr>
              <a:t>US Core Procedure Profile</a:t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1"/>
              </a:rPr>
              <a:t>US Core ServiceRequest Profile</a:t>
            </a:r>
            <a:b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2"/>
              </a:rPr>
            </a:b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7543800" y="13052250"/>
            <a:ext cx="237744" cy="2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6071616" y="13383760"/>
            <a:ext cx="2318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4"/>
              </a:rPr>
              <a:t>Medication List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1143290" y="13726433"/>
            <a:ext cx="7135800" cy="32826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1004888" y="13818315"/>
            <a:ext cx="7274700" cy="323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 Demographics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5"/>
              </a:rPr>
              <a:t>US Core Patient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Name (incl. middle initial)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Sex (Assigned at Birth)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6"/>
              </a:rPr>
              <a:t>US Core Birth Sex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Sexual Orientation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7"/>
              </a:rPr>
              <a:t>US Core Sexual Orientation Observation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 Identity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8"/>
              </a:rPr>
              <a:t>US Core Gender Identity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Race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9"/>
              </a:rPr>
              <a:t>US Core Race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Ethnicity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0"/>
              </a:rPr>
              <a:t>US Core Ethnicity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Preferred Language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Address 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Address 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 Number Type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/>
          </a:p>
          <a:p>
            <a:pPr indent="-94184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7543800" y="14135442"/>
            <a:ext cx="237745" cy="2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/>
          <p:nvPr/>
        </p:nvSpPr>
        <p:spPr>
          <a:xfrm>
            <a:off x="1142292" y="17042048"/>
            <a:ext cx="7136700" cy="12792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1129388" y="17133926"/>
            <a:ext cx="7118400" cy="100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2"/>
              </a:rPr>
              <a:t>US Core Condition Problems and Health Concerns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SDOH Problems/Health Concerns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of Onset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of Resolution</a:t>
            </a:r>
            <a:endParaRPr/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7543800" y="17592581"/>
            <a:ext cx="32004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7543800" y="18553683"/>
            <a:ext cx="246888" cy="2735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 txBox="1"/>
          <p:nvPr/>
        </p:nvSpPr>
        <p:spPr>
          <a:xfrm>
            <a:off x="6071616" y="19159336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5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6069700" y="19377985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6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146050" y="19494450"/>
            <a:ext cx="7113300" cy="8160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1139605" y="19602445"/>
            <a:ext cx="7105500" cy="5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Provenance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7"/>
              </a:rPr>
              <a:t>US Core Provenance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Time Stamp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Organization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6071616" y="20012026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8"/>
              </a:rPr>
              <a:t>Basic Provenance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1140995" y="22083787"/>
            <a:ext cx="7132500" cy="29961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004888" y="21971955"/>
            <a:ext cx="7118400" cy="331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Vital Signs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9"/>
              </a:rPr>
              <a:t>US Core Vitals Signs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Diastolic Blood Pressure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0"/>
              </a:rPr>
              <a:t>US Core Blood Pressure Profile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Systolic Blood Pressure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1"/>
              </a:rPr>
              <a:t>US Core Blood Pressure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Height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2"/>
              </a:rPr>
              <a:t>US Core Body Height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Weight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3"/>
              </a:rPr>
              <a:t>US Core Body Weight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Rate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4"/>
              </a:rPr>
              <a:t>US Core Heart Rate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Respiratory Rate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5"/>
              </a:rPr>
              <a:t>US Core Respiratory Rate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Temperature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6"/>
              </a:rPr>
              <a:t>US Core Body Temperature Profile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Pulse Oximetry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7"/>
              </a:rPr>
              <a:t>US Core Pulse Oximetry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Inhaled Oxygen Concentration</a:t>
            </a:r>
            <a:r>
              <a:rPr b="1" lang="en" sz="1050">
                <a:solidFill>
                  <a:schemeClr val="lt1"/>
                </a:solidFill>
              </a:rPr>
              <a:t>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8"/>
              </a:rPr>
              <a:t>US Core Pulse Oximetry Profile</a:t>
            </a:r>
            <a:endParaRPr/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BMI Percentile (2-20 Years</a:t>
            </a:r>
            <a:r>
              <a:rPr b="1" lang="en" sz="1050">
                <a:solidFill>
                  <a:schemeClr val="lt1"/>
                </a:solidFill>
              </a:rPr>
              <a:t>)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9"/>
              </a:rPr>
              <a:t>US Core Pediatric BMI for Age Observation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Weight-for-length Percentile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0"/>
              </a:rPr>
              <a:t>US Core Pediatric Weight for Height Observation Profile</a:t>
            </a:r>
            <a:b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(Birth-36 Months)</a:t>
            </a:r>
            <a:endParaRPr b="1" i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Occipital-frontal Head Circumference 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1"/>
              </a:rPr>
              <a:t>US Core Pediatric Head Occipital Frontal Circumference</a:t>
            </a:r>
            <a:b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Percentile (Birth-36 Months)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2"/>
              </a:rPr>
              <a:t>Percentile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4184" lvl="0" marL="160859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73">
            <a:alphaModFix/>
          </a:blip>
          <a:srcRect b="0" l="0" r="0" t="0"/>
          <a:stretch/>
        </p:blipFill>
        <p:spPr>
          <a:xfrm>
            <a:off x="7547302" y="19671394"/>
            <a:ext cx="329184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/>
          <p:nvPr/>
        </p:nvSpPr>
        <p:spPr>
          <a:xfrm>
            <a:off x="1140995" y="20358826"/>
            <a:ext cx="7132500" cy="8160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160030" y="20380100"/>
            <a:ext cx="7105500" cy="5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Smoking Status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4"/>
              </a:rPr>
              <a:t>US Core Smoking Status Observation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Smoking Status</a:t>
            </a:r>
            <a:endParaRPr/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75">
            <a:alphaModFix/>
          </a:blip>
          <a:srcRect b="0" l="0" r="0" t="0"/>
          <a:stretch/>
        </p:blipFill>
        <p:spPr>
          <a:xfrm>
            <a:off x="7568626" y="20563354"/>
            <a:ext cx="329184" cy="22789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/>
          <p:nvPr/>
        </p:nvSpPr>
        <p:spPr>
          <a:xfrm>
            <a:off x="1140995" y="21218831"/>
            <a:ext cx="7132500" cy="8160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1160030" y="21240105"/>
            <a:ext cx="7105500" cy="5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 Device Identifier(s)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6"/>
              </a:rPr>
              <a:t>US Core Implantable Device Profile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5" lvl="0" marL="12223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 Device Identifier(s) for a Patient’s Implantable Device(s)</a:t>
            </a:r>
            <a:endParaRPr b="1" i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1"/>
          <p:cNvPicPr preferRelativeResize="0"/>
          <p:nvPr/>
        </p:nvPicPr>
        <p:blipFill rotWithShape="1">
          <a:blip r:embed="rId77">
            <a:alphaModFix/>
          </a:blip>
          <a:srcRect b="0" l="0" r="0" t="0"/>
          <a:stretch/>
        </p:blipFill>
        <p:spPr>
          <a:xfrm>
            <a:off x="7568240" y="21505892"/>
            <a:ext cx="283464" cy="28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1"/>
          <p:cNvPicPr preferRelativeResize="0"/>
          <p:nvPr/>
        </p:nvPicPr>
        <p:blipFill rotWithShape="1">
          <a:blip r:embed="rId78">
            <a:alphaModFix/>
          </a:blip>
          <a:srcRect b="0" l="0" r="0" t="0"/>
          <a:stretch/>
        </p:blipFill>
        <p:spPr>
          <a:xfrm>
            <a:off x="7566179" y="22321675"/>
            <a:ext cx="329184" cy="392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6071616" y="10131325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lt1"/>
                </a:solidFill>
                <a:hlinkClick r:id="rId7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6071616" y="18022436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0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NC Palette">
      <a:dk1>
        <a:srgbClr val="000000"/>
      </a:dk1>
      <a:lt1>
        <a:srgbClr val="FFFFFF"/>
      </a:lt1>
      <a:dk2>
        <a:srgbClr val="0074BB"/>
      </a:dk2>
      <a:lt2>
        <a:srgbClr val="E7E6E6"/>
      </a:lt2>
      <a:accent1>
        <a:srgbClr val="1E3A72"/>
      </a:accent1>
      <a:accent2>
        <a:srgbClr val="DA281C"/>
      </a:accent2>
      <a:accent3>
        <a:srgbClr val="FFCD35"/>
      </a:accent3>
      <a:accent4>
        <a:srgbClr val="92CAE4"/>
      </a:accent4>
      <a:accent5>
        <a:srgbClr val="407EC9"/>
      </a:accent5>
      <a:accent6>
        <a:srgbClr val="701460"/>
      </a:accent6>
      <a:hlink>
        <a:srgbClr val="FFFFF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