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10" r:id="rId2"/>
  </p:sldIdLst>
  <p:sldSz cx="9144000" cy="26060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1502" autoAdjust="0"/>
  </p:normalViewPr>
  <p:slideViewPr>
    <p:cSldViewPr snapToGrid="0">
      <p:cViewPr>
        <p:scale>
          <a:sx n="200" d="100"/>
          <a:sy n="200" d="100"/>
        </p:scale>
        <p:origin x="600" y="-2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90D0F-9FB2-4335-960C-DA8FC31159D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7663" y="1143000"/>
            <a:ext cx="108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201A-824B-4956-833C-23D380D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7663" y="1143000"/>
            <a:ext cx="108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https://products.aspose.app/slides/conversion/ppt-to-svg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8C64D-4980-4C98-AA44-443BC9F83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6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22419F-5286-AF42-9891-0337C17C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79139" y="19771617"/>
            <a:ext cx="2318004" cy="138989"/>
          </a:xfrm>
          <a:prstGeom prst="rect">
            <a:avLst/>
          </a:prstGeom>
          <a:solidFill>
            <a:srgbClr val="FF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A2A3755-985E-A945-B10A-918D11062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2398" y="15528705"/>
            <a:ext cx="4283765" cy="311734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1800"/>
              </a:lnSpc>
              <a:spcBef>
                <a:spcPts val="1600"/>
              </a:spcBef>
              <a:spcAft>
                <a:spcPts val="0"/>
              </a:spcAft>
              <a:buNone/>
              <a:defRPr sz="1400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Optional Presenter Information</a:t>
            </a:r>
            <a:br>
              <a:rPr lang="en-US" dirty="0"/>
            </a:br>
            <a:r>
              <a:rPr lang="en-US" dirty="0"/>
              <a:t>Name, Title, Organization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8C98D89-F4C5-5941-A518-7E0B530B90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058" y="12165930"/>
            <a:ext cx="6235019" cy="316793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2100"/>
              </a:lnSpc>
              <a:buNone/>
              <a:defRPr sz="1800" b="0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secondary title, date, or location information. If none use this space for speaker information.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6529F8-43B2-6346-AED6-5AB278A85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802" y="4070506"/>
            <a:ext cx="6624694" cy="790056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title. Limit to title length to 2-3 lines.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26961-8415-CE46-81E9-09009FEA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4394230"/>
            <a:ext cx="9144000" cy="1719664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529E1-520F-9149-8A4B-8F7EAF37A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71"/>
          <a:stretch/>
        </p:blipFill>
        <p:spPr>
          <a:xfrm>
            <a:off x="1" y="6311526"/>
            <a:ext cx="1803284" cy="12588036"/>
          </a:xfrm>
          <a:prstGeom prst="rect">
            <a:avLst/>
          </a:prstGeom>
        </p:spPr>
      </p:pic>
      <p:grpSp>
        <p:nvGrpSpPr>
          <p:cNvPr id="21" name="Group 20" descr="ONC and HHS">
            <a:extLst>
              <a:ext uri="{FF2B5EF4-FFF2-40B4-BE49-F238E27FC236}">
                <a16:creationId xmlns:a16="http://schemas.microsoft.com/office/drawing/2014/main" id="{C1B550C0-1AEE-9D47-8145-190C2DE4C8DF}"/>
              </a:ext>
            </a:extLst>
          </p:cNvPr>
          <p:cNvGrpSpPr/>
          <p:nvPr userDrawn="1"/>
        </p:nvGrpSpPr>
        <p:grpSpPr>
          <a:xfrm>
            <a:off x="6499057" y="20937221"/>
            <a:ext cx="2309720" cy="2568169"/>
            <a:chOff x="9702892" y="96218"/>
            <a:chExt cx="2304868" cy="505811"/>
          </a:xfrm>
        </p:grpSpPr>
        <p:pic>
          <p:nvPicPr>
            <p:cNvPr id="22" name="Graphic 21" descr="U.S. Department of Health and Human Services">
              <a:extLst>
                <a:ext uri="{FF2B5EF4-FFF2-40B4-BE49-F238E27FC236}">
                  <a16:creationId xmlns:a16="http://schemas.microsoft.com/office/drawing/2014/main" id="{42ED958E-9FA6-BA41-8A2F-C336972396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01949" y="96218"/>
              <a:ext cx="505811" cy="50581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CDBE738-426D-9642-91CC-3D98E5DCF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1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opic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437" y="841168"/>
            <a:ext cx="3733309" cy="161861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B2EA2CF-6147-AB4A-9107-66F7705388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7871" y="0"/>
            <a:ext cx="2852530" cy="26060400"/>
          </a:xfrm>
          <a:prstGeom prst="rect">
            <a:avLst/>
          </a:prstGeom>
          <a:solidFill>
            <a:srgbClr val="F3F3F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9911BE2E-844B-C94D-BC56-77EAAFC8C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0" y="1868313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4Click to edit title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FEB8F53-7C4F-A14E-999E-564F0A2079F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82140" y="20462882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4Click to edit Master text styles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8DFB890-EA31-754C-9C85-4EA0F35EB074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677482" y="20462882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3Click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345D1CA-41B4-C341-B62C-1D220DF4F3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7482" y="1868313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3Click to edit title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E1809B-86AB-514E-9087-851F76A2C09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182140" y="13160930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2Click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8DE66BF-E609-2047-9DAE-B5AAE02158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2140" y="1138119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2Click to edit title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06B9C76-413A-A24A-97BA-F1F8704845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77482" y="13160930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1Click to edit Master text styles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3350E8A1-C700-5C42-BA87-AA046D22C9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77482" y="1138119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1Click to edit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24E6867-F179-D246-BB50-DCF91A8FC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438" y="8243446"/>
            <a:ext cx="5005213" cy="16490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 spc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Second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438" y="4598367"/>
            <a:ext cx="5005213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2-3 lines 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9F12B3B-81FE-8D41-89C2-2D3D31B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9426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7A3D85-F940-9B48-B520-B97638F6E97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1E46B-410D-0646-A0AC-E8CD1F7E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871" y="23854501"/>
            <a:ext cx="2852530" cy="223739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2703DE-AFC3-3C4B-8B04-871498B97854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6BA1F7-B199-844B-931D-C21CDFB9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65A451-1141-164C-B17D-3827308BCE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phic 31" descr="U.S. Department of Health and Human Services">
                <a:extLst>
                  <a:ext uri="{FF2B5EF4-FFF2-40B4-BE49-F238E27FC236}">
                    <a16:creationId xmlns:a16="http://schemas.microsoft.com/office/drawing/2014/main" id="{B802537F-43AA-3949-B26C-85D66CFFF36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4D9CE177-0228-D046-A744-26DF4429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245A002-9EC8-CF44-A3C0-977A0814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770768" y="14559972"/>
            <a:ext cx="3379125" cy="1111404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3474732"/>
            <a:ext cx="3808011" cy="1750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88" y="15310657"/>
            <a:ext cx="3721244" cy="9213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B86ECF-04BD-A641-80D9-0558BBF3DEA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54488" y="11936655"/>
            <a:ext cx="3721244" cy="3070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Optional Heading/ Secondary Messaging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650" y="4431534"/>
            <a:ext cx="3718790" cy="720122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to 3 lines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F65AF79-AB3D-1941-AC7D-107E7D3A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5283E6-F5FE-DA4F-8A90-82F7D93BDDA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6E701-2EF9-B243-A537-EB932E681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631778-C8D4-C44B-904D-E682ABD5C6C2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460E20-78F4-FD41-AFA4-210AB401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7B0A9BF-E0CC-B14C-9DE7-04F5A2B3AC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Graphic 20" descr="U.S. Department of Health and Human Services">
                <a:extLst>
                  <a:ext uri="{FF2B5EF4-FFF2-40B4-BE49-F238E27FC236}">
                    <a16:creationId xmlns:a16="http://schemas.microsoft.com/office/drawing/2014/main" id="{7983A600-D775-694B-9B9C-DEA7271577E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EE27235-22CC-154E-AC45-F70162735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7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81" y="3474754"/>
            <a:ext cx="4461808" cy="2115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BB7845-307A-B345-BE97-8B60C8AD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827" y="15310657"/>
            <a:ext cx="3721244" cy="9213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8E24BA-0290-6643-8FFB-4CC3CE80A84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907827" y="11936655"/>
            <a:ext cx="3721244" cy="3070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Optional Heading/ Secondary Messaging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5184DB-ED5F-CC47-8BE9-6ACCFACB1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0989" y="4431534"/>
            <a:ext cx="3718790" cy="720122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to 2 to 3 lines 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5AFE2662-632F-324F-AF7A-CD235ED1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893FF-3CDA-4C4A-B405-867AFDB9BC9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BAEB8-7031-6C4B-97BC-9C5F2478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E182D5-1390-8D4F-8238-17F063E3B403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8FAA67-8E9C-7C40-BC02-87114D301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5A977AC-6BB7-E543-8910-993B77534D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Graphic 20" descr="U.S. Department of Health and Human Services">
                <a:extLst>
                  <a:ext uri="{FF2B5EF4-FFF2-40B4-BE49-F238E27FC236}">
                    <a16:creationId xmlns:a16="http://schemas.microsoft.com/office/drawing/2014/main" id="{29A2BE01-E103-9B47-9575-9EFD6A0341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63FC762-E297-D64F-8F91-C183AA730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6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3" y="6647300"/>
            <a:ext cx="7945374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5" y="2264395"/>
            <a:ext cx="653085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C239D4E-255F-534B-99A2-D781E5A1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1F7FC9-F877-3D49-A87E-20809F6EC111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DBAAB-6158-2448-A2B8-A1F500765116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BDD718-0ED9-444C-AC72-34F41489E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E23D699-A4D9-634C-9C54-E05CC1616D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 descr="U.S. Department of Health and Human Services">
                <a:extLst>
                  <a:ext uri="{FF2B5EF4-FFF2-40B4-BE49-F238E27FC236}">
                    <a16:creationId xmlns:a16="http://schemas.microsoft.com/office/drawing/2014/main" id="{D54279D0-34F2-124B-AAEE-3889AF4623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48344B6-4D52-6642-B037-C79D0B945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9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3E47B8-F623-6B43-84B6-D21CD03350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57455" y="9870254"/>
            <a:ext cx="3810695" cy="147549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21AF683-2E05-E648-88E9-C1C36607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455" y="7036973"/>
            <a:ext cx="3810695" cy="2316480"/>
          </a:xfrm>
          <a:prstGeom prst="rect">
            <a:avLst/>
          </a:prstGeom>
          <a:solidFill>
            <a:schemeClr val="accent3"/>
          </a:solidFill>
        </p:spPr>
        <p:txBody>
          <a:bodyPr lIns="182880" rIns="182880" anchor="ctr">
            <a:noAutofit/>
          </a:bodyPr>
          <a:lstStyle>
            <a:lvl1pPr marL="0" marR="0" indent="0" algn="l" defTabSz="1828344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828344" rtl="0" eaLnBrk="1" fontAlgn="auto" latinLnBrk="0" hangingPunct="1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95" y="9870254"/>
            <a:ext cx="3810695" cy="147549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8E9F277-C239-5141-9D11-5871B62B70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595" y="7036973"/>
            <a:ext cx="3810695" cy="2316480"/>
          </a:xfrm>
          <a:prstGeom prst="rect">
            <a:avLst/>
          </a:prstGeom>
          <a:solidFill>
            <a:schemeClr val="accent3"/>
          </a:solidFill>
        </p:spPr>
        <p:txBody>
          <a:bodyPr lIns="182880" rIns="182880" anchor="ctr">
            <a:noAutofit/>
          </a:bodyPr>
          <a:lstStyle>
            <a:lvl1pPr marL="0" marR="0" indent="0" algn="l" defTabSz="1828344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828344" rtl="0" eaLnBrk="1" fontAlgn="auto" latinLnBrk="0" hangingPunct="1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2264395"/>
            <a:ext cx="6502280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below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86C0E49-867F-7149-B27D-11488AD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827461-01F4-954C-8020-B3464C216238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A9884-189B-A043-9879-F69961F79999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10B9C0-A8F7-0143-B647-F418038EE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ED29A0F-AAC3-F547-B8AD-3F718FBD97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32B75494-E60B-8F46-A3F0-1A14630038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35A97B5-D486-6246-9363-BE4D8B544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5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E720C23D-7E1D-E343-902B-0B1BC5F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610" y="6555430"/>
            <a:ext cx="2684890" cy="166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DC901FB-9DB4-2641-BBFF-00AF75DE9E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981" y="18225135"/>
            <a:ext cx="4452421" cy="50119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828389" rtl="0" eaLnBrk="1" fontAlgn="auto" latinLnBrk="0" hangingPunct="1">
              <a:lnSpc>
                <a:spcPts val="35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891" marR="0" lvl="0" indent="-342891" algn="ctr" defTabSz="1828389" rtl="0" eaLnBrk="1" fontAlgn="auto" latinLnBrk="0" hangingPunct="1">
              <a:lnSpc>
                <a:spcPts val="14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1-2 sentence description.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30F1EBB-67F7-2442-9AD3-7DB0FCD8F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981" y="14372361"/>
            <a:ext cx="4452421" cy="32114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Secondary Messaging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92D8A95C-4C2D-1248-8F85-0025645189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981" y="6555425"/>
            <a:ext cx="4452421" cy="1901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 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24801E64-A2D1-4647-855D-CEBEE5682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981" y="9358895"/>
            <a:ext cx="4452421" cy="4668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300" b="1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B7BB372A-BAB0-C743-A7A1-07581D5C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F1E74A-3710-294D-8128-EECFA813CD70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3CBE14-DD57-154B-949E-0555656C50BE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25A588-28A7-3749-AC06-8B6463BF16B0}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D16DBF4-1FEA-7F4C-8D82-3D9D6B710D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Graphic 26" descr="U.S. Department of Health and Human Services">
                <a:extLst>
                  <a:ext uri="{FF2B5EF4-FFF2-40B4-BE49-F238E27FC236}">
                    <a16:creationId xmlns:a16="http://schemas.microsoft.com/office/drawing/2014/main" id="{E9674E48-6F1E-D141-9F95-01423440F6B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lum bright="100000" contrast="-7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0F56F3D-38BD-0B42-9FE6-7DAE3B586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5793" y="128020"/>
              <a:ext cx="1596131" cy="423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6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A286-50AF-0048-A3FB-B2FE65D9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A516C3-7F91-6844-94B6-812319C79C6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1EFB2C-7586-D946-8D49-7B65D664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610" y="6555430"/>
            <a:ext cx="2684890" cy="166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DC901FB-9DB4-2641-BBFF-00AF75DE9E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981" y="18225135"/>
            <a:ext cx="4452421" cy="50119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828389" rtl="0" eaLnBrk="1" fontAlgn="auto" latinLnBrk="0" hangingPunct="1">
              <a:lnSpc>
                <a:spcPts val="35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891" marR="0" lvl="0" indent="-342891" algn="ctr" defTabSz="1828389" rtl="0" eaLnBrk="1" fontAlgn="auto" latinLnBrk="0" hangingPunct="1">
              <a:lnSpc>
                <a:spcPts val="14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1-2 sentence description.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92D8A95C-4C2D-1248-8F85-0025645189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981" y="6555425"/>
            <a:ext cx="4452421" cy="1901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30F1EBB-67F7-2442-9AD3-7DB0FCD8F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981" y="14372361"/>
            <a:ext cx="4452421" cy="32114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Secondary Messaging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24801E64-A2D1-4647-855D-CEBEE5682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981" y="9358895"/>
            <a:ext cx="4452421" cy="4668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300" b="1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A76B79-FC33-AA4D-9FE2-569F8B719615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B57502-0F03-E742-B942-1C18BA3DC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4958E81-431A-774A-8400-35FA9C19B5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05A2B04C-EE1C-A846-9E6C-018362DB5C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BDA8956-7650-DC4F-9B88-B3639117F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0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8728518" y="15"/>
            <a:ext cx="410022" cy="3481754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entagon 8"/>
          <p:cNvSpPr/>
          <p:nvPr userDrawn="1"/>
        </p:nvSpPr>
        <p:spPr>
          <a:xfrm>
            <a:off x="18" y="15"/>
            <a:ext cx="9096829" cy="3481754"/>
          </a:xfrm>
          <a:prstGeom prst="homePlate">
            <a:avLst>
              <a:gd name="adj" fmla="val 21132"/>
            </a:avLst>
          </a:prstGeom>
          <a:solidFill>
            <a:srgbClr val="0753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7" y="3533092"/>
            <a:ext cx="9138539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/>
            </a:lvl1pPr>
          </a:lstStyle>
          <a:p>
            <a:r>
              <a:rPr lang="en-US" dirty="0"/>
              <a:t>Click to Add Slide Title (2 line maximum, 28pt font)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922532"/>
            <a:ext cx="4038600" cy="18487563"/>
          </a:xfrm>
        </p:spPr>
        <p:txBody>
          <a:bodyPr>
            <a:normAutofit/>
          </a:bodyPr>
          <a:lstStyle>
            <a:lvl1pPr>
              <a:defRPr sz="2667" b="1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6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922532"/>
            <a:ext cx="4038600" cy="18487563"/>
          </a:xfrm>
        </p:spPr>
        <p:txBody>
          <a:bodyPr>
            <a:normAutofit/>
          </a:bodyPr>
          <a:lstStyle>
            <a:lvl1pPr>
              <a:defRPr sz="2667" b="1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6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610475-4DA2-D542-9308-080102FB15F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94" y="6647300"/>
            <a:ext cx="7951493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y 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F541C7A-B66F-4043-99C4-B3DE6F350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340669" y="5151510"/>
            <a:ext cx="3809218" cy="208964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A6FA3BA-5E0E-3C4E-8287-A2DD9369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678565" y="12544918"/>
            <a:ext cx="2469491" cy="13547012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2B417B-3723-9F49-B5EE-F226258E740A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2488886"/>
            <a:ext cx="8000618" cy="12136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50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3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 (preferred max of bullet sublevels)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7" y="5224521"/>
            <a:ext cx="7999361" cy="6206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title. Use this slide template for creating simple headlines, descriptive text and little to no imagery.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9536CAD-51A7-3944-815E-BA31D3C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DEF925-0EA7-D64C-9476-351B8ED94E97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65EFBE-E6AF-484D-ADB2-5CBC625E77FE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7239F8-8E2B-4E4A-A4D8-F789E6B3B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824DD1-7A2B-B643-89C9-52FC993956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Graphic 21" descr="U.S. Department of Health and Human Services">
                <a:extLst>
                  <a:ext uri="{FF2B5EF4-FFF2-40B4-BE49-F238E27FC236}">
                    <a16:creationId xmlns:a16="http://schemas.microsoft.com/office/drawing/2014/main" id="{85BCBDF2-1255-314D-94B7-AD47E3D7BAE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43DDAEE-67D2-5D42-B133-DAA062C17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7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2B417B-3723-9F49-B5EE-F226258E740A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2488886"/>
            <a:ext cx="8000618" cy="12136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50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3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 (preferred max of bullet sublevels)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7" y="5224521"/>
            <a:ext cx="7999361" cy="6206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title. Use this slide template for creating simple headlines, descriptive text and little to no imagery.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9536CAD-51A7-3944-815E-BA31D3C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79D60D-72DF-D842-A572-5571979DEDC3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D4356-D067-6541-8F13-DF49FEF186EF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0FE7E3-EBEB-D240-A026-FC5670A8E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0AC49D-364E-B147-87C9-DCFB5C245C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B93978F1-4173-8B43-A918-F932ED7B319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1E53505-1F5B-8541-82EF-97CF0828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8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ccent Bar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F01133-9AC1-084A-84BA-93821D4A1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29" y="-6150"/>
            <a:ext cx="8109997" cy="26131980"/>
            <a:chOff x="15090" y="-1619"/>
            <a:chExt cx="10813329" cy="6876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28BE8D-1584-0845-B995-131866E8D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5090" y="-1619"/>
              <a:ext cx="2533800" cy="6876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B8F1AE80-2263-584D-B5BE-93FCCBE4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48890" y="-1618"/>
              <a:ext cx="8279529" cy="68768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12" y="3073992"/>
            <a:ext cx="3428999" cy="191632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1564179"/>
            <a:ext cx="4678694" cy="123342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6573148"/>
            <a:ext cx="4678694" cy="499103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below.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282211-2347-484F-AA4D-75D8CC7BA212}" type="datetime1">
              <a:rPr lang="en-US" smtClean="0"/>
              <a:t>5/2/2022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84A836-F585-454C-B9A9-661098BD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073960"/>
            <a:ext cx="5560256" cy="1712622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96B1F6E-F31F-E24A-9067-926B953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pic>
        <p:nvPicPr>
          <p:cNvPr id="7" name="Picture 6" descr="A picture containing card&#10;&#10;Description automatically generated">
            <a:extLst>
              <a:ext uri="{FF2B5EF4-FFF2-40B4-BE49-F238E27FC236}">
                <a16:creationId xmlns:a16="http://schemas.microsoft.com/office/drawing/2014/main" id="{9D02289B-3D7F-8B44-BEB1-23D26F54F4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" y="1663688"/>
            <a:ext cx="836809" cy="43246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007A8-9C60-354B-B446-08C8C1554180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7F2CC5-D309-B649-B2C1-5AE00A65A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F815044-B404-0444-BFA6-743EEBC407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 descr="U.S. Department of Health and Human Services">
                <a:extLst>
                  <a:ext uri="{FF2B5EF4-FFF2-40B4-BE49-F238E27FC236}">
                    <a16:creationId xmlns:a16="http://schemas.microsoft.com/office/drawing/2014/main" id="{8774A62A-2160-9249-A9DA-B1CEBAB6B1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2F97EA5-00B0-284A-A50D-BAE58A195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7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974" y="6647301"/>
            <a:ext cx="2999132" cy="1797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5" y="6647300"/>
            <a:ext cx="4794670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38DD076-3230-E743-B1C5-E5A77C9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4C75F7-E148-2249-9FC6-BCC413BC9656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93EC7-85C1-0144-8F75-A33B1181B309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96AFF5-EEE2-024A-A6A8-3C6DE2103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44340B-B400-D447-B9A7-D9AD077A09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 descr="U.S. Department of Health and Human Services">
                <a:extLst>
                  <a:ext uri="{FF2B5EF4-FFF2-40B4-BE49-F238E27FC236}">
                    <a16:creationId xmlns:a16="http://schemas.microsoft.com/office/drawing/2014/main" id="{32965D91-206E-8E49-A79B-FC6657DF7A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DA418F9-6D93-974E-AA0B-597E9FB65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4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with Graphic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E0788D-6F86-DE49-B365-4D063648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71" b="35104"/>
          <a:stretch/>
        </p:blipFill>
        <p:spPr>
          <a:xfrm flipH="1">
            <a:off x="5770768" y="10783982"/>
            <a:ext cx="3379125" cy="1530791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974" y="6647301"/>
            <a:ext cx="2999132" cy="1797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5" y="6647300"/>
            <a:ext cx="4794670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38DD076-3230-E743-B1C5-E5A77C9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DF0E08-4049-D042-AA37-49EB08043904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B1B906-77CC-8C46-B4BE-EEA18D4F4041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0D1EE9-368D-584C-9E09-556CD8605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6B32225-5ECB-354F-950E-94681EA0AA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721D9D82-E238-6848-84C2-EB7472C09E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BA8F0C2-0400-E74D-B266-16D27515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6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9194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156512C-9840-8348-AA68-2C2C994FE92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356055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105993F-14E1-A247-9FE0-2A6E9AA9E2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6409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4059938"/>
            <a:ext cx="7241834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B002628-564A-B14E-A7B9-7D9B76C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1F5FFE-664E-0C45-B36C-27EEC4BA33CF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4C69A-7885-BD4C-A004-79A95AA9056A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072C6D-0E35-0D44-B237-11B0F9C8A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A004DD6-EF24-F246-9FF1-E2C1291F2E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Graphic 18" descr="U.S. Department of Health and Human Services">
                <a:extLst>
                  <a:ext uri="{FF2B5EF4-FFF2-40B4-BE49-F238E27FC236}">
                    <a16:creationId xmlns:a16="http://schemas.microsoft.com/office/drawing/2014/main" id="{710FD69E-0EDD-EB43-BB6A-FEEF7740931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4693EB1-6BC5-2147-A414-FA16230C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6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c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6A76091-6016-B547-AFCF-6DF65686A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107DEA2-831A-7744-BEE8-6FFABBCD9F0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2267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E1A4606-C6D4-174F-B8FB-8408F9E065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30535" y="9643043"/>
            <a:ext cx="1330697" cy="58667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013E82-17F1-1341-B426-48E2CE227BF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675636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8688" y="9643043"/>
            <a:ext cx="1330697" cy="58667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357743-35E9-2F49-8C40-185D71B10A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88285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156512C-9840-8348-AA68-2C2C994FE92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1102" y="9643043"/>
            <a:ext cx="1330697" cy="586673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86B236-BB4D-2343-84B1-5894BA7C1D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444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105993F-14E1-A247-9FE0-2A6E9AA9E2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98271" y="9643043"/>
            <a:ext cx="1330697" cy="58667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4059938"/>
            <a:ext cx="7241834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6D93BA8-9EC6-BD41-B6D5-FDB991C7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9F8C64-9680-754C-B074-50842FD3EC02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1CEC7E-BC44-8F4B-A42D-ADC326177E02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F11FC4F-6A02-7548-9743-477B0DF2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18DBC7A-C7DF-874B-9684-8752006D78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Graphic 26" descr="U.S. Department of Health and Human Services">
                <a:extLst>
                  <a:ext uri="{FF2B5EF4-FFF2-40B4-BE49-F238E27FC236}">
                    <a16:creationId xmlns:a16="http://schemas.microsoft.com/office/drawing/2014/main" id="{D063957D-E1B8-EA45-8C1A-03DCCBFA2C2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198D5CB-A682-C14E-A71B-3946F11BA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4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A4072E7-2B57-6D45-95B1-BA1228AF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498" y="992258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DA42-8D97-BE4A-8D91-E3B1FBAF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8E73A6-AAD0-524F-9C43-189042A5AE80}" type="datetime1">
              <a:rPr lang="en-US" smtClean="0"/>
              <a:t>5/2/2022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hyperlink" Target="StructureDefinition-us-core-encounter.html" TargetMode="External"/><Relationship Id="rId42" Type="http://schemas.openxmlformats.org/officeDocument/2006/relationships/hyperlink" Target="StructureDefinition-us-core-birthsex.html" TargetMode="External"/><Relationship Id="rId47" Type="http://schemas.openxmlformats.org/officeDocument/2006/relationships/image" Target="../media/image29.emf"/><Relationship Id="rId63" Type="http://schemas.openxmlformats.org/officeDocument/2006/relationships/hyperlink" Target="StructureDefinition-head-occipital-frontal-circumference-percentile.html" TargetMode="External"/><Relationship Id="rId68" Type="http://schemas.openxmlformats.org/officeDocument/2006/relationships/image" Target="../media/image36.svg"/><Relationship Id="rId7" Type="http://schemas.openxmlformats.org/officeDocument/2006/relationships/hyperlink" Target="StructureDefinition-us-core-observation-sdoh-assessment.html" TargetMode="External"/><Relationship Id="rId71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hyperlink" Target="sdoh.html" TargetMode="External"/><Relationship Id="rId29" Type="http://schemas.openxmlformats.org/officeDocument/2006/relationships/image" Target="../media/image24.png"/><Relationship Id="rId11" Type="http://schemas.openxmlformats.org/officeDocument/2006/relationships/hyperlink" Target="StructureDefinition-us-core-documentreference.html" TargetMode="External"/><Relationship Id="rId24" Type="http://schemas.openxmlformats.org/officeDocument/2006/relationships/image" Target="../media/image21.svg"/><Relationship Id="rId32" Type="http://schemas.openxmlformats.org/officeDocument/2006/relationships/image" Target="../media/image26.emf"/><Relationship Id="rId37" Type="http://schemas.openxmlformats.org/officeDocument/2006/relationships/hyperlink" Target="StructureDefinition-us-core-procedure.html" TargetMode="External"/><Relationship Id="rId40" Type="http://schemas.openxmlformats.org/officeDocument/2006/relationships/hyperlink" Target="medication-list-guidance.html" TargetMode="External"/><Relationship Id="rId45" Type="http://schemas.openxmlformats.org/officeDocument/2006/relationships/hyperlink" Target="StructureDefinition-us-core-race.html" TargetMode="External"/><Relationship Id="rId53" Type="http://schemas.openxmlformats.org/officeDocument/2006/relationships/hyperlink" Target="StructureDefinition-us-core-vital-signs.html" TargetMode="External"/><Relationship Id="rId58" Type="http://schemas.openxmlformats.org/officeDocument/2006/relationships/hyperlink" Target="StructureDefinition-us-core-respiratory-rate.html" TargetMode="External"/><Relationship Id="rId66" Type="http://schemas.openxmlformats.org/officeDocument/2006/relationships/hyperlink" Target="StructureDefinition-us-core-smokingstatus.html" TargetMode="External"/><Relationship Id="rId5" Type="http://schemas.openxmlformats.org/officeDocument/2006/relationships/image" Target="../media/image12.emf"/><Relationship Id="rId61" Type="http://schemas.openxmlformats.org/officeDocument/2006/relationships/hyperlink" Target="StructureDefinition-pediatric-bmi-for-age.html" TargetMode="External"/><Relationship Id="rId19" Type="http://schemas.openxmlformats.org/officeDocument/2006/relationships/image" Target="../media/image19.svg"/><Relationship Id="rId14" Type="http://schemas.openxmlformats.org/officeDocument/2006/relationships/image" Target="../media/image17.svg"/><Relationship Id="rId22" Type="http://schemas.openxmlformats.org/officeDocument/2006/relationships/hyperlink" Target="StructureDefinition-us-core-condition-encounter-diagnosis.html" TargetMode="External"/><Relationship Id="rId27" Type="http://schemas.openxmlformats.org/officeDocument/2006/relationships/image" Target="../media/image23.svg"/><Relationship Id="rId30" Type="http://schemas.openxmlformats.org/officeDocument/2006/relationships/image" Target="../media/image25.svg"/><Relationship Id="rId35" Type="http://schemas.openxmlformats.org/officeDocument/2006/relationships/image" Target="../media/image27.emf"/><Relationship Id="rId43" Type="http://schemas.openxmlformats.org/officeDocument/2006/relationships/hyperlink" Target="StructureDefinition-us-core-observation-sexual-orientation.html" TargetMode="External"/><Relationship Id="rId48" Type="http://schemas.openxmlformats.org/officeDocument/2006/relationships/image" Target="../media/image30.png"/><Relationship Id="rId56" Type="http://schemas.openxmlformats.org/officeDocument/2006/relationships/hyperlink" Target="StructureDefinition-us-core-body-weight.html" TargetMode="External"/><Relationship Id="rId64" Type="http://schemas.openxmlformats.org/officeDocument/2006/relationships/image" Target="../media/image33.png"/><Relationship Id="rId69" Type="http://schemas.openxmlformats.org/officeDocument/2006/relationships/hyperlink" Target="StructureDefinition-us-core-implantable-device.html" TargetMode="External"/><Relationship Id="rId8" Type="http://schemas.openxmlformats.org/officeDocument/2006/relationships/image" Target="../media/image13.png"/><Relationship Id="rId51" Type="http://schemas.openxmlformats.org/officeDocument/2006/relationships/hyperlink" Target="StructureDefinition-us-core-provenance.html" TargetMode="External"/><Relationship Id="rId72" Type="http://schemas.openxmlformats.org/officeDocument/2006/relationships/image" Target="../media/image39.svg"/><Relationship Id="rId3" Type="http://schemas.openxmlformats.org/officeDocument/2006/relationships/image" Target="../media/image11.png"/><Relationship Id="rId12" Type="http://schemas.openxmlformats.org/officeDocument/2006/relationships/image" Target="../media/image15.emf"/><Relationship Id="rId17" Type="http://schemas.openxmlformats.org/officeDocument/2006/relationships/hyperlink" Target="StructureDefinition-us-core-observation-clinical-test.html" TargetMode="External"/><Relationship Id="rId25" Type="http://schemas.openxmlformats.org/officeDocument/2006/relationships/hyperlink" Target="StructureDefinition-us-core-goal.html" TargetMode="External"/><Relationship Id="rId33" Type="http://schemas.openxmlformats.org/officeDocument/2006/relationships/hyperlink" Target="StructureDefinition-us-core-observation-lab.html" TargetMode="External"/><Relationship Id="rId38" Type="http://schemas.openxmlformats.org/officeDocument/2006/relationships/hyperlink" Target="StructureDefinition-us-core-servicerequest.html" TargetMode="External"/><Relationship Id="rId46" Type="http://schemas.openxmlformats.org/officeDocument/2006/relationships/hyperlink" Target="StructureDefinition-us-core-ethnicity.html" TargetMode="External"/><Relationship Id="rId59" Type="http://schemas.openxmlformats.org/officeDocument/2006/relationships/hyperlink" Target="StructureDefinition-us-core-body-temperature.html" TargetMode="External"/><Relationship Id="rId67" Type="http://schemas.openxmlformats.org/officeDocument/2006/relationships/image" Target="../media/image35.png"/><Relationship Id="rId20" Type="http://schemas.openxmlformats.org/officeDocument/2006/relationships/hyperlink" Target="StructureDefinition-us-core-observation-imaging.html" TargetMode="External"/><Relationship Id="rId41" Type="http://schemas.openxmlformats.org/officeDocument/2006/relationships/hyperlink" Target="StructureDefinition-us-core-patient.html" TargetMode="External"/><Relationship Id="rId54" Type="http://schemas.openxmlformats.org/officeDocument/2006/relationships/hyperlink" Target="StructureDefinition-us-core-blood-pressure.html" TargetMode="External"/><Relationship Id="rId62" Type="http://schemas.openxmlformats.org/officeDocument/2006/relationships/hyperlink" Target="StructureDefinition-pediatric-weight-for-height.html" TargetMode="External"/><Relationship Id="rId70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hyperlink" Target="StructureDefinition-us-core-careplan.html" TargetMode="External"/><Relationship Id="rId15" Type="http://schemas.openxmlformats.org/officeDocument/2006/relationships/hyperlink" Target="clinical-notes-guidance.html" TargetMode="External"/><Relationship Id="rId23" Type="http://schemas.openxmlformats.org/officeDocument/2006/relationships/image" Target="../media/image20.png"/><Relationship Id="rId28" Type="http://schemas.openxmlformats.org/officeDocument/2006/relationships/hyperlink" Target="StructureDefinition-us-core-condition-problems-health-concerns.html" TargetMode="External"/><Relationship Id="rId36" Type="http://schemas.openxmlformats.org/officeDocument/2006/relationships/hyperlink" Target="StructureDefinition-us-core-condition.html" TargetMode="External"/><Relationship Id="rId49" Type="http://schemas.openxmlformats.org/officeDocument/2006/relationships/image" Target="../media/image31.svg"/><Relationship Id="rId57" Type="http://schemas.openxmlformats.org/officeDocument/2006/relationships/hyperlink" Target="StructureDefinition-us-core-heart-rate.html" TargetMode="External"/><Relationship Id="rId10" Type="http://schemas.openxmlformats.org/officeDocument/2006/relationships/hyperlink" Target="StructureDefinition-us-core-careteam.html" TargetMode="External"/><Relationship Id="rId31" Type="http://schemas.openxmlformats.org/officeDocument/2006/relationships/hyperlink" Target="StructureDefinition-us-core-immunization.html" TargetMode="External"/><Relationship Id="rId44" Type="http://schemas.openxmlformats.org/officeDocument/2006/relationships/hyperlink" Target="StructureDefinition-us-core-genderIdentity.html" TargetMode="External"/><Relationship Id="rId52" Type="http://schemas.openxmlformats.org/officeDocument/2006/relationships/hyperlink" Target="basic-provenance.html" TargetMode="External"/><Relationship Id="rId60" Type="http://schemas.openxmlformats.org/officeDocument/2006/relationships/hyperlink" Target="StructureDefinition-us-core-pulse-oximetry.html" TargetMode="External"/><Relationship Id="rId65" Type="http://schemas.openxmlformats.org/officeDocument/2006/relationships/image" Target="../media/image34.svg"/><Relationship Id="rId4" Type="http://schemas.openxmlformats.org/officeDocument/2006/relationships/hyperlink" Target="StructureDefinition-us-core-allergyintolerance.html" TargetMode="External"/><Relationship Id="rId9" Type="http://schemas.openxmlformats.org/officeDocument/2006/relationships/image" Target="../media/image14.svg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9" Type="http://schemas.openxmlformats.org/officeDocument/2006/relationships/image" Target="../media/image28.emf"/><Relationship Id="rId34" Type="http://schemas.openxmlformats.org/officeDocument/2006/relationships/hyperlink" Target="StructureDefinition-us-core-diagnosticreport-lab.html" TargetMode="External"/><Relationship Id="rId50" Type="http://schemas.openxmlformats.org/officeDocument/2006/relationships/image" Target="../media/image32.png"/><Relationship Id="rId55" Type="http://schemas.openxmlformats.org/officeDocument/2006/relationships/hyperlink" Target="StructureDefinition-us-core-body-heigh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1000" y="323381"/>
            <a:ext cx="6322017" cy="348027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US Core Data for Interoperability USCDI 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052BD-182C-4D1B-8D6A-DF3DF4AA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89" y="379757"/>
            <a:ext cx="1615361" cy="54047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1CE90BC-DA6C-4848-AFC4-EFA8AC53DC9E}"/>
              </a:ext>
            </a:extLst>
          </p:cNvPr>
          <p:cNvSpPr/>
          <p:nvPr/>
        </p:nvSpPr>
        <p:spPr>
          <a:xfrm>
            <a:off x="1151575" y="1548990"/>
            <a:ext cx="7107915" cy="98204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9" name="Rounded Rectangle 38">
            <a:extLst>
              <a:ext uri="{FF2B5EF4-FFF2-40B4-BE49-F238E27FC236}">
                <a16:creationId xmlns:a16="http://schemas.microsoft.com/office/drawing/2014/main" id="{F27FA06E-BB1A-4FD3-92F0-F806214CF9C8}"/>
              </a:ext>
            </a:extLst>
          </p:cNvPr>
          <p:cNvSpPr/>
          <p:nvPr/>
        </p:nvSpPr>
        <p:spPr>
          <a:xfrm>
            <a:off x="1151574" y="1672078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Allergies and Intolerances  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Allergy Intolerance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Substance (Medication) 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Substance (Drug Class)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Reaction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E19C596F-0DC5-49E7-BBA9-A8E876914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71" y="1864877"/>
            <a:ext cx="287728" cy="350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1EE8A6-9EE7-4743-967A-DEB494A42E82}"/>
              </a:ext>
            </a:extLst>
          </p:cNvPr>
          <p:cNvSpPr/>
          <p:nvPr/>
        </p:nvSpPr>
        <p:spPr>
          <a:xfrm>
            <a:off x="1147764" y="2583523"/>
            <a:ext cx="7125462" cy="1187174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9E2845C1-695E-4651-9AAB-FD24B4BCFE43}"/>
              </a:ext>
            </a:extLst>
          </p:cNvPr>
          <p:cNvSpPr/>
          <p:nvPr/>
        </p:nvSpPr>
        <p:spPr>
          <a:xfrm>
            <a:off x="1160031" y="2749956"/>
            <a:ext cx="7118485" cy="692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Assessment and Plan of Treatment 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Assessment and Plan of Treatment 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050" b="1" dirty="0" err="1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CarePlan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Assessment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Observation SDOH Assessment 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8B72FDA3-13CB-4BBF-A8D8-41826B255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0385" y="2863460"/>
            <a:ext cx="3429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F09608-B238-4A17-B6E6-4A8BC3F29322}"/>
              </a:ext>
            </a:extLst>
          </p:cNvPr>
          <p:cNvSpPr/>
          <p:nvPr/>
        </p:nvSpPr>
        <p:spPr>
          <a:xfrm>
            <a:off x="1151569" y="3830234"/>
            <a:ext cx="7115346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CF013401-1617-4746-A763-5678D9D266C8}"/>
              </a:ext>
            </a:extLst>
          </p:cNvPr>
          <p:cNvSpPr/>
          <p:nvPr/>
        </p:nvSpPr>
        <p:spPr>
          <a:xfrm>
            <a:off x="1138628" y="3924313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100" b="1" dirty="0" err="1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CareTeam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Identifier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Role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Location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Telecom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96759-E88C-4C91-B3E5-362D0F8B5892}"/>
              </a:ext>
            </a:extLst>
          </p:cNvPr>
          <p:cNvSpPr/>
          <p:nvPr/>
        </p:nvSpPr>
        <p:spPr>
          <a:xfrm>
            <a:off x="1151574" y="5189248"/>
            <a:ext cx="7120865" cy="1388438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0DBBA671-7F10-4E7B-932A-3DC683F6C4D5}"/>
              </a:ext>
            </a:extLst>
          </p:cNvPr>
          <p:cNvSpPr/>
          <p:nvPr/>
        </p:nvSpPr>
        <p:spPr>
          <a:xfrm>
            <a:off x="1160023" y="5141501"/>
            <a:ext cx="7112415" cy="1408416"/>
          </a:xfrm>
          <a:prstGeom prst="roundRect">
            <a:avLst>
              <a:gd name="adj" fmla="val 82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Clinical Notes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100" b="1" dirty="0" err="1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DocumentReference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Consultation Note 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Discharge Summary Note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History &amp; Physical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Note</a:t>
            </a:r>
          </a:p>
          <a:p>
            <a:pPr marL="162976" indent="-162976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Progress Note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F30428-30ED-4269-8972-613D3198C4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5141" y="5634928"/>
            <a:ext cx="355600" cy="406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BE3318-AFD3-4FA7-9E76-2DB9DA155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1269" y="4342604"/>
            <a:ext cx="443344" cy="268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0003-C222-4AF2-B827-9EB1039FFD45}"/>
              </a:ext>
            </a:extLst>
          </p:cNvPr>
          <p:cNvSpPr txBox="1"/>
          <p:nvPr/>
        </p:nvSpPr>
        <p:spPr>
          <a:xfrm>
            <a:off x="6069700" y="6306031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Notes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6B795-F578-4C5F-BAE1-B29E67FA8E6C}"/>
              </a:ext>
            </a:extLst>
          </p:cNvPr>
          <p:cNvSpPr txBox="1"/>
          <p:nvPr/>
        </p:nvSpPr>
        <p:spPr>
          <a:xfrm>
            <a:off x="6069701" y="3503857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CBDEFB-91E1-4BF7-9B20-5238F0C3D9DB}"/>
              </a:ext>
            </a:extLst>
          </p:cNvPr>
          <p:cNvSpPr/>
          <p:nvPr/>
        </p:nvSpPr>
        <p:spPr>
          <a:xfrm>
            <a:off x="1151575" y="6624685"/>
            <a:ext cx="7115345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989F6C67-2048-4506-84E6-EA1F6ED1F4D4}"/>
              </a:ext>
            </a:extLst>
          </p:cNvPr>
          <p:cNvSpPr/>
          <p:nvPr/>
        </p:nvSpPr>
        <p:spPr>
          <a:xfrm>
            <a:off x="1138628" y="6595137"/>
            <a:ext cx="7115346" cy="8538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Clinical Tests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Clinical Test Result Observation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Clinical Test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Clinical Test Result/Report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1C6CD-38B4-47A3-9850-0235DCCF2DE5}"/>
              </a:ext>
            </a:extLst>
          </p:cNvPr>
          <p:cNvSpPr txBox="1"/>
          <p:nvPr/>
        </p:nvSpPr>
        <p:spPr>
          <a:xfrm>
            <a:off x="6069701" y="10535011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1AFCF87-907F-4B27-A65F-E61CCF6E4B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94064" y="6870132"/>
            <a:ext cx="310575" cy="298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12E421-DCC8-4F33-9C9C-E26671CBD268}"/>
              </a:ext>
            </a:extLst>
          </p:cNvPr>
          <p:cNvSpPr/>
          <p:nvPr/>
        </p:nvSpPr>
        <p:spPr>
          <a:xfrm>
            <a:off x="1151854" y="7517434"/>
            <a:ext cx="7107915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44A69BD1-75B8-4171-BA8C-3D26341F6C98}"/>
              </a:ext>
            </a:extLst>
          </p:cNvPr>
          <p:cNvSpPr/>
          <p:nvPr/>
        </p:nvSpPr>
        <p:spPr>
          <a:xfrm>
            <a:off x="1151853" y="7555890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Diagnostic Imaging Result Observation Profile</a:t>
            </a:r>
            <a:endParaRPr lang="en-US" sz="11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 Test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 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Report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2F5315-5E8B-4E24-B932-AAE1C2CF15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94064" y="7904330"/>
            <a:ext cx="310575" cy="2981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0FC4CA-EE73-4D07-8552-B7D9594781AB}"/>
              </a:ext>
            </a:extLst>
          </p:cNvPr>
          <p:cNvSpPr/>
          <p:nvPr/>
        </p:nvSpPr>
        <p:spPr>
          <a:xfrm>
            <a:off x="1146048" y="8406809"/>
            <a:ext cx="7111058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6" name="Rounded Rectangle 49">
            <a:extLst>
              <a:ext uri="{FF2B5EF4-FFF2-40B4-BE49-F238E27FC236}">
                <a16:creationId xmlns:a16="http://schemas.microsoft.com/office/drawing/2014/main" id="{DC1BBD21-9BB8-4C31-8CFD-85DDD795FEAC}"/>
              </a:ext>
            </a:extLst>
          </p:cNvPr>
          <p:cNvSpPr/>
          <p:nvPr/>
        </p:nvSpPr>
        <p:spPr>
          <a:xfrm>
            <a:off x="1133147" y="8500328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Encounter Information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Encounter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Type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Diagnosis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2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Encounter Diagnosis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Time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Location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Disposition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508BED-7365-4575-B535-9199C2C234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94064" y="8934961"/>
            <a:ext cx="290277" cy="2397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38E16A-86D6-4B26-BC22-5414B2D4ED8C}"/>
              </a:ext>
            </a:extLst>
          </p:cNvPr>
          <p:cNvSpPr/>
          <p:nvPr/>
        </p:nvSpPr>
        <p:spPr>
          <a:xfrm>
            <a:off x="1146049" y="9754412"/>
            <a:ext cx="7113434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1256CD63-6551-44BA-8BB5-37ACB82171B0}"/>
              </a:ext>
            </a:extLst>
          </p:cNvPr>
          <p:cNvSpPr/>
          <p:nvPr/>
        </p:nvSpPr>
        <p:spPr>
          <a:xfrm>
            <a:off x="1160031" y="9792868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Goals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Goal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Patient Goals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Goals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48F379-48B3-45EB-B331-E8DEE52F61D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94064" y="10043560"/>
            <a:ext cx="314325" cy="26431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D3EEB-2198-4BE8-BDA4-6B075C37A7E2}"/>
              </a:ext>
            </a:extLst>
          </p:cNvPr>
          <p:cNvSpPr/>
          <p:nvPr/>
        </p:nvSpPr>
        <p:spPr>
          <a:xfrm>
            <a:off x="1146050" y="10653553"/>
            <a:ext cx="7113434" cy="723536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2" name="Rounded Rectangle 38">
            <a:extLst>
              <a:ext uri="{FF2B5EF4-FFF2-40B4-BE49-F238E27FC236}">
                <a16:creationId xmlns:a16="http://schemas.microsoft.com/office/drawing/2014/main" id="{89D81CC2-DE8F-4117-970B-62453567AE16}"/>
              </a:ext>
            </a:extLst>
          </p:cNvPr>
          <p:cNvSpPr/>
          <p:nvPr/>
        </p:nvSpPr>
        <p:spPr>
          <a:xfrm>
            <a:off x="1160031" y="10692015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Health Concerns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Problems and Health Concerns Profile</a:t>
            </a:r>
            <a:endParaRPr lang="en-US" sz="11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Health Concerns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CEECDD1-831E-45D7-8DD4-F7F431C9EB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2892" y="11043870"/>
            <a:ext cx="363749" cy="26115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E786C7D-E430-43BB-86C7-3165E4244894}"/>
              </a:ext>
            </a:extLst>
          </p:cNvPr>
          <p:cNvSpPr/>
          <p:nvPr/>
        </p:nvSpPr>
        <p:spPr>
          <a:xfrm>
            <a:off x="1146049" y="11433681"/>
            <a:ext cx="7108300" cy="723536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198AD1D4-68B1-4252-8185-8C29EB428C27}"/>
              </a:ext>
            </a:extLst>
          </p:cNvPr>
          <p:cNvSpPr/>
          <p:nvPr/>
        </p:nvSpPr>
        <p:spPr>
          <a:xfrm>
            <a:off x="1156078" y="11472143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Immunizations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Immunization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Immunizations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F4CB7B7-1168-4B49-8036-FEC7BF1FB5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394064" y="11612174"/>
            <a:ext cx="296749" cy="2811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A80114A-B05E-4BEB-9875-3B8A8CB1C609}"/>
              </a:ext>
            </a:extLst>
          </p:cNvPr>
          <p:cNvSpPr/>
          <p:nvPr/>
        </p:nvSpPr>
        <p:spPr>
          <a:xfrm>
            <a:off x="1143714" y="12203264"/>
            <a:ext cx="7117903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1" name="Rounded Rectangle 38">
            <a:extLst>
              <a:ext uri="{FF2B5EF4-FFF2-40B4-BE49-F238E27FC236}">
                <a16:creationId xmlns:a16="http://schemas.microsoft.com/office/drawing/2014/main" id="{6C09C70A-C717-48C9-A357-D6D8AFC06551}"/>
              </a:ext>
            </a:extLst>
          </p:cNvPr>
          <p:cNvSpPr/>
          <p:nvPr/>
        </p:nvSpPr>
        <p:spPr>
          <a:xfrm>
            <a:off x="1148814" y="12298310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Laboratory			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Tests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Laboratory Result Observation Profile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,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Values/Results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050" b="1" dirty="0" err="1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DiagnosticReport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 for Laboratory Results</a:t>
            </a:r>
            <a:b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E8696E0-E689-4164-B19E-0DE8FB26367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08477" y="12269655"/>
            <a:ext cx="232576" cy="41148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7BBCE17-7DCD-4543-B61B-4FB2878C0121}"/>
              </a:ext>
            </a:extLst>
          </p:cNvPr>
          <p:cNvSpPr/>
          <p:nvPr/>
        </p:nvSpPr>
        <p:spPr>
          <a:xfrm>
            <a:off x="1146050" y="13095937"/>
            <a:ext cx="7133488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4" name="Rounded Rectangle 38">
            <a:extLst>
              <a:ext uri="{FF2B5EF4-FFF2-40B4-BE49-F238E27FC236}">
                <a16:creationId xmlns:a16="http://schemas.microsoft.com/office/drawing/2014/main" id="{6BD71EC3-1955-49EF-8908-6707FA668DF3}"/>
              </a:ext>
            </a:extLst>
          </p:cNvPr>
          <p:cNvSpPr/>
          <p:nvPr/>
        </p:nvSpPr>
        <p:spPr>
          <a:xfrm>
            <a:off x="1160031" y="13134393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Medications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Medication Request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Medications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A2849A-3499-490B-9A4F-7D15405D315A}"/>
              </a:ext>
            </a:extLst>
          </p:cNvPr>
          <p:cNvSpPr/>
          <p:nvPr/>
        </p:nvSpPr>
        <p:spPr>
          <a:xfrm>
            <a:off x="1143714" y="18705311"/>
            <a:ext cx="7135407" cy="1062175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D9C4A403-68D8-48AA-8398-C487E876CCA7}"/>
              </a:ext>
            </a:extLst>
          </p:cNvPr>
          <p:cNvSpPr/>
          <p:nvPr/>
        </p:nvSpPr>
        <p:spPr>
          <a:xfrm>
            <a:off x="1148814" y="18739393"/>
            <a:ext cx="7105539" cy="9309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Procedures 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Procedure Profile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Procedures 			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Interventions 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Procedure Profile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ServiceRequest Profile</a:t>
            </a:r>
            <a:b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40A2A2-D688-479B-951E-EEFB6AA0D48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19539" y="13285326"/>
            <a:ext cx="259616" cy="3142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9B1847D-B1C7-4146-B76F-D6A400150F67}"/>
              </a:ext>
            </a:extLst>
          </p:cNvPr>
          <p:cNvSpPr txBox="1"/>
          <p:nvPr/>
        </p:nvSpPr>
        <p:spPr>
          <a:xfrm>
            <a:off x="5867400" y="13622756"/>
            <a:ext cx="231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Medication List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2FD250-09B3-46C7-9CEB-E449DFDBBC91}"/>
              </a:ext>
            </a:extLst>
          </p:cNvPr>
          <p:cNvSpPr/>
          <p:nvPr/>
        </p:nvSpPr>
        <p:spPr>
          <a:xfrm>
            <a:off x="1143290" y="13971548"/>
            <a:ext cx="7135828" cy="3341068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686A514-7711-4AA7-A9B2-0C4520D75C86}"/>
              </a:ext>
            </a:extLst>
          </p:cNvPr>
          <p:cNvSpPr/>
          <p:nvPr/>
        </p:nvSpPr>
        <p:spPr>
          <a:xfrm>
            <a:off x="1004888" y="14065071"/>
            <a:ext cx="7274650" cy="3290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Patient Demographics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Patient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Last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Previous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Middle Name (incl. middle initial)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Suffix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Sex (Assigned at Birth)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Birth Sex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Sexual Orientation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Sexual Orientation Observation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Gender Identity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Gender Identity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Birth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Race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Race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Ethnicity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Ethnicity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Preferred Language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Current Address 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Previous Address 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Phone Number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Phone Number Type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Email Address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33E3A13-3BD9-4CB9-BE41-1B105FF0AAD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408477" y="14387861"/>
            <a:ext cx="275312" cy="3187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BBF2856-39F4-44EF-9155-F324550A77F7}"/>
              </a:ext>
            </a:extLst>
          </p:cNvPr>
          <p:cNvSpPr/>
          <p:nvPr/>
        </p:nvSpPr>
        <p:spPr>
          <a:xfrm>
            <a:off x="1142292" y="17346370"/>
            <a:ext cx="7136829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3" name="Rounded Rectangle 49">
            <a:extLst>
              <a:ext uri="{FF2B5EF4-FFF2-40B4-BE49-F238E27FC236}">
                <a16:creationId xmlns:a16="http://schemas.microsoft.com/office/drawing/2014/main" id="{E6B66286-3979-4073-B3B7-2E23FB39D5CC}"/>
              </a:ext>
            </a:extLst>
          </p:cNvPr>
          <p:cNvSpPr/>
          <p:nvPr/>
        </p:nvSpPr>
        <p:spPr>
          <a:xfrm>
            <a:off x="1129388" y="17439889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Problems	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Problems and Health Concerns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Problems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Problems/Health Concerns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Onset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Resolution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33309F4-FE7D-4065-B5B8-33F80C4CBA7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429486" y="17906734"/>
            <a:ext cx="233293" cy="2332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9BDA5E8-A854-4837-B3A3-610411850E31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381793" y="18807438"/>
            <a:ext cx="342900" cy="3489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DD255D-799E-4879-BD27-201E683FB319}"/>
              </a:ext>
            </a:extLst>
          </p:cNvPr>
          <p:cNvSpPr txBox="1"/>
          <p:nvPr/>
        </p:nvSpPr>
        <p:spPr>
          <a:xfrm>
            <a:off x="6069701" y="19501467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C7153A-FED1-4871-A7C8-4742EA943AB9}"/>
              </a:ext>
            </a:extLst>
          </p:cNvPr>
          <p:cNvSpPr txBox="1"/>
          <p:nvPr/>
        </p:nvSpPr>
        <p:spPr>
          <a:xfrm>
            <a:off x="6069700" y="19724020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910E75-41E6-4862-99CA-5F7E5D28535A}"/>
              </a:ext>
            </a:extLst>
          </p:cNvPr>
          <p:cNvSpPr/>
          <p:nvPr/>
        </p:nvSpPr>
        <p:spPr>
          <a:xfrm>
            <a:off x="1146050" y="19842565"/>
            <a:ext cx="7113434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48DAE545-A21D-49EF-B2B1-D0E027B9C45A}"/>
              </a:ext>
            </a:extLst>
          </p:cNvPr>
          <p:cNvSpPr/>
          <p:nvPr/>
        </p:nvSpPr>
        <p:spPr>
          <a:xfrm>
            <a:off x="1160030" y="19881022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Provenance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Provenance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Author Time Stamp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Author Organization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C9A552-DA36-4E36-A1EA-ED1D73CB2D8D}"/>
              </a:ext>
            </a:extLst>
          </p:cNvPr>
          <p:cNvSpPr txBox="1"/>
          <p:nvPr/>
        </p:nvSpPr>
        <p:spPr>
          <a:xfrm>
            <a:off x="6069699" y="20369384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Provenance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AC9A37-BADA-4F51-BBB3-C5A47D37E447}"/>
              </a:ext>
            </a:extLst>
          </p:cNvPr>
          <p:cNvSpPr/>
          <p:nvPr/>
        </p:nvSpPr>
        <p:spPr>
          <a:xfrm>
            <a:off x="1140995" y="22478140"/>
            <a:ext cx="7132469" cy="3049762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2" name="Rounded Rectangle 49">
            <a:extLst>
              <a:ext uri="{FF2B5EF4-FFF2-40B4-BE49-F238E27FC236}">
                <a16:creationId xmlns:a16="http://schemas.microsoft.com/office/drawing/2014/main" id="{B43D5E10-B2C5-49F8-B874-27C77C25B548}"/>
              </a:ext>
            </a:extLst>
          </p:cNvPr>
          <p:cNvSpPr/>
          <p:nvPr/>
        </p:nvSpPr>
        <p:spPr>
          <a:xfrm>
            <a:off x="1004888" y="22364311"/>
            <a:ext cx="7118485" cy="3372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Vital Signs	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Vitals Signs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Diastolic Blood Pressure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Blood Pressure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Systolic Blood Pressure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Blood Pressure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Height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Height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Weight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Weight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Heart Rate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Heart Rate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Respiratory Rate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Respiratory Rate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Temperature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Temperature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Pulse Oximetry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Pulse Oximetry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Inhaled Oxygen Concentration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Pulse Oximetry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spc="-2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BMI Percentile (2-20 Years)</a:t>
            </a:r>
            <a:r>
              <a:rPr lang="en-US" sz="1050" b="1" i="1" spc="-2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BMI for Age Observation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Weight-for-length Percentile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Weight for Height Observation Profile</a:t>
            </a:r>
            <a:b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(Birth-36 Months)</a:t>
            </a:r>
            <a:endParaRPr lang="en-US" sz="1050" b="1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Occipital-frontal Head Circumference 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Head Occipital Frontal Circumference</a:t>
            </a:r>
            <a:b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Percentile (Birth-36 Months)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Percentile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D44F73-53B7-4F95-8B0C-26D0A1E7E74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7547302" y="20022669"/>
            <a:ext cx="278499" cy="27849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CFDEB81-9D59-4E8C-BE0E-70F9887E7297}"/>
              </a:ext>
            </a:extLst>
          </p:cNvPr>
          <p:cNvSpPr/>
          <p:nvPr/>
        </p:nvSpPr>
        <p:spPr>
          <a:xfrm>
            <a:off x="1140995" y="20722376"/>
            <a:ext cx="7132469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5" name="Rounded Rectangle 38">
            <a:extLst>
              <a:ext uri="{FF2B5EF4-FFF2-40B4-BE49-F238E27FC236}">
                <a16:creationId xmlns:a16="http://schemas.microsoft.com/office/drawing/2014/main" id="{11D3B4A5-824D-459D-9E75-C6645A32847A}"/>
              </a:ext>
            </a:extLst>
          </p:cNvPr>
          <p:cNvSpPr/>
          <p:nvPr/>
        </p:nvSpPr>
        <p:spPr>
          <a:xfrm>
            <a:off x="1160030" y="20744030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Smoking Status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Smoking Status Observation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Smoking Status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CE01A90-0D29-4E7E-8A3B-C1D188F0EA4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7568626" y="20930557"/>
            <a:ext cx="257175" cy="2071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5104C0B-3EDA-42FB-9CAE-C8B6176B471B}"/>
              </a:ext>
            </a:extLst>
          </p:cNvPr>
          <p:cNvSpPr/>
          <p:nvPr/>
        </p:nvSpPr>
        <p:spPr>
          <a:xfrm>
            <a:off x="1140995" y="21597739"/>
            <a:ext cx="7132469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8" name="Rounded Rectangle 38">
            <a:extLst>
              <a:ext uri="{FF2B5EF4-FFF2-40B4-BE49-F238E27FC236}">
                <a16:creationId xmlns:a16="http://schemas.microsoft.com/office/drawing/2014/main" id="{F97297F7-6271-4634-A635-0B3E72D1DE4E}"/>
              </a:ext>
            </a:extLst>
          </p:cNvPr>
          <p:cNvSpPr/>
          <p:nvPr/>
        </p:nvSpPr>
        <p:spPr>
          <a:xfrm>
            <a:off x="1160030" y="21619392"/>
            <a:ext cx="7105539" cy="7019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Identifier(s)		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Implantable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Device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fr-FR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2235" indent="-122235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Unique Device Identifier(s) for a </a:t>
            </a:r>
            <a:b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Patient’s Implantable Device(s)</a:t>
            </a:r>
            <a:endParaRPr lang="en-US" sz="105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AB0F0FA-B98F-4FAF-A7F1-E88B4A59F15C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7568240" y="21889926"/>
            <a:ext cx="292100" cy="18642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DF74871-2B23-4AA5-B7DA-D297AB505E07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566179" y="22720276"/>
            <a:ext cx="296222" cy="3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NC Palette">
      <a:dk1>
        <a:srgbClr val="000000"/>
      </a:dk1>
      <a:lt1>
        <a:srgbClr val="FFFFFF"/>
      </a:lt1>
      <a:dk2>
        <a:srgbClr val="0074BB"/>
      </a:dk2>
      <a:lt2>
        <a:srgbClr val="E7E6E6"/>
      </a:lt2>
      <a:accent1>
        <a:srgbClr val="1E3A72"/>
      </a:accent1>
      <a:accent2>
        <a:srgbClr val="DA281C"/>
      </a:accent2>
      <a:accent3>
        <a:srgbClr val="FFCD35"/>
      </a:accent3>
      <a:accent4>
        <a:srgbClr val="92CAE4"/>
      </a:accent4>
      <a:accent5>
        <a:srgbClr val="407EC9"/>
      </a:accent5>
      <a:accent6>
        <a:srgbClr val="701460"/>
      </a:accent6>
      <a:hlink>
        <a:srgbClr val="F151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2000">
              <a:srgbClr val="498A95"/>
            </a:gs>
            <a:gs pos="0">
              <a:schemeClr val="tx2"/>
            </a:gs>
          </a:gsLst>
          <a:lin ang="19800000" scaled="0"/>
        </a:gradFill>
        <a:ln w="38100" cap="rnd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F6B3CDE9-1DC4-B94D-A259-2FF612C017B4}" vid="{2952E2BD-0375-AA42-A65E-208695A158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624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1_Office Theme</vt:lpstr>
      <vt:lpstr>US Core Data for Interoperability USCDI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Core Data for Interoperability USCDI v2</dc:title>
  <dc:creator>Brett Marquard</dc:creator>
  <cp:lastModifiedBy>Brett Marquard</cp:lastModifiedBy>
  <cp:revision>23</cp:revision>
  <dcterms:created xsi:type="dcterms:W3CDTF">2021-11-18T17:52:44Z</dcterms:created>
  <dcterms:modified xsi:type="dcterms:W3CDTF">2022-05-02T18:50:20Z</dcterms:modified>
</cp:coreProperties>
</file>