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7ba66ce5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1247ba66ce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7ba66c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g1247ba66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SDOH Assessment Diagrams 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 Core and C-CDA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6"/>
          <p:cNvGrpSpPr/>
          <p:nvPr/>
        </p:nvGrpSpPr>
        <p:grpSpPr>
          <a:xfrm>
            <a:off x="1966423" y="720298"/>
            <a:ext cx="4872922" cy="5417402"/>
            <a:chOff x="1627538" y="632"/>
            <a:chExt cx="4872922" cy="5417402"/>
          </a:xfrm>
        </p:grpSpPr>
        <p:sp>
          <p:nvSpPr>
            <p:cNvPr id="166" name="Google Shape;166;p26"/>
            <p:cNvSpPr/>
            <p:nvPr/>
          </p:nvSpPr>
          <p:spPr>
            <a:xfrm>
              <a:off x="3387328" y="632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3585520" y="198824"/>
              <a:ext cx="99838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Screening and Assessments </a:t>
              </a:r>
            </a:p>
          </p:txBody>
        </p:sp>
        <p:sp>
          <p:nvSpPr>
            <p:cNvPr id="168" name="Google Shape;168;p26"/>
            <p:cNvSpPr/>
            <p:nvPr/>
          </p:nvSpPr>
          <p:spPr>
            <a:xfrm rot="1800000">
              <a:off x="4755226" y="95184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 txBox="1"/>
            <p:nvPr/>
          </p:nvSpPr>
          <p:spPr>
            <a:xfrm rot="1800000">
              <a:off x="4762455" y="1016217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5147117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5361651" y="124173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 Condition</a:t>
              </a:r>
              <a:endParaRPr sz="1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 rot="5400000">
              <a:off x="5643937" y="2470776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 rot="5400000">
              <a:off x="5697893" y="2508172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147117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5345309" y="3270667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Creating a Goal</a:t>
              </a:r>
              <a:endParaRPr dirty="0"/>
            </a:p>
          </p:txBody>
        </p:sp>
        <p:sp>
          <p:nvSpPr>
            <p:cNvPr id="176" name="Google Shape;176;p26"/>
            <p:cNvSpPr/>
            <p:nvPr/>
          </p:nvSpPr>
          <p:spPr>
            <a:xfrm rot="9000000">
              <a:off x="4772859" y="3999888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 txBox="1"/>
            <p:nvPr/>
          </p:nvSpPr>
          <p:spPr>
            <a:xfrm rot="-1800000">
              <a:off x="4873541" y="4064261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387328" y="4064691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3585520" y="426288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Initiating an Intervention</a:t>
              </a:r>
              <a:endParaRPr dirty="0"/>
            </a:p>
          </p:txBody>
        </p:sp>
        <p:sp>
          <p:nvSpPr>
            <p:cNvPr id="180" name="Google Shape;180;p26"/>
            <p:cNvSpPr/>
            <p:nvPr/>
          </p:nvSpPr>
          <p:spPr>
            <a:xfrm rot="-9000000">
              <a:off x="3013070" y="4010069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 txBox="1"/>
            <p:nvPr/>
          </p:nvSpPr>
          <p:spPr>
            <a:xfrm rot="1800000">
              <a:off x="3113752" y="4128398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627538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1825730" y="324686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Completed Service</a:t>
              </a: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rot="-5400000">
              <a:off x="2124359" y="2491137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 txBox="1"/>
            <p:nvPr/>
          </p:nvSpPr>
          <p:spPr>
            <a:xfrm rot="-5400000">
              <a:off x="2178315" y="2636444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7538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1825730" y="121483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 dirty="0"/>
            </a:p>
          </p:txBody>
        </p:sp>
        <p:sp>
          <p:nvSpPr>
            <p:cNvPr id="188" name="Google Shape;188;p26"/>
            <p:cNvSpPr/>
            <p:nvPr/>
          </p:nvSpPr>
          <p:spPr>
            <a:xfrm rot="-1800000">
              <a:off x="2995437" y="96202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 txBox="1"/>
            <p:nvPr/>
          </p:nvSpPr>
          <p:spPr>
            <a:xfrm rot="-1800000">
              <a:off x="3002666" y="1080353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6"/>
          <p:cNvSpPr/>
          <p:nvPr/>
        </p:nvSpPr>
        <p:spPr>
          <a:xfrm>
            <a:off x="3478816" y="2512635"/>
            <a:ext cx="1848137" cy="18327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Screening and Assessments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Activities</a:t>
            </a:r>
            <a:endParaRPr sz="1700" dirty="0"/>
          </a:p>
        </p:txBody>
      </p:sp>
      <p:sp>
        <p:nvSpPr>
          <p:cNvPr id="191" name="Google Shape;191;p26"/>
          <p:cNvSpPr txBox="1"/>
          <p:nvPr/>
        </p:nvSpPr>
        <p:spPr>
          <a:xfrm>
            <a:off x="5311260" y="821662"/>
            <a:ext cx="5041430" cy="738623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US Core Simple Observation Profile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Observation Screening Assessments Profile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 Base Questionnaire/US Core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QuestionnaireResponse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</a:t>
            </a:r>
          </a:p>
        </p:txBody>
      </p:sp>
      <p:sp>
        <p:nvSpPr>
          <p:cNvPr id="192" name="Google Shape;192;p26"/>
          <p:cNvSpPr txBox="1"/>
          <p:nvPr/>
        </p:nvSpPr>
        <p:spPr>
          <a:xfrm>
            <a:off x="7012367" y="2200705"/>
            <a:ext cx="2212723" cy="523220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Problems and Health Concerns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7012367" y="4304471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Goal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326951" y="5417354"/>
            <a:ext cx="2495145" cy="307736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Service Request Profile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29785" y="5237249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Procedure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7"/>
          <p:cNvGrpSpPr/>
          <p:nvPr/>
        </p:nvGrpSpPr>
        <p:grpSpPr>
          <a:xfrm>
            <a:off x="1596758" y="720200"/>
            <a:ext cx="5612252" cy="5417597"/>
            <a:chOff x="1257873" y="534"/>
            <a:chExt cx="5612252" cy="5417597"/>
          </a:xfrm>
        </p:grpSpPr>
        <p:sp>
          <p:nvSpPr>
            <p:cNvPr id="201" name="Google Shape;201;p27"/>
            <p:cNvSpPr/>
            <p:nvPr/>
          </p:nvSpPr>
          <p:spPr>
            <a:xfrm>
              <a:off x="3246437" y="534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3485895" y="239992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Assessing</a:t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 rot="2160000">
              <a:off x="4830234" y="125730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 txBox="1"/>
            <p:nvPr/>
          </p:nvSpPr>
          <p:spPr>
            <a:xfrm rot="2160000">
              <a:off x="4842728" y="13292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235001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5474459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an SDOH Problem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 rot="6480000">
              <a:off x="5458534" y="3144055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 txBox="1"/>
            <p:nvPr/>
          </p:nvSpPr>
          <p:spPr>
            <a:xfrm rot="-4320000">
              <a:off x="5544168" y="3192209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475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4714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Planned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 rot="10800000">
              <a:off x="3858281" y="432464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3989118" y="4435013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2017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2256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Implementing SDOH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 rot="-6480000">
              <a:off x="2240970" y="3167533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 txBox="1"/>
            <p:nvPr/>
          </p:nvSpPr>
          <p:spPr>
            <a:xfrm rot="4320000">
              <a:off x="2326604" y="33401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-216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 txBox="1"/>
            <p:nvPr/>
          </p:nvSpPr>
          <p:spPr>
            <a:xfrm rot="-2160000">
              <a:off x="2854164" y="1420635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7"/>
          <p:cNvSpPr/>
          <p:nvPr/>
        </p:nvSpPr>
        <p:spPr>
          <a:xfrm>
            <a:off x="3326252" y="2585391"/>
            <a:ext cx="2153265" cy="18877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Assessment and Planning Process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5936386" y="837709"/>
            <a:ext cx="2322381" cy="33036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Simple SDOH Social History Observations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5955069" y="1449766"/>
            <a:ext cx="2322380" cy="56919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SDOH Assessment Scale Observations Representing Surveys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129785" y="5900"/>
            <a:ext cx="1663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C-CDA</a:t>
            </a:r>
            <a:endParaRPr/>
          </a:p>
        </p:txBody>
      </p:sp>
      <p:cxnSp>
        <p:nvCxnSpPr>
          <p:cNvPr id="225" name="Google Shape;225;p27"/>
          <p:cNvCxnSpPr/>
          <p:nvPr/>
        </p:nvCxnSpPr>
        <p:spPr>
          <a:xfrm rot="10800000" flipH="1">
            <a:off x="5155707" y="973523"/>
            <a:ext cx="780679" cy="4365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5174389" y="1505336"/>
            <a:ext cx="780680" cy="213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7" name="Google Shape;227;p27"/>
          <p:cNvSpPr/>
          <p:nvPr/>
        </p:nvSpPr>
        <p:spPr>
          <a:xfrm>
            <a:off x="8307928" y="1002891"/>
            <a:ext cx="674490" cy="92914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9083693" y="1153251"/>
            <a:ext cx="3015883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4226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History Observations might contain SDOH Assessment Scale Observations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7472835" y="2714136"/>
            <a:ext cx="3057513" cy="4243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11179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Problem Observations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6708875" y="5080255"/>
            <a:ext cx="3361324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9724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Planned Procedures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5399" y="4825672"/>
            <a:ext cx="2224057" cy="9144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Procedures might contain SDOH Assessment Scale Observations</a:t>
            </a:r>
            <a:endParaRPr/>
          </a:p>
        </p:txBody>
      </p:sp>
      <p:cxnSp>
        <p:nvCxnSpPr>
          <p:cNvPr id="232" name="Google Shape;232;p27"/>
          <p:cNvCxnSpPr>
            <a:stCxn id="231" idx="3"/>
          </p:cNvCxnSpPr>
          <p:nvPr/>
        </p:nvCxnSpPr>
        <p:spPr>
          <a:xfrm>
            <a:off x="2259456" y="5282872"/>
            <a:ext cx="123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3616707" y="1664800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616703" y="3315712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362580" y="527167"/>
            <a:ext cx="5669600" cy="5584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Value Set Reuse 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616704" y="4141168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3616703" y="2490256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3616704" y="4966624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CT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871821" y="3102943"/>
            <a:ext cx="1911200" cy="1917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Grouper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8"/>
          <p:cNvCxnSpPr>
            <a:stCxn id="237" idx="3"/>
            <a:endCxn id="243" idx="1"/>
          </p:cNvCxnSpPr>
          <p:nvPr/>
        </p:nvCxnSpPr>
        <p:spPr>
          <a:xfrm>
            <a:off x="5527907" y="1944000"/>
            <a:ext cx="1344000" cy="211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5" name="Google Shape;245;p28"/>
          <p:cNvCxnSpPr>
            <a:stCxn id="238" idx="3"/>
            <a:endCxn id="243" idx="1"/>
          </p:cNvCxnSpPr>
          <p:nvPr/>
        </p:nvCxnSpPr>
        <p:spPr>
          <a:xfrm>
            <a:off x="5527903" y="3594912"/>
            <a:ext cx="1344000" cy="46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28"/>
          <p:cNvCxnSpPr>
            <a:stCxn id="241" idx="3"/>
            <a:endCxn id="243" idx="1"/>
          </p:cNvCxnSpPr>
          <p:nvPr/>
        </p:nvCxnSpPr>
        <p:spPr>
          <a:xfrm>
            <a:off x="5527903" y="2769456"/>
            <a:ext cx="1344000" cy="129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28"/>
          <p:cNvCxnSpPr>
            <a:stCxn id="240" idx="3"/>
            <a:endCxn id="243" idx="1"/>
          </p:cNvCxnSpPr>
          <p:nvPr/>
        </p:nvCxnSpPr>
        <p:spPr>
          <a:xfrm rot="10800000" flipH="1">
            <a:off x="5527904" y="4061568"/>
            <a:ext cx="1344000" cy="35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28"/>
          <p:cNvCxnSpPr>
            <a:stCxn id="242" idx="3"/>
            <a:endCxn id="243" idx="1"/>
          </p:cNvCxnSpPr>
          <p:nvPr/>
        </p:nvCxnSpPr>
        <p:spPr>
          <a:xfrm rot="10800000" flipH="1">
            <a:off x="5527904" y="4061424"/>
            <a:ext cx="1344000" cy="1184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28"/>
          <p:cNvSpPr/>
          <p:nvPr/>
        </p:nvSpPr>
        <p:spPr>
          <a:xfrm>
            <a:off x="3616703" y="5792079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8"/>
          <p:cNvCxnSpPr>
            <a:stCxn id="249" idx="3"/>
            <a:endCxn id="243" idx="1"/>
          </p:cNvCxnSpPr>
          <p:nvPr/>
        </p:nvCxnSpPr>
        <p:spPr>
          <a:xfrm rot="10800000" flipH="1">
            <a:off x="5527903" y="4061579"/>
            <a:ext cx="1344000" cy="200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28"/>
          <p:cNvSpPr/>
          <p:nvPr/>
        </p:nvSpPr>
        <p:spPr>
          <a:xfrm>
            <a:off x="2813672" y="1678676"/>
            <a:ext cx="564400" cy="46712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9032299" y="3080431"/>
            <a:ext cx="350800" cy="191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824633" y="3735377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Gravity SDOH Domains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9454797" y="3730436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Condition Profile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2349439" y="4826457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1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253743" y="4826472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9705895" y="4826449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801591" y="4826464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2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731075" y="2468375"/>
            <a:ext cx="4446000" cy="900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Multi-Question Survey</a:t>
            </a:r>
            <a:endParaRPr sz="1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(references individual survey responses)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 rot="10800000">
            <a:off x="1910678" y="2124625"/>
            <a:ext cx="375000" cy="35559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92775" y="3314125"/>
            <a:ext cx="19929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Survey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9"/>
          <p:cNvCxnSpPr>
            <a:stCxn id="263" idx="2"/>
            <a:endCxn id="259" idx="0"/>
          </p:cNvCxnSpPr>
          <p:nvPr/>
        </p:nvCxnSpPr>
        <p:spPr>
          <a:xfrm flipH="1">
            <a:off x="3371775" y="3368975"/>
            <a:ext cx="35823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9"/>
          <p:cNvCxnSpPr>
            <a:stCxn id="263" idx="2"/>
            <a:endCxn id="262" idx="0"/>
          </p:cNvCxnSpPr>
          <p:nvPr/>
        </p:nvCxnSpPr>
        <p:spPr>
          <a:xfrm flipH="1">
            <a:off x="5823975" y="3368975"/>
            <a:ext cx="11301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9"/>
          <p:cNvCxnSpPr>
            <a:stCxn id="263" idx="2"/>
            <a:endCxn id="260" idx="0"/>
          </p:cNvCxnSpPr>
          <p:nvPr/>
        </p:nvCxnSpPr>
        <p:spPr>
          <a:xfrm>
            <a:off x="6954075" y="3368975"/>
            <a:ext cx="13221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9"/>
          <p:cNvCxnSpPr>
            <a:stCxn id="263" idx="2"/>
            <a:endCxn id="261" idx="0"/>
          </p:cNvCxnSpPr>
          <p:nvPr/>
        </p:nvCxnSpPr>
        <p:spPr>
          <a:xfrm>
            <a:off x="6954075" y="3368975"/>
            <a:ext cx="37743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195</Words>
  <Application>Microsoft Macintosh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Office Theme</vt:lpstr>
      <vt:lpstr>Office Theme</vt:lpstr>
      <vt:lpstr>SDOH Assessment Diagrams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SDOH Assessment Diagrams </dc:title>
  <cp:lastModifiedBy>Eric Haas</cp:lastModifiedBy>
  <cp:revision>6</cp:revision>
  <dcterms:modified xsi:type="dcterms:W3CDTF">2023-04-01T15:10:36Z</dcterms:modified>
</cp:coreProperties>
</file>