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720"/>
  </p:normalViewPr>
  <p:slideViewPr>
    <p:cSldViewPr snapToGrid="0">
      <p:cViewPr varScale="1">
        <p:scale>
          <a:sx n="156" d="100"/>
          <a:sy n="156" d="100"/>
        </p:scale>
        <p:origin x="176" y="2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3bc5a49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033bc5a49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0794D7-A958-8D33-1C9B-63695B3E065E}"/>
              </a:ext>
            </a:extLst>
          </p:cNvPr>
          <p:cNvGrpSpPr/>
          <p:nvPr/>
        </p:nvGrpSpPr>
        <p:grpSpPr>
          <a:xfrm>
            <a:off x="50006" y="1298002"/>
            <a:ext cx="8744094" cy="2845766"/>
            <a:chOff x="50006" y="1298002"/>
            <a:chExt cx="8744094" cy="2845766"/>
          </a:xfrm>
        </p:grpSpPr>
        <p:sp>
          <p:nvSpPr>
            <p:cNvPr id="151" name="Google Shape;151;p26"/>
            <p:cNvSpPr/>
            <p:nvPr/>
          </p:nvSpPr>
          <p:spPr>
            <a:xfrm>
              <a:off x="50006" y="2337183"/>
              <a:ext cx="907258" cy="723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Gravity </a:t>
              </a: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SDOH Condition Domains</a:t>
              </a:r>
              <a:endParaRPr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732215-184E-A581-5481-A721592C3BA5}"/>
                </a:ext>
              </a:extLst>
            </p:cNvPr>
            <p:cNvGrpSpPr/>
            <p:nvPr/>
          </p:nvGrpSpPr>
          <p:grpSpPr>
            <a:xfrm>
              <a:off x="963716" y="1298002"/>
              <a:ext cx="4267506" cy="2845766"/>
              <a:chOff x="963716" y="1298002"/>
              <a:chExt cx="4267506" cy="2845766"/>
            </a:xfrm>
          </p:grpSpPr>
          <p:sp>
            <p:nvSpPr>
              <p:cNvPr id="135" name="Google Shape;135;p26"/>
              <p:cNvSpPr/>
              <p:nvPr/>
            </p:nvSpPr>
            <p:spPr>
              <a:xfrm>
                <a:off x="1537808" y="1298002"/>
                <a:ext cx="1366323" cy="41165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0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ICD10 Food Insecurity</a:t>
                </a:r>
                <a:endParaRPr sz="1200" dirty="0"/>
              </a:p>
            </p:txBody>
          </p:sp>
          <p:sp>
            <p:nvSpPr>
              <p:cNvPr id="136" name="Google Shape;136;p26"/>
              <p:cNvSpPr/>
              <p:nvPr/>
            </p:nvSpPr>
            <p:spPr>
              <a:xfrm>
                <a:off x="1537805" y="2515058"/>
                <a:ext cx="1366323" cy="41165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ICD10</a:t>
                </a:r>
                <a:r>
                  <a:rPr lang="en" sz="1200" b="0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Housing Insecurity</a:t>
                </a:r>
                <a:endParaRPr sz="1200" dirty="0"/>
              </a:p>
            </p:txBody>
          </p:sp>
          <p:sp>
            <p:nvSpPr>
              <p:cNvPr id="138" name="Google Shape;138;p26"/>
              <p:cNvSpPr/>
              <p:nvPr/>
            </p:nvSpPr>
            <p:spPr>
              <a:xfrm>
                <a:off x="1537806" y="3123586"/>
                <a:ext cx="1366323" cy="41165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0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SNOMED CT Housing Insecurity</a:t>
                </a:r>
                <a:endParaRPr sz="1200" dirty="0"/>
              </a:p>
            </p:txBody>
          </p:sp>
          <p:sp>
            <p:nvSpPr>
              <p:cNvPr id="139" name="Google Shape;139;p26"/>
              <p:cNvSpPr/>
              <p:nvPr/>
            </p:nvSpPr>
            <p:spPr>
              <a:xfrm>
                <a:off x="1537805" y="1906530"/>
                <a:ext cx="1366323" cy="41165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SNOMED CT</a:t>
                </a:r>
                <a:r>
                  <a:rPr lang="en" sz="1200" b="0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Food Insecurity</a:t>
                </a:r>
                <a:endParaRPr sz="1200" dirty="0"/>
              </a:p>
            </p:txBody>
          </p:sp>
          <p:sp>
            <p:nvSpPr>
              <p:cNvPr id="140" name="Google Shape;140;p26"/>
              <p:cNvSpPr/>
              <p:nvPr/>
            </p:nvSpPr>
            <p:spPr>
              <a:xfrm>
                <a:off x="1537806" y="3732114"/>
                <a:ext cx="1366323" cy="41165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Additional Domains</a:t>
                </a:r>
                <a:endParaRPr sz="1200" dirty="0"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3864899" y="2014129"/>
                <a:ext cx="1366323" cy="1413364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SDOH Conditions Group Value Set</a:t>
                </a:r>
                <a:endParaRPr b="1" dirty="0"/>
              </a:p>
            </p:txBody>
          </p:sp>
          <p:cxnSp>
            <p:nvCxnSpPr>
              <p:cNvPr id="142" name="Google Shape;142;p26"/>
              <p:cNvCxnSpPr>
                <a:cxnSpLocks/>
                <a:stCxn id="135" idx="3"/>
              </p:cNvCxnSpPr>
              <p:nvPr/>
            </p:nvCxnSpPr>
            <p:spPr>
              <a:xfrm>
                <a:off x="2904130" y="1503829"/>
                <a:ext cx="960769" cy="12169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med" len="med"/>
              </a:ln>
            </p:spPr>
          </p:cxnSp>
          <p:cxnSp>
            <p:nvCxnSpPr>
              <p:cNvPr id="143" name="Google Shape;143;p26"/>
              <p:cNvCxnSpPr>
                <a:cxnSpLocks/>
                <a:stCxn id="136" idx="3"/>
              </p:cNvCxnSpPr>
              <p:nvPr/>
            </p:nvCxnSpPr>
            <p:spPr>
              <a:xfrm flipV="1">
                <a:off x="2904128" y="2720811"/>
                <a:ext cx="960771" cy="7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med" len="med"/>
              </a:ln>
            </p:spPr>
          </p:cxnSp>
          <p:cxnSp>
            <p:nvCxnSpPr>
              <p:cNvPr id="144" name="Google Shape;144;p26"/>
              <p:cNvCxnSpPr>
                <a:cxnSpLocks/>
                <a:stCxn id="139" idx="3"/>
              </p:cNvCxnSpPr>
              <p:nvPr/>
            </p:nvCxnSpPr>
            <p:spPr>
              <a:xfrm>
                <a:off x="2904128" y="2112357"/>
                <a:ext cx="960771" cy="60845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med" len="med"/>
              </a:ln>
            </p:spPr>
          </p:cxnSp>
          <p:cxnSp>
            <p:nvCxnSpPr>
              <p:cNvPr id="145" name="Google Shape;145;p26"/>
              <p:cNvCxnSpPr>
                <a:cxnSpLocks/>
                <a:stCxn id="138" idx="3"/>
              </p:cNvCxnSpPr>
              <p:nvPr/>
            </p:nvCxnSpPr>
            <p:spPr>
              <a:xfrm flipV="1">
                <a:off x="2904129" y="2720811"/>
                <a:ext cx="960771" cy="60860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med" len="med"/>
              </a:ln>
            </p:spPr>
          </p:cxnSp>
          <p:cxnSp>
            <p:nvCxnSpPr>
              <p:cNvPr id="146" name="Google Shape;146;p26"/>
              <p:cNvCxnSpPr>
                <a:cxnSpLocks/>
                <a:stCxn id="140" idx="3"/>
              </p:cNvCxnSpPr>
              <p:nvPr/>
            </p:nvCxnSpPr>
            <p:spPr>
              <a:xfrm flipV="1">
                <a:off x="2904129" y="2720811"/>
                <a:ext cx="960771" cy="121713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med" len="med"/>
              </a:ln>
            </p:spPr>
          </p:cxnSp>
          <p:sp>
            <p:nvSpPr>
              <p:cNvPr id="149" name="Google Shape;149;p26"/>
              <p:cNvSpPr/>
              <p:nvPr/>
            </p:nvSpPr>
            <p:spPr>
              <a:xfrm>
                <a:off x="963716" y="1308231"/>
                <a:ext cx="403491" cy="2835537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" name="Google Shape;141;p26">
              <a:extLst>
                <a:ext uri="{FF2B5EF4-FFF2-40B4-BE49-F238E27FC236}">
                  <a16:creationId xmlns:a16="http://schemas.microsoft.com/office/drawing/2014/main" id="{8DC9D7C3-BE9F-6D81-A1D0-D93AE5834F5D}"/>
                </a:ext>
              </a:extLst>
            </p:cNvPr>
            <p:cNvSpPr/>
            <p:nvPr/>
          </p:nvSpPr>
          <p:spPr>
            <a:xfrm>
              <a:off x="6239873" y="1463639"/>
              <a:ext cx="2554227" cy="2514493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/>
              <a:r>
                <a:rPr lang="en-US" sz="1400" b="1" i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US Core</a:t>
              </a:r>
              <a:r>
                <a:rPr lang="en-US" sz="1400" b="1" i="1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 Condition Problem and Health Concerns Profile </a:t>
              </a:r>
              <a:r>
                <a:rPr lang="en-US" sz="1400" b="1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Condition Codes:</a:t>
              </a:r>
              <a:endParaRPr lang="en-US" sz="1400" dirty="0">
                <a:solidFill>
                  <a:schemeClr val="bg1"/>
                </a:solidFill>
                <a:latin typeface="Courier" pitchFamily="2" charset="0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ICD10, ICD9, SNOMED CT</a:t>
              </a:r>
              <a:endParaRPr b="1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23069A2E-F071-409D-34F8-8333EC6FDEC5}"/>
                </a:ext>
              </a:extLst>
            </p:cNvPr>
            <p:cNvSpPr/>
            <p:nvPr/>
          </p:nvSpPr>
          <p:spPr>
            <a:xfrm>
              <a:off x="5462044" y="2543404"/>
              <a:ext cx="547007" cy="3549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 Haas</cp:lastModifiedBy>
  <cp:revision>4</cp:revision>
  <dcterms:modified xsi:type="dcterms:W3CDTF">2023-04-19T17:00:09Z</dcterms:modified>
</cp:coreProperties>
</file>