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72"/>
  </p:normalViewPr>
  <p:slideViewPr>
    <p:cSldViewPr snapToGrid="0" snapToObjects="1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247ba66ce5_2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5" name="Google Shape;235;g1247ba66ce5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247ba66ce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7" name="Google Shape;257;g1247ba66c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marL="914400" lvl="1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marL="1371600" lvl="2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marL="2286000" lvl="4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marL="3200400" lvl="6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marL="4114800" lvl="8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marL="914400" lvl="1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marL="1371600" lvl="2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marL="2286000" lvl="4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marL="3200400" lvl="6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marL="4114800" lvl="8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marL="914400" lvl="1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marL="1371600" lvl="2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marL="2286000" lvl="4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marL="3200400" lvl="6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marL="4114800" lvl="8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marL="914400" lvl="1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marL="1371600" lvl="2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marL="2286000" lvl="4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marL="3200400" lvl="6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marL="4114800" lvl="8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marL="914400" lvl="1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marL="1371600" lvl="2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marL="2286000" lvl="4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marL="3200400" lvl="6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marL="4114800" lvl="8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9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marL="914400" lvl="1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marL="1371600" lvl="2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marL="2286000" lvl="4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marL="3200400" lvl="6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marL="4114800" lvl="8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5"/>
            <a:ext cx="5811839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9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marL="914400" lvl="1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marL="1371600" lvl="2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marL="2286000" lvl="4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marL="3200400" lvl="6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marL="4114800" lvl="8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SDOH Assessment Diagrams </a:t>
            </a:r>
            <a:endParaRPr/>
          </a:p>
        </p:txBody>
      </p:sp>
      <p:sp>
        <p:nvSpPr>
          <p:cNvPr id="160" name="Google Shape;160;p2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US Core and C-CDA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26"/>
          <p:cNvGrpSpPr/>
          <p:nvPr/>
        </p:nvGrpSpPr>
        <p:grpSpPr>
          <a:xfrm>
            <a:off x="1966423" y="720298"/>
            <a:ext cx="4872922" cy="5417402"/>
            <a:chOff x="1627538" y="632"/>
            <a:chExt cx="4872922" cy="5417402"/>
          </a:xfrm>
        </p:grpSpPr>
        <p:sp>
          <p:nvSpPr>
            <p:cNvPr id="166" name="Google Shape;166;p26"/>
            <p:cNvSpPr/>
            <p:nvPr/>
          </p:nvSpPr>
          <p:spPr>
            <a:xfrm>
              <a:off x="3387328" y="632"/>
              <a:ext cx="1353343" cy="1353343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6"/>
            <p:cNvSpPr txBox="1"/>
            <p:nvPr/>
          </p:nvSpPr>
          <p:spPr>
            <a:xfrm>
              <a:off x="3585520" y="198824"/>
              <a:ext cx="998389" cy="95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Screening and Assessments </a:t>
              </a:r>
            </a:p>
          </p:txBody>
        </p:sp>
        <p:sp>
          <p:nvSpPr>
            <p:cNvPr id="168" name="Google Shape;168;p26"/>
            <p:cNvSpPr/>
            <p:nvPr/>
          </p:nvSpPr>
          <p:spPr>
            <a:xfrm rot="1800000">
              <a:off x="4755226" y="951844"/>
              <a:ext cx="359703" cy="45675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6"/>
            <p:cNvSpPr txBox="1"/>
            <p:nvPr/>
          </p:nvSpPr>
          <p:spPr>
            <a:xfrm rot="1800000">
              <a:off x="4762455" y="1016217"/>
              <a:ext cx="251792" cy="274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26"/>
            <p:cNvSpPr/>
            <p:nvPr/>
          </p:nvSpPr>
          <p:spPr>
            <a:xfrm>
              <a:off x="5147117" y="1016646"/>
              <a:ext cx="1353343" cy="1353343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6"/>
            <p:cNvSpPr txBox="1"/>
            <p:nvPr/>
          </p:nvSpPr>
          <p:spPr>
            <a:xfrm>
              <a:off x="5361651" y="1241733"/>
              <a:ext cx="956959" cy="95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Identifying a Condition</a:t>
              </a:r>
              <a:endParaRPr sz="1400" b="0" i="0" u="sng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26"/>
            <p:cNvSpPr/>
            <p:nvPr/>
          </p:nvSpPr>
          <p:spPr>
            <a:xfrm rot="5400000">
              <a:off x="5643937" y="2470776"/>
              <a:ext cx="359703" cy="45675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6"/>
            <p:cNvSpPr txBox="1"/>
            <p:nvPr/>
          </p:nvSpPr>
          <p:spPr>
            <a:xfrm rot="5400000">
              <a:off x="5697893" y="2508172"/>
              <a:ext cx="251792" cy="274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5147117" y="3048676"/>
              <a:ext cx="1353343" cy="1353343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6"/>
            <p:cNvSpPr txBox="1"/>
            <p:nvPr/>
          </p:nvSpPr>
          <p:spPr>
            <a:xfrm>
              <a:off x="5345309" y="3270667"/>
              <a:ext cx="956959" cy="95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Creating a Goal</a:t>
              </a:r>
              <a:endParaRPr dirty="0"/>
            </a:p>
          </p:txBody>
        </p:sp>
        <p:sp>
          <p:nvSpPr>
            <p:cNvPr id="176" name="Google Shape;176;p26"/>
            <p:cNvSpPr/>
            <p:nvPr/>
          </p:nvSpPr>
          <p:spPr>
            <a:xfrm rot="9000000">
              <a:off x="4772859" y="3999888"/>
              <a:ext cx="359703" cy="45675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6"/>
            <p:cNvSpPr txBox="1"/>
            <p:nvPr/>
          </p:nvSpPr>
          <p:spPr>
            <a:xfrm rot="-1800000">
              <a:off x="4873541" y="4064261"/>
              <a:ext cx="251792" cy="274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3387328" y="4064691"/>
              <a:ext cx="1353343" cy="1353343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6"/>
            <p:cNvSpPr txBox="1"/>
            <p:nvPr/>
          </p:nvSpPr>
          <p:spPr>
            <a:xfrm>
              <a:off x="3585520" y="4262883"/>
              <a:ext cx="956959" cy="95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Initiating an Intervention</a:t>
              </a:r>
              <a:endParaRPr dirty="0"/>
            </a:p>
          </p:txBody>
        </p:sp>
        <p:sp>
          <p:nvSpPr>
            <p:cNvPr id="180" name="Google Shape;180;p26"/>
            <p:cNvSpPr/>
            <p:nvPr/>
          </p:nvSpPr>
          <p:spPr>
            <a:xfrm rot="-9000000">
              <a:off x="3013070" y="4010069"/>
              <a:ext cx="359703" cy="45675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6"/>
            <p:cNvSpPr txBox="1"/>
            <p:nvPr/>
          </p:nvSpPr>
          <p:spPr>
            <a:xfrm rot="1800000">
              <a:off x="3113752" y="4128398"/>
              <a:ext cx="251792" cy="274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1627538" y="3048676"/>
              <a:ext cx="1353343" cy="1353343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6"/>
            <p:cNvSpPr txBox="1"/>
            <p:nvPr/>
          </p:nvSpPr>
          <p:spPr>
            <a:xfrm>
              <a:off x="1825730" y="3246868"/>
              <a:ext cx="956959" cy="95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Completed Service</a:t>
              </a: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6"/>
            <p:cNvSpPr/>
            <p:nvPr/>
          </p:nvSpPr>
          <p:spPr>
            <a:xfrm rot="-5400000">
              <a:off x="2124359" y="2491137"/>
              <a:ext cx="359703" cy="45675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6"/>
            <p:cNvSpPr txBox="1"/>
            <p:nvPr/>
          </p:nvSpPr>
          <p:spPr>
            <a:xfrm rot="-5400000">
              <a:off x="2178315" y="2636444"/>
              <a:ext cx="251792" cy="274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1627538" y="1016646"/>
              <a:ext cx="1353343" cy="1353343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6"/>
            <p:cNvSpPr txBox="1"/>
            <p:nvPr/>
          </p:nvSpPr>
          <p:spPr>
            <a:xfrm>
              <a:off x="1825730" y="1214838"/>
              <a:ext cx="956959" cy="95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Evaluating</a:t>
              </a:r>
              <a:endParaRPr dirty="0"/>
            </a:p>
          </p:txBody>
        </p:sp>
        <p:sp>
          <p:nvSpPr>
            <p:cNvPr id="188" name="Google Shape;188;p26"/>
            <p:cNvSpPr/>
            <p:nvPr/>
          </p:nvSpPr>
          <p:spPr>
            <a:xfrm rot="-1800000">
              <a:off x="2995437" y="962024"/>
              <a:ext cx="359703" cy="45675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6"/>
            <p:cNvSpPr txBox="1"/>
            <p:nvPr/>
          </p:nvSpPr>
          <p:spPr>
            <a:xfrm rot="-1800000">
              <a:off x="3002666" y="1080353"/>
              <a:ext cx="251792" cy="274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26"/>
          <p:cNvSpPr/>
          <p:nvPr/>
        </p:nvSpPr>
        <p:spPr>
          <a:xfrm>
            <a:off x="3478816" y="2512635"/>
            <a:ext cx="1848137" cy="1832727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7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Screening and Assessments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Activities</a:t>
            </a:r>
            <a:endParaRPr sz="1700" dirty="0"/>
          </a:p>
        </p:txBody>
      </p:sp>
      <p:sp>
        <p:nvSpPr>
          <p:cNvPr id="191" name="Google Shape;191;p26"/>
          <p:cNvSpPr txBox="1"/>
          <p:nvPr/>
        </p:nvSpPr>
        <p:spPr>
          <a:xfrm>
            <a:off x="5311260" y="821662"/>
            <a:ext cx="4562483" cy="307736"/>
          </a:xfrm>
          <a:prstGeom prst="rect">
            <a:avLst/>
          </a:prstGeom>
          <a:noFill/>
          <a:ln w="9525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 Core Screening and Assessments Observation Profile</a:t>
            </a:r>
          </a:p>
        </p:txBody>
      </p:sp>
      <p:sp>
        <p:nvSpPr>
          <p:cNvPr id="192" name="Google Shape;192;p26"/>
          <p:cNvSpPr txBox="1"/>
          <p:nvPr/>
        </p:nvSpPr>
        <p:spPr>
          <a:xfrm>
            <a:off x="7012367" y="2200705"/>
            <a:ext cx="2212723" cy="523220"/>
          </a:xfrm>
          <a:prstGeom prst="rect">
            <a:avLst/>
          </a:prstGeom>
          <a:noFill/>
          <a:ln w="9525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 Core Problems and Health Concerns Profile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6"/>
          <p:cNvSpPr txBox="1"/>
          <p:nvPr/>
        </p:nvSpPr>
        <p:spPr>
          <a:xfrm>
            <a:off x="7012367" y="4304471"/>
            <a:ext cx="2212723" cy="307777"/>
          </a:xfrm>
          <a:prstGeom prst="rect">
            <a:avLst/>
          </a:prstGeom>
          <a:noFill/>
          <a:ln w="9525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 Core Goal Profile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6"/>
          <p:cNvSpPr txBox="1"/>
          <p:nvPr/>
        </p:nvSpPr>
        <p:spPr>
          <a:xfrm>
            <a:off x="5326951" y="5417354"/>
            <a:ext cx="2495145" cy="307736"/>
          </a:xfrm>
          <a:prstGeom prst="rect">
            <a:avLst/>
          </a:prstGeom>
          <a:noFill/>
          <a:ln w="9525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 Core Service Request Profile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6"/>
          <p:cNvSpPr txBox="1"/>
          <p:nvPr/>
        </p:nvSpPr>
        <p:spPr>
          <a:xfrm>
            <a:off x="129785" y="5237249"/>
            <a:ext cx="2212723" cy="307777"/>
          </a:xfrm>
          <a:prstGeom prst="rect">
            <a:avLst/>
          </a:prstGeom>
          <a:noFill/>
          <a:ln w="9525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 Core Procedure Profile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7"/>
          <p:cNvGrpSpPr/>
          <p:nvPr/>
        </p:nvGrpSpPr>
        <p:grpSpPr>
          <a:xfrm>
            <a:off x="1596758" y="720200"/>
            <a:ext cx="5612252" cy="5417597"/>
            <a:chOff x="1257873" y="534"/>
            <a:chExt cx="5612252" cy="5417597"/>
          </a:xfrm>
        </p:grpSpPr>
        <p:sp>
          <p:nvSpPr>
            <p:cNvPr id="201" name="Google Shape;201;p27"/>
            <p:cNvSpPr/>
            <p:nvPr/>
          </p:nvSpPr>
          <p:spPr>
            <a:xfrm>
              <a:off x="3246437" y="534"/>
              <a:ext cx="1635124" cy="1635124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7"/>
            <p:cNvSpPr txBox="1"/>
            <p:nvPr/>
          </p:nvSpPr>
          <p:spPr>
            <a:xfrm>
              <a:off x="3485895" y="239992"/>
              <a:ext cx="1156208" cy="1156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Assessing</a:t>
              </a:r>
              <a:endParaRPr/>
            </a:p>
          </p:txBody>
        </p:sp>
        <p:sp>
          <p:nvSpPr>
            <p:cNvPr id="203" name="Google Shape;203;p27"/>
            <p:cNvSpPr/>
            <p:nvPr/>
          </p:nvSpPr>
          <p:spPr>
            <a:xfrm rot="2160000">
              <a:off x="4830234" y="1257302"/>
              <a:ext cx="436123" cy="551854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7"/>
            <p:cNvSpPr txBox="1"/>
            <p:nvPr/>
          </p:nvSpPr>
          <p:spPr>
            <a:xfrm rot="2160000">
              <a:off x="4842728" y="1329221"/>
              <a:ext cx="305286" cy="331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7"/>
            <p:cNvSpPr/>
            <p:nvPr/>
          </p:nvSpPr>
          <p:spPr>
            <a:xfrm>
              <a:off x="5235001" y="1445310"/>
              <a:ext cx="1635124" cy="1635124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7"/>
            <p:cNvSpPr txBox="1"/>
            <p:nvPr/>
          </p:nvSpPr>
          <p:spPr>
            <a:xfrm>
              <a:off x="5474459" y="1684768"/>
              <a:ext cx="1156208" cy="1156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Identifying an SDOH Problem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7"/>
            <p:cNvSpPr/>
            <p:nvPr/>
          </p:nvSpPr>
          <p:spPr>
            <a:xfrm rot="6480000">
              <a:off x="5458534" y="3144055"/>
              <a:ext cx="436123" cy="551854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7"/>
            <p:cNvSpPr txBox="1"/>
            <p:nvPr/>
          </p:nvSpPr>
          <p:spPr>
            <a:xfrm rot="-4320000">
              <a:off x="5544168" y="3192209"/>
              <a:ext cx="305286" cy="331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7"/>
            <p:cNvSpPr/>
            <p:nvPr/>
          </p:nvSpPr>
          <p:spPr>
            <a:xfrm>
              <a:off x="4475437" y="3783007"/>
              <a:ext cx="1635124" cy="1635124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7"/>
            <p:cNvSpPr txBox="1"/>
            <p:nvPr/>
          </p:nvSpPr>
          <p:spPr>
            <a:xfrm>
              <a:off x="4714895" y="4022465"/>
              <a:ext cx="1156208" cy="1156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SDOH Planned Procedures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27"/>
            <p:cNvSpPr/>
            <p:nvPr/>
          </p:nvSpPr>
          <p:spPr>
            <a:xfrm rot="10800000">
              <a:off x="3858281" y="4324642"/>
              <a:ext cx="436123" cy="551854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7"/>
            <p:cNvSpPr txBox="1"/>
            <p:nvPr/>
          </p:nvSpPr>
          <p:spPr>
            <a:xfrm>
              <a:off x="3989118" y="4435013"/>
              <a:ext cx="305286" cy="331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2017437" y="3783007"/>
              <a:ext cx="1635124" cy="1635124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7"/>
            <p:cNvSpPr txBox="1"/>
            <p:nvPr/>
          </p:nvSpPr>
          <p:spPr>
            <a:xfrm>
              <a:off x="2256895" y="4022465"/>
              <a:ext cx="1156208" cy="1156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Implementing SDOH Procedures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7"/>
            <p:cNvSpPr/>
            <p:nvPr/>
          </p:nvSpPr>
          <p:spPr>
            <a:xfrm rot="-6480000">
              <a:off x="2240970" y="3167533"/>
              <a:ext cx="436123" cy="551854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 txBox="1"/>
            <p:nvPr/>
          </p:nvSpPr>
          <p:spPr>
            <a:xfrm rot="4320000">
              <a:off x="2326604" y="3340121"/>
              <a:ext cx="305286" cy="331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1257873" y="1445310"/>
              <a:ext cx="1635124" cy="1635124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7"/>
            <p:cNvSpPr txBox="1"/>
            <p:nvPr/>
          </p:nvSpPr>
          <p:spPr>
            <a:xfrm>
              <a:off x="1497331" y="1684768"/>
              <a:ext cx="1156208" cy="1156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Evaluating</a:t>
              </a:r>
              <a:endParaRPr/>
            </a:p>
          </p:txBody>
        </p:sp>
        <p:sp>
          <p:nvSpPr>
            <p:cNvPr id="219" name="Google Shape;219;p27"/>
            <p:cNvSpPr/>
            <p:nvPr/>
          </p:nvSpPr>
          <p:spPr>
            <a:xfrm rot="-2160000">
              <a:off x="2841670" y="1271812"/>
              <a:ext cx="436123" cy="551854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7"/>
            <p:cNvSpPr txBox="1"/>
            <p:nvPr/>
          </p:nvSpPr>
          <p:spPr>
            <a:xfrm rot="-2160000">
              <a:off x="2854164" y="1420635"/>
              <a:ext cx="305286" cy="331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1" name="Google Shape;221;p27"/>
          <p:cNvSpPr/>
          <p:nvPr/>
        </p:nvSpPr>
        <p:spPr>
          <a:xfrm>
            <a:off x="3326252" y="2585391"/>
            <a:ext cx="2153265" cy="1887794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SDOH Assessment and Planning Process</a:t>
            </a:r>
            <a:endParaRPr/>
          </a:p>
        </p:txBody>
      </p:sp>
      <p:sp>
        <p:nvSpPr>
          <p:cNvPr id="222" name="Google Shape;222;p27"/>
          <p:cNvSpPr/>
          <p:nvPr/>
        </p:nvSpPr>
        <p:spPr>
          <a:xfrm>
            <a:off x="5936386" y="837709"/>
            <a:ext cx="2322381" cy="330365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 Simple SDOH Social History Observations</a:t>
            </a:r>
            <a:endParaRPr/>
          </a:p>
        </p:txBody>
      </p:sp>
      <p:sp>
        <p:nvSpPr>
          <p:cNvPr id="223" name="Google Shape;223;p27"/>
          <p:cNvSpPr/>
          <p:nvPr/>
        </p:nvSpPr>
        <p:spPr>
          <a:xfrm>
            <a:off x="5955069" y="1449766"/>
            <a:ext cx="2322380" cy="569194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Evaluate SDOH Assessment Scale Observations Representing Surveys</a:t>
            </a:r>
            <a:endParaRPr/>
          </a:p>
        </p:txBody>
      </p:sp>
      <p:sp>
        <p:nvSpPr>
          <p:cNvPr id="224" name="Google Shape;224;p27"/>
          <p:cNvSpPr txBox="1"/>
          <p:nvPr/>
        </p:nvSpPr>
        <p:spPr>
          <a:xfrm>
            <a:off x="129785" y="5900"/>
            <a:ext cx="166361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C-CDA</a:t>
            </a:r>
            <a:endParaRPr/>
          </a:p>
        </p:txBody>
      </p:sp>
      <p:cxnSp>
        <p:nvCxnSpPr>
          <p:cNvPr id="225" name="Google Shape;225;p27"/>
          <p:cNvCxnSpPr/>
          <p:nvPr/>
        </p:nvCxnSpPr>
        <p:spPr>
          <a:xfrm rot="10800000" flipH="1">
            <a:off x="5155707" y="973523"/>
            <a:ext cx="780679" cy="43654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226" name="Google Shape;226;p27"/>
          <p:cNvCxnSpPr/>
          <p:nvPr/>
        </p:nvCxnSpPr>
        <p:spPr>
          <a:xfrm>
            <a:off x="5174389" y="1505336"/>
            <a:ext cx="780680" cy="21388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227" name="Google Shape;227;p27"/>
          <p:cNvSpPr/>
          <p:nvPr/>
        </p:nvSpPr>
        <p:spPr>
          <a:xfrm>
            <a:off x="8307928" y="1002891"/>
            <a:ext cx="674490" cy="929148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7"/>
          <p:cNvSpPr/>
          <p:nvPr/>
        </p:nvSpPr>
        <p:spPr>
          <a:xfrm>
            <a:off x="9083693" y="1153251"/>
            <a:ext cx="3015883" cy="51362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329" y="61062"/>
                </a:moveTo>
                <a:lnTo>
                  <a:pt x="-4226" y="60634"/>
                </a:lnTo>
              </a:path>
            </a:pathLst>
          </a:cu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History Observations might contain SDOH Assessment Scale Observations</a:t>
            </a:r>
            <a:endParaRPr/>
          </a:p>
        </p:txBody>
      </p:sp>
      <p:sp>
        <p:nvSpPr>
          <p:cNvPr id="229" name="Google Shape;229;p27"/>
          <p:cNvSpPr/>
          <p:nvPr/>
        </p:nvSpPr>
        <p:spPr>
          <a:xfrm>
            <a:off x="7472835" y="2714136"/>
            <a:ext cx="3057513" cy="42432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329" y="61062"/>
                </a:moveTo>
                <a:lnTo>
                  <a:pt x="-11179" y="60634"/>
                </a:lnTo>
              </a:path>
            </a:pathLst>
          </a:cu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SDOH Problem Observations might contain SDOH Assessment Scale Observations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7"/>
          <p:cNvSpPr/>
          <p:nvPr/>
        </p:nvSpPr>
        <p:spPr>
          <a:xfrm>
            <a:off x="6708875" y="5080255"/>
            <a:ext cx="3361324" cy="51362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329" y="61062"/>
                </a:moveTo>
                <a:lnTo>
                  <a:pt x="-9724" y="60634"/>
                </a:lnTo>
              </a:path>
            </a:pathLst>
          </a:cu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SDOH Planned Procedures might contain SDOH Assessment Scale Observations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7"/>
          <p:cNvSpPr/>
          <p:nvPr/>
        </p:nvSpPr>
        <p:spPr>
          <a:xfrm>
            <a:off x="35399" y="4825672"/>
            <a:ext cx="2224057" cy="91440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SDOH Procedures might contain SDOH Assessment Scale Observations</a:t>
            </a:r>
            <a:endParaRPr/>
          </a:p>
        </p:txBody>
      </p:sp>
      <p:cxnSp>
        <p:nvCxnSpPr>
          <p:cNvPr id="232" name="Google Shape;232;p27"/>
          <p:cNvCxnSpPr>
            <a:stCxn id="231" idx="3"/>
          </p:cNvCxnSpPr>
          <p:nvPr/>
        </p:nvCxnSpPr>
        <p:spPr>
          <a:xfrm>
            <a:off x="2259456" y="5282872"/>
            <a:ext cx="1239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/>
          <p:nvPr/>
        </p:nvSpPr>
        <p:spPr>
          <a:xfrm>
            <a:off x="3616707" y="1664800"/>
            <a:ext cx="1911200" cy="558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ICD10 Food Insecurity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8"/>
          <p:cNvSpPr/>
          <p:nvPr/>
        </p:nvSpPr>
        <p:spPr>
          <a:xfrm>
            <a:off x="3616703" y="3315712"/>
            <a:ext cx="1911200" cy="558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SNOMED Food Insecurity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8"/>
          <p:cNvSpPr/>
          <p:nvPr/>
        </p:nvSpPr>
        <p:spPr>
          <a:xfrm>
            <a:off x="3362580" y="527167"/>
            <a:ext cx="5669600" cy="558400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SDOH Conditions Value Set Reuse </a:t>
            </a:r>
            <a:endParaRPr sz="2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8"/>
          <p:cNvSpPr/>
          <p:nvPr/>
        </p:nvSpPr>
        <p:spPr>
          <a:xfrm>
            <a:off x="3616704" y="4141168"/>
            <a:ext cx="1911200" cy="558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SNOMED Housing Insecurity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8"/>
          <p:cNvSpPr/>
          <p:nvPr/>
        </p:nvSpPr>
        <p:spPr>
          <a:xfrm>
            <a:off x="3616703" y="2490256"/>
            <a:ext cx="1911200" cy="558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ICD10 Housing Insecurity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8"/>
          <p:cNvSpPr/>
          <p:nvPr/>
        </p:nvSpPr>
        <p:spPr>
          <a:xfrm>
            <a:off x="3616704" y="4966624"/>
            <a:ext cx="1911200" cy="558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SNOMED CT Etc.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8"/>
          <p:cNvSpPr/>
          <p:nvPr/>
        </p:nvSpPr>
        <p:spPr>
          <a:xfrm>
            <a:off x="6871821" y="3102943"/>
            <a:ext cx="1911200" cy="19172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SDOH Conditions Grouper</a:t>
            </a:r>
            <a:endParaRPr sz="1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4" name="Google Shape;244;p28"/>
          <p:cNvCxnSpPr>
            <a:stCxn id="237" idx="3"/>
            <a:endCxn id="243" idx="1"/>
          </p:cNvCxnSpPr>
          <p:nvPr/>
        </p:nvCxnSpPr>
        <p:spPr>
          <a:xfrm>
            <a:off x="5527907" y="1944000"/>
            <a:ext cx="1344000" cy="2117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5" name="Google Shape;245;p28"/>
          <p:cNvCxnSpPr>
            <a:stCxn id="238" idx="3"/>
            <a:endCxn id="243" idx="1"/>
          </p:cNvCxnSpPr>
          <p:nvPr/>
        </p:nvCxnSpPr>
        <p:spPr>
          <a:xfrm>
            <a:off x="5527903" y="3594912"/>
            <a:ext cx="1344000" cy="4665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6" name="Google Shape;246;p28"/>
          <p:cNvCxnSpPr>
            <a:stCxn id="241" idx="3"/>
            <a:endCxn id="243" idx="1"/>
          </p:cNvCxnSpPr>
          <p:nvPr/>
        </p:nvCxnSpPr>
        <p:spPr>
          <a:xfrm>
            <a:off x="5527903" y="2769456"/>
            <a:ext cx="1344000" cy="1292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7" name="Google Shape;247;p28"/>
          <p:cNvCxnSpPr>
            <a:stCxn id="240" idx="3"/>
            <a:endCxn id="243" idx="1"/>
          </p:cNvCxnSpPr>
          <p:nvPr/>
        </p:nvCxnSpPr>
        <p:spPr>
          <a:xfrm rot="10800000" flipH="1">
            <a:off x="5527904" y="4061568"/>
            <a:ext cx="1344000" cy="3588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8" name="Google Shape;248;p28"/>
          <p:cNvCxnSpPr>
            <a:stCxn id="242" idx="3"/>
            <a:endCxn id="243" idx="1"/>
          </p:cNvCxnSpPr>
          <p:nvPr/>
        </p:nvCxnSpPr>
        <p:spPr>
          <a:xfrm rot="10800000" flipH="1">
            <a:off x="5527904" y="4061424"/>
            <a:ext cx="1344000" cy="1184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9" name="Google Shape;249;p28"/>
          <p:cNvSpPr/>
          <p:nvPr/>
        </p:nvSpPr>
        <p:spPr>
          <a:xfrm>
            <a:off x="3616703" y="5792079"/>
            <a:ext cx="1911200" cy="558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ICD10 Etc.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0" name="Google Shape;250;p28"/>
          <p:cNvCxnSpPr>
            <a:stCxn id="249" idx="3"/>
            <a:endCxn id="243" idx="1"/>
          </p:cNvCxnSpPr>
          <p:nvPr/>
        </p:nvCxnSpPr>
        <p:spPr>
          <a:xfrm rot="10800000" flipH="1">
            <a:off x="5527903" y="4061579"/>
            <a:ext cx="1344000" cy="20097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1" name="Google Shape;251;p28"/>
          <p:cNvSpPr/>
          <p:nvPr/>
        </p:nvSpPr>
        <p:spPr>
          <a:xfrm>
            <a:off x="2813672" y="1678676"/>
            <a:ext cx="564400" cy="4671200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8"/>
          <p:cNvSpPr/>
          <p:nvPr/>
        </p:nvSpPr>
        <p:spPr>
          <a:xfrm>
            <a:off x="9032299" y="3080431"/>
            <a:ext cx="350800" cy="1917200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8"/>
          <p:cNvSpPr/>
          <p:nvPr/>
        </p:nvSpPr>
        <p:spPr>
          <a:xfrm>
            <a:off x="824633" y="3735377"/>
            <a:ext cx="1911200" cy="5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Gravity SDOH Domains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8"/>
          <p:cNvSpPr/>
          <p:nvPr/>
        </p:nvSpPr>
        <p:spPr>
          <a:xfrm>
            <a:off x="9454797" y="3730436"/>
            <a:ext cx="1911200" cy="5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 Core Condition Profile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/>
          <p:nvPr/>
        </p:nvSpPr>
        <p:spPr>
          <a:xfrm>
            <a:off x="2349439" y="4826457"/>
            <a:ext cx="2044800" cy="674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Question 1 Response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9"/>
          <p:cNvSpPr/>
          <p:nvPr/>
        </p:nvSpPr>
        <p:spPr>
          <a:xfrm>
            <a:off x="7253743" y="4826472"/>
            <a:ext cx="2044800" cy="674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Question 3 Multi-select Response 1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9"/>
          <p:cNvSpPr/>
          <p:nvPr/>
        </p:nvSpPr>
        <p:spPr>
          <a:xfrm>
            <a:off x="9705895" y="4826449"/>
            <a:ext cx="2044800" cy="674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Question 3 Multi-select Response 2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9"/>
          <p:cNvSpPr/>
          <p:nvPr/>
        </p:nvSpPr>
        <p:spPr>
          <a:xfrm>
            <a:off x="4801591" y="4826464"/>
            <a:ext cx="2044800" cy="674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Question 2 Response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9"/>
          <p:cNvSpPr/>
          <p:nvPr/>
        </p:nvSpPr>
        <p:spPr>
          <a:xfrm>
            <a:off x="4731075" y="2468375"/>
            <a:ext cx="4446000" cy="9006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Multi-Question Survey</a:t>
            </a:r>
            <a:endParaRPr sz="19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(references individual survey responses)</a:t>
            </a:r>
            <a:endParaRPr sz="1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9"/>
          <p:cNvSpPr/>
          <p:nvPr/>
        </p:nvSpPr>
        <p:spPr>
          <a:xfrm rot="10800000">
            <a:off x="1910678" y="2124625"/>
            <a:ext cx="375000" cy="3555900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9"/>
          <p:cNvSpPr/>
          <p:nvPr/>
        </p:nvSpPr>
        <p:spPr>
          <a:xfrm>
            <a:off x="292775" y="3314125"/>
            <a:ext cx="1992900" cy="11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 Core </a:t>
            </a:r>
            <a:r>
              <a:rPr lang="en-US" sz="1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Observation Survey </a:t>
            </a:r>
            <a:r>
              <a:rPr lang="en-US"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Profiles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6" name="Google Shape;266;p29"/>
          <p:cNvCxnSpPr>
            <a:stCxn id="263" idx="2"/>
            <a:endCxn id="259" idx="0"/>
          </p:cNvCxnSpPr>
          <p:nvPr/>
        </p:nvCxnSpPr>
        <p:spPr>
          <a:xfrm flipH="1">
            <a:off x="3371775" y="3368975"/>
            <a:ext cx="3582300" cy="1457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7" name="Google Shape;267;p29"/>
          <p:cNvCxnSpPr>
            <a:stCxn id="263" idx="2"/>
            <a:endCxn id="262" idx="0"/>
          </p:cNvCxnSpPr>
          <p:nvPr/>
        </p:nvCxnSpPr>
        <p:spPr>
          <a:xfrm flipH="1">
            <a:off x="5823975" y="3368975"/>
            <a:ext cx="1130100" cy="1457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8" name="Google Shape;268;p29"/>
          <p:cNvCxnSpPr>
            <a:stCxn id="263" idx="2"/>
            <a:endCxn id="260" idx="0"/>
          </p:cNvCxnSpPr>
          <p:nvPr/>
        </p:nvCxnSpPr>
        <p:spPr>
          <a:xfrm>
            <a:off x="6954075" y="3368975"/>
            <a:ext cx="1322100" cy="1457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9" name="Google Shape;269;p29"/>
          <p:cNvCxnSpPr>
            <a:stCxn id="263" idx="2"/>
            <a:endCxn id="261" idx="0"/>
          </p:cNvCxnSpPr>
          <p:nvPr/>
        </p:nvCxnSpPr>
        <p:spPr>
          <a:xfrm>
            <a:off x="6954075" y="3368975"/>
            <a:ext cx="3774300" cy="1457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183</Words>
  <Application>Microsoft Office PowerPoint</Application>
  <PresentationFormat>Widescreen</PresentationFormat>
  <Paragraphs>46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Office Theme</vt:lpstr>
      <vt:lpstr>Office Theme</vt:lpstr>
      <vt:lpstr>SDOH Assessment Diagrams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SDOH Assessment Diagrams </dc:title>
  <cp:lastModifiedBy>Brett Marquard</cp:lastModifiedBy>
  <cp:revision>3</cp:revision>
  <dcterms:modified xsi:type="dcterms:W3CDTF">2022-10-12T15:08:23Z</dcterms:modified>
</cp:coreProperties>
</file>