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</p:sldIdLst>
  <p:sldSz cy="36576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00708" y="685800"/>
            <a:ext cx="857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879ad62e1_8_228:notes"/>
          <p:cNvSpPr/>
          <p:nvPr>
            <p:ph idx="2" type="sldImg"/>
          </p:nvPr>
        </p:nvSpPr>
        <p:spPr>
          <a:xfrm>
            <a:off x="3043289" y="1143000"/>
            <a:ext cx="771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2879ad62e1_8_2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https://products.aspose.app/slides/conversion/ppt-to-svg</a:t>
            </a:r>
            <a:endParaRPr/>
          </a:p>
        </p:txBody>
      </p:sp>
      <p:sp>
        <p:nvSpPr>
          <p:cNvPr id="281" name="Google Shape;281;g12879ad62e1_8_2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5294756"/>
            <a:ext cx="8520600" cy="145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0153778"/>
            <a:ext cx="8520600" cy="5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7865778"/>
            <a:ext cx="8520600" cy="1396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22415822"/>
            <a:ext cx="8520600" cy="92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arge Content">
  <p:cSld name="Title and Large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52594" y="9329544"/>
            <a:ext cx="7951500" cy="25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555756" y="3178098"/>
            <a:ext cx="6473700" cy="4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6479139" y="27749638"/>
            <a:ext cx="2318100" cy="194400"/>
          </a:xfrm>
          <a:prstGeom prst="rect">
            <a:avLst/>
          </a:prstGeom>
          <a:solidFill>
            <a:srgbClr val="FFC62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2132398" y="21794674"/>
            <a:ext cx="4283700" cy="4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8571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2117058" y="17074989"/>
            <a:ext cx="6234900" cy="44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111802" y="5712991"/>
            <a:ext cx="6624600" cy="1108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0" y="34237516"/>
            <a:ext cx="9144000" cy="2412900"/>
          </a:xfrm>
          <a:prstGeom prst="rect">
            <a:avLst/>
          </a:prstGeom>
          <a:gradFill>
            <a:gsLst>
              <a:gs pos="0">
                <a:schemeClr val="dk2"/>
              </a:gs>
              <a:gs pos="50000">
                <a:srgbClr val="498A9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10171" r="0" t="0"/>
          <a:stretch/>
        </p:blipFill>
        <p:spPr>
          <a:xfrm>
            <a:off x="1" y="8858282"/>
            <a:ext cx="1803284" cy="17667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ONC and HHS" id="65" name="Google Shape;65;p15"/>
          <p:cNvGrpSpPr/>
          <p:nvPr/>
        </p:nvGrpSpPr>
        <p:grpSpPr>
          <a:xfrm>
            <a:off x="6499007" y="29385570"/>
            <a:ext cx="2309708" cy="506873"/>
            <a:chOff x="9702892" y="96218"/>
            <a:chExt cx="2304868" cy="505811"/>
          </a:xfrm>
        </p:grpSpPr>
        <p:pic>
          <p:nvPicPr>
            <p:cNvPr descr="U.S. Department of Health and Human Services" id="66" name="Google Shape;6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501949" y="96218"/>
              <a:ext cx="505811" cy="505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Gray Angles">
  <p:cSld name="Title and Content with Gray Angle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 flipH="1">
            <a:off x="5340787" y="7230189"/>
            <a:ext cx="3809100" cy="29328300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 flipH="1">
            <a:off x="6678456" y="17606902"/>
            <a:ext cx="2469600" cy="19013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54488" y="17528261"/>
            <a:ext cx="8000700" cy="17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555757" y="7332661"/>
            <a:ext cx="7999500" cy="87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16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77" name="Google Shape;77;p16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78" name="Google Shape;78;p16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79" name="Google Shape;79;p1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" name="Google Shape;8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mall Content">
  <p:cSld name="Title and Small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54488" y="17528261"/>
            <a:ext cx="8000700" cy="170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555757" y="7332661"/>
            <a:ext cx="7999500" cy="87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" name="Google Shape;87;p17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88" name="Google Shape;88;p17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89" name="Google Shape;89;p17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90" name="Google Shape;90;p1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1" name="Google Shape;9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Accent Bar and Image">
  <p:cSld name="Content with Accent Bar and Imag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8"/>
          <p:cNvGrpSpPr/>
          <p:nvPr/>
        </p:nvGrpSpPr>
        <p:grpSpPr>
          <a:xfrm>
            <a:off x="11329" y="-8632"/>
            <a:ext cx="8109997" cy="36676922"/>
            <a:chOff x="15090" y="-1619"/>
            <a:chExt cx="10813329" cy="6876837"/>
          </a:xfrm>
        </p:grpSpPr>
        <p:sp>
          <p:nvSpPr>
            <p:cNvPr id="94" name="Google Shape;94;p18"/>
            <p:cNvSpPr/>
            <p:nvPr/>
          </p:nvSpPr>
          <p:spPr>
            <a:xfrm>
              <a:off x="15090" y="-1619"/>
              <a:ext cx="2533800" cy="68768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2548890" y="-1618"/>
              <a:ext cx="8279529" cy="6876836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8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715012" y="4314375"/>
            <a:ext cx="3429000" cy="26896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554488" y="16230427"/>
            <a:ext cx="4678800" cy="173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555745" y="9225471"/>
            <a:ext cx="4678800" cy="7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314330"/>
            <a:ext cx="5560255" cy="33801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picture containing card&#10;&#10;Description automatically generated"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" y="2335001"/>
            <a:ext cx="836810" cy="853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8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105" name="Google Shape;105;p18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06" name="Google Shape;106;p18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07" name="Google Shape;107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8" name="Google Shape;10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lumn Content and Image">
  <p:cSld name="Title, 2 Column Content and Imag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5555974" y="9329545"/>
            <a:ext cx="2999100" cy="252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552585" y="9329544"/>
            <a:ext cx="4794600" cy="25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555756" y="3178098"/>
            <a:ext cx="6473700" cy="4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19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117" name="Google Shape;117;p19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18" name="Google Shape;118;p19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19" name="Google Shape;119;p1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0" name="Google Shape;120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lumn with Graphic BG">
  <p:cSld name="Title, 2 Column with Graphic BG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2">
            <a:alphaModFix/>
          </a:blip>
          <a:srcRect b="35104" l="10171" r="0" t="0"/>
          <a:stretch/>
        </p:blipFill>
        <p:spPr>
          <a:xfrm flipH="1">
            <a:off x="5770769" y="15135413"/>
            <a:ext cx="3379124" cy="2148479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5555974" y="9329545"/>
            <a:ext cx="2999100" cy="2523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552585" y="9329544"/>
            <a:ext cx="4794600" cy="25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555756" y="3178098"/>
            <a:ext cx="6473700" cy="4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9" name="Google Shape;129;p20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130" name="Google Shape;130;p20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31" name="Google Shape;131;p20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32" name="Google Shape;132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3" name="Google Shape;13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">
  <p:cSld name="Title and 3 Colum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6109194" y="12085992"/>
            <a:ext cx="2431800" cy="19436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3356055" y="12085992"/>
            <a:ext cx="2431800" cy="19436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3" type="body"/>
          </p:nvPr>
        </p:nvSpPr>
        <p:spPr>
          <a:xfrm>
            <a:off x="586409" y="12085992"/>
            <a:ext cx="2431800" cy="19436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555745" y="5698159"/>
            <a:ext cx="7241700" cy="4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2" name="Google Shape;142;p21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143" name="Google Shape;143;p21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44" name="Google Shape;144;p21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45" name="Google Shape;145;p2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6" name="Google Shape;14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15294933"/>
            <a:ext cx="8520600" cy="59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con Boxes">
  <p:cSld name="Title and Icon Boxe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0" y="36033756"/>
            <a:ext cx="9144000" cy="643500"/>
          </a:xfrm>
          <a:prstGeom prst="rect">
            <a:avLst/>
          </a:prstGeom>
          <a:gradFill>
            <a:gsLst>
              <a:gs pos="0">
                <a:schemeClr val="dk2"/>
              </a:gs>
              <a:gs pos="50000">
                <a:srgbClr val="498A9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422674" y="23645141"/>
            <a:ext cx="1364400" cy="10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2" type="body"/>
          </p:nvPr>
        </p:nvSpPr>
        <p:spPr>
          <a:xfrm>
            <a:off x="6430535" y="13534095"/>
            <a:ext cx="1330800" cy="82335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3" type="body"/>
          </p:nvPr>
        </p:nvSpPr>
        <p:spPr>
          <a:xfrm>
            <a:off x="4675636" y="23645141"/>
            <a:ext cx="1364400" cy="10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4" type="body"/>
          </p:nvPr>
        </p:nvSpPr>
        <p:spPr>
          <a:xfrm>
            <a:off x="4688688" y="13534095"/>
            <a:ext cx="1330800" cy="82335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5" type="body"/>
          </p:nvPr>
        </p:nvSpPr>
        <p:spPr>
          <a:xfrm>
            <a:off x="2882854" y="23645141"/>
            <a:ext cx="1364400" cy="10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6" type="body"/>
          </p:nvPr>
        </p:nvSpPr>
        <p:spPr>
          <a:xfrm>
            <a:off x="2901102" y="13534095"/>
            <a:ext cx="1330800" cy="8233500"/>
          </a:xfrm>
          <a:prstGeom prst="rect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7" type="body"/>
          </p:nvPr>
        </p:nvSpPr>
        <p:spPr>
          <a:xfrm>
            <a:off x="1064444" y="23645141"/>
            <a:ext cx="1364400" cy="10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idx="8" type="body"/>
          </p:nvPr>
        </p:nvSpPr>
        <p:spPr>
          <a:xfrm>
            <a:off x="1098271" y="13534095"/>
            <a:ext cx="1330800" cy="8233500"/>
          </a:xfrm>
          <a:prstGeom prst="rect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555745" y="5698159"/>
            <a:ext cx="7241700" cy="4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0" name="Google Shape;160;p22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1" name="Google Shape;161;p22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162" name="Google Shape;162;p22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3" name="Google Shape;163;p22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64" name="Google Shape;164;p22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5" name="Google Shape;16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opics and Image">
  <p:cSld name="Title, Topics and Imag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1" type="ftr"/>
          </p:nvPr>
        </p:nvSpPr>
        <p:spPr>
          <a:xfrm>
            <a:off x="3359437" y="1180587"/>
            <a:ext cx="37332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/>
          <p:nvPr>
            <p:ph idx="2" type="pic"/>
          </p:nvPr>
        </p:nvSpPr>
        <p:spPr>
          <a:xfrm>
            <a:off x="347871" y="0"/>
            <a:ext cx="2852400" cy="36576000"/>
          </a:xfrm>
          <a:prstGeom prst="rect">
            <a:avLst/>
          </a:prstGeom>
          <a:solidFill>
            <a:srgbClr val="F3F3F5"/>
          </a:solidFill>
          <a:ln>
            <a:noFill/>
          </a:ln>
        </p:spPr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6182140" y="26221937"/>
            <a:ext cx="2186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3" type="body"/>
          </p:nvPr>
        </p:nvSpPr>
        <p:spPr>
          <a:xfrm>
            <a:off x="6182140" y="28719834"/>
            <a:ext cx="2186700" cy="5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4" type="body"/>
          </p:nvPr>
        </p:nvSpPr>
        <p:spPr>
          <a:xfrm>
            <a:off x="3677482" y="28719834"/>
            <a:ext cx="2186700" cy="5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5" type="body"/>
          </p:nvPr>
        </p:nvSpPr>
        <p:spPr>
          <a:xfrm>
            <a:off x="3677482" y="26221937"/>
            <a:ext cx="2186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6" type="body"/>
          </p:nvPr>
        </p:nvSpPr>
        <p:spPr>
          <a:xfrm>
            <a:off x="6182140" y="18471481"/>
            <a:ext cx="2186700" cy="5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7" type="body"/>
          </p:nvPr>
        </p:nvSpPr>
        <p:spPr>
          <a:xfrm>
            <a:off x="6182140" y="15973600"/>
            <a:ext cx="2186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8" type="body"/>
          </p:nvPr>
        </p:nvSpPr>
        <p:spPr>
          <a:xfrm>
            <a:off x="3677482" y="18471481"/>
            <a:ext cx="2186700" cy="57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3"/>
          <p:cNvSpPr txBox="1"/>
          <p:nvPr>
            <p:ph idx="9" type="body"/>
          </p:nvPr>
        </p:nvSpPr>
        <p:spPr>
          <a:xfrm>
            <a:off x="3677482" y="15973600"/>
            <a:ext cx="2186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3"/>
          <p:cNvSpPr txBox="1"/>
          <p:nvPr>
            <p:ph idx="13" type="body"/>
          </p:nvPr>
        </p:nvSpPr>
        <p:spPr>
          <a:xfrm>
            <a:off x="3359438" y="11569749"/>
            <a:ext cx="50052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type="title"/>
          </p:nvPr>
        </p:nvSpPr>
        <p:spPr>
          <a:xfrm>
            <a:off x="3359438" y="6453848"/>
            <a:ext cx="5005200" cy="4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23"/>
          <p:cNvSpPr txBox="1"/>
          <p:nvPr>
            <p:ph idx="10" type="dt"/>
          </p:nvPr>
        </p:nvSpPr>
        <p:spPr>
          <a:xfrm>
            <a:off x="3359426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/>
          <p:nvPr/>
        </p:nvSpPr>
        <p:spPr>
          <a:xfrm>
            <a:off x="347871" y="33480001"/>
            <a:ext cx="2852400" cy="3139800"/>
          </a:xfrm>
          <a:prstGeom prst="rect">
            <a:avLst/>
          </a:prstGeom>
          <a:gradFill>
            <a:gsLst>
              <a:gs pos="0">
                <a:schemeClr val="dk2"/>
              </a:gs>
              <a:gs pos="50000">
                <a:srgbClr val="498A9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23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183" name="Google Shape;183;p23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84" name="Google Shape;184;p23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185" name="Google Shape;185;p23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6" name="Google Shape;18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Title, Text and Image">
  <p:cSld name="2 Column Title, Text and Imag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5770767" y="20435048"/>
            <a:ext cx="3379126" cy="2193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4572001" y="4876817"/>
            <a:ext cx="3807900" cy="2456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2" type="body"/>
          </p:nvPr>
        </p:nvSpPr>
        <p:spPr>
          <a:xfrm>
            <a:off x="554488" y="21488641"/>
            <a:ext cx="3721200" cy="12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3" type="body"/>
          </p:nvPr>
        </p:nvSpPr>
        <p:spPr>
          <a:xfrm>
            <a:off x="554488" y="16753200"/>
            <a:ext cx="3721200" cy="4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557650" y="6219697"/>
            <a:ext cx="3718800" cy="10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5" name="Google Shape;195;p24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4"/>
          <p:cNvSpPr/>
          <p:nvPr/>
        </p:nvSpPr>
        <p:spPr>
          <a:xfrm>
            <a:off x="0" y="36033756"/>
            <a:ext cx="9144000" cy="643500"/>
          </a:xfrm>
          <a:prstGeom prst="rect">
            <a:avLst/>
          </a:prstGeom>
          <a:gradFill>
            <a:gsLst>
              <a:gs pos="0">
                <a:schemeClr val="dk2"/>
              </a:gs>
              <a:gs pos="50000">
                <a:srgbClr val="498A9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24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198" name="Google Shape;198;p24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99" name="Google Shape;199;p24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00" name="Google Shape;200;p2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1" name="Google Shape;201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Large Image">
  <p:cSld name="Title, Content, Large Imag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259281" y="4876848"/>
            <a:ext cx="4461900" cy="29684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2" type="body"/>
          </p:nvPr>
        </p:nvSpPr>
        <p:spPr>
          <a:xfrm>
            <a:off x="4907827" y="21488641"/>
            <a:ext cx="3721200" cy="12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5"/>
          <p:cNvSpPr txBox="1"/>
          <p:nvPr>
            <p:ph idx="3" type="body"/>
          </p:nvPr>
        </p:nvSpPr>
        <p:spPr>
          <a:xfrm>
            <a:off x="4907827" y="16753200"/>
            <a:ext cx="3721200" cy="4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25"/>
          <p:cNvSpPr txBox="1"/>
          <p:nvPr>
            <p:ph type="title"/>
          </p:nvPr>
        </p:nvSpPr>
        <p:spPr>
          <a:xfrm>
            <a:off x="4910989" y="6219697"/>
            <a:ext cx="3718800" cy="101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9" name="Google Shape;209;p25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5"/>
          <p:cNvSpPr/>
          <p:nvPr/>
        </p:nvSpPr>
        <p:spPr>
          <a:xfrm>
            <a:off x="0" y="36033756"/>
            <a:ext cx="9144000" cy="643500"/>
          </a:xfrm>
          <a:prstGeom prst="rect">
            <a:avLst/>
          </a:prstGeom>
          <a:gradFill>
            <a:gsLst>
              <a:gs pos="0">
                <a:schemeClr val="dk2"/>
              </a:gs>
              <a:gs pos="50000">
                <a:srgbClr val="498A95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25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212" name="Google Shape;212;p25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13" name="Google Shape;213;p25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14" name="Google Shape;214;p25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5" name="Google Shape;21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hite Background">
  <p:cSld name="Title and Content White Background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6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552583" y="9329544"/>
            <a:ext cx="7945500" cy="25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type="title"/>
          </p:nvPr>
        </p:nvSpPr>
        <p:spPr>
          <a:xfrm>
            <a:off x="555755" y="3178098"/>
            <a:ext cx="6531000" cy="4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1" name="Google Shape;221;p26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26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223" name="Google Shape;223;p26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24" name="Google Shape;224;p26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25" name="Google Shape;225;p2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6" name="Google Shape;22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 Content">
  <p:cSld name="Title and 2 Column Conte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4657455" y="13852988"/>
            <a:ext cx="3810600" cy="207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2" type="body"/>
          </p:nvPr>
        </p:nvSpPr>
        <p:spPr>
          <a:xfrm>
            <a:off x="4657455" y="9876453"/>
            <a:ext cx="3810600" cy="325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3" type="body"/>
          </p:nvPr>
        </p:nvSpPr>
        <p:spPr>
          <a:xfrm>
            <a:off x="552595" y="13852988"/>
            <a:ext cx="3810600" cy="207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4" type="body"/>
          </p:nvPr>
        </p:nvSpPr>
        <p:spPr>
          <a:xfrm>
            <a:off x="552595" y="9876453"/>
            <a:ext cx="3810600" cy="325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555745" y="3178098"/>
            <a:ext cx="6502200" cy="4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5" name="Google Shape;235;p27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6" name="Google Shape;236;p27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237" name="Google Shape;237;p27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38" name="Google Shape;238;p27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39" name="Google Shape;239;p27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0" name="Google Shape;24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 Dark Background">
  <p:cSld name="Feature Dark Background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5615610" y="9200604"/>
            <a:ext cx="2685000" cy="2341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28"/>
          <p:cNvSpPr txBox="1"/>
          <p:nvPr>
            <p:ph idx="2" type="body"/>
          </p:nvPr>
        </p:nvSpPr>
        <p:spPr>
          <a:xfrm>
            <a:off x="593981" y="25579137"/>
            <a:ext cx="4452300" cy="7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233333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28"/>
          <p:cNvSpPr txBox="1"/>
          <p:nvPr>
            <p:ph idx="3" type="body"/>
          </p:nvPr>
        </p:nvSpPr>
        <p:spPr>
          <a:xfrm>
            <a:off x="593981" y="20171735"/>
            <a:ext cx="4452300" cy="4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28"/>
          <p:cNvSpPr txBox="1"/>
          <p:nvPr>
            <p:ph idx="4" type="body"/>
          </p:nvPr>
        </p:nvSpPr>
        <p:spPr>
          <a:xfrm>
            <a:off x="593981" y="9200596"/>
            <a:ext cx="44523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28"/>
          <p:cNvSpPr txBox="1"/>
          <p:nvPr>
            <p:ph type="title"/>
          </p:nvPr>
        </p:nvSpPr>
        <p:spPr>
          <a:xfrm>
            <a:off x="593981" y="13135291"/>
            <a:ext cx="4452300" cy="6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9" name="Google Shape;249;p28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0" name="Google Shape;250;p28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251" name="Google Shape;251;p28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52" name="Google Shape;252;p28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53" name="Google Shape;253;p2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4" name="Google Shape;25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95793" y="128020"/>
              <a:ext cx="1596131" cy="4232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 Light Background">
  <p:cSld name="Feature Light Background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idx="11" type="ftr"/>
          </p:nvPr>
        </p:nvSpPr>
        <p:spPr>
          <a:xfrm>
            <a:off x="554498" y="1180636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9"/>
          <p:cNvSpPr txBox="1"/>
          <p:nvPr/>
        </p:nvSpPr>
        <p:spPr>
          <a:xfrm>
            <a:off x="-22860" y="915109"/>
            <a:ext cx="3354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5615610" y="9200604"/>
            <a:ext cx="2685000" cy="23412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29"/>
          <p:cNvSpPr txBox="1"/>
          <p:nvPr>
            <p:ph idx="2" type="body"/>
          </p:nvPr>
        </p:nvSpPr>
        <p:spPr>
          <a:xfrm>
            <a:off x="593981" y="25579137"/>
            <a:ext cx="4452300" cy="7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233333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29"/>
          <p:cNvSpPr txBox="1"/>
          <p:nvPr>
            <p:ph idx="3" type="body"/>
          </p:nvPr>
        </p:nvSpPr>
        <p:spPr>
          <a:xfrm>
            <a:off x="593981" y="9200596"/>
            <a:ext cx="4452300" cy="26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29"/>
          <p:cNvSpPr txBox="1"/>
          <p:nvPr>
            <p:ph idx="4" type="body"/>
          </p:nvPr>
        </p:nvSpPr>
        <p:spPr>
          <a:xfrm>
            <a:off x="593981" y="20171735"/>
            <a:ext cx="4452300" cy="4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593981" y="13135291"/>
            <a:ext cx="4452300" cy="6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64" name="Google Shape;264;p29"/>
          <p:cNvGrpSpPr/>
          <p:nvPr/>
        </p:nvGrpSpPr>
        <p:grpSpPr>
          <a:xfrm>
            <a:off x="7215133" y="513219"/>
            <a:ext cx="1928879" cy="3274564"/>
            <a:chOff x="9620161" y="96218"/>
            <a:chExt cx="2571839" cy="613973"/>
          </a:xfrm>
        </p:grpSpPr>
        <p:grpSp>
          <p:nvGrpSpPr>
            <p:cNvPr id="265" name="Google Shape;265;p29"/>
            <p:cNvGrpSpPr/>
            <p:nvPr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66" name="Google Shape;266;p29"/>
              <p:cNvCxnSpPr/>
              <p:nvPr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noFill/>
              <a:ln cap="rnd" cmpd="sng" w="34925">
                <a:solidFill>
                  <a:schemeClr val="accent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pic>
            <p:nvPicPr>
              <p:cNvPr descr="U.S. Department of Health and Human Services" id="267" name="Google Shape;267;p2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8" name="Google Shape;26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/>
          <p:nvPr/>
        </p:nvSpPr>
        <p:spPr>
          <a:xfrm>
            <a:off x="8728518" y="21"/>
            <a:ext cx="410100" cy="4886400"/>
          </a:xfrm>
          <a:prstGeom prst="homePlate">
            <a:avLst>
              <a:gd fmla="val 0" name="adj"/>
            </a:avLst>
          </a:prstGeom>
          <a:solidFill>
            <a:srgbClr val="0057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18" y="21"/>
            <a:ext cx="9096900" cy="4886400"/>
          </a:xfrm>
          <a:prstGeom prst="homePlate">
            <a:avLst>
              <a:gd fmla="val 21132" name="adj"/>
            </a:avLst>
          </a:prstGeom>
          <a:solidFill>
            <a:srgbClr val="0753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30"/>
          <p:cNvCxnSpPr/>
          <p:nvPr/>
        </p:nvCxnSpPr>
        <p:spPr>
          <a:xfrm>
            <a:off x="17" y="4958726"/>
            <a:ext cx="9138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30"/>
          <p:cNvSpPr txBox="1"/>
          <p:nvPr>
            <p:ph type="title"/>
          </p:nvPr>
        </p:nvSpPr>
        <p:spPr>
          <a:xfrm>
            <a:off x="0" y="0"/>
            <a:ext cx="3000000" cy="4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Arial"/>
              <a:buNone/>
              <a:defRPr b="1" i="0" sz="37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381000" y="6908817"/>
            <a:ext cx="4038600" cy="25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1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30"/>
          <p:cNvSpPr txBox="1"/>
          <p:nvPr>
            <p:ph idx="2" type="body"/>
          </p:nvPr>
        </p:nvSpPr>
        <p:spPr>
          <a:xfrm>
            <a:off x="4724400" y="6908817"/>
            <a:ext cx="4038600" cy="25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1" i="0" sz="26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30"/>
          <p:cNvSpPr txBox="1"/>
          <p:nvPr>
            <p:ph idx="11" type="ftr"/>
          </p:nvPr>
        </p:nvSpPr>
        <p:spPr>
          <a:xfrm>
            <a:off x="554498" y="1392643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0" y="0"/>
            <a:ext cx="3000000" cy="4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3164622"/>
            <a:ext cx="8520600" cy="4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8195378"/>
            <a:ext cx="8520600" cy="24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3164622"/>
            <a:ext cx="8520600" cy="4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8195378"/>
            <a:ext cx="3999900" cy="24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8195378"/>
            <a:ext cx="3999900" cy="24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3164622"/>
            <a:ext cx="8520600" cy="4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3950933"/>
            <a:ext cx="2808000" cy="53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9881600"/>
            <a:ext cx="2808000" cy="226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3201067"/>
            <a:ext cx="6367800" cy="290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889"/>
            <a:ext cx="4572000" cy="36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8769244"/>
            <a:ext cx="4045200" cy="105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19932978"/>
            <a:ext cx="4045200" cy="8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5148978"/>
            <a:ext cx="3837000" cy="262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0084089"/>
            <a:ext cx="5998800" cy="4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64622"/>
            <a:ext cx="85206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195378"/>
            <a:ext cx="8520600" cy="24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33160653"/>
            <a:ext cx="5487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554498" y="1392643"/>
            <a:ext cx="6108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11318" y="34764109"/>
            <a:ext cx="9450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hyperlink" Target="http://structuredefinition-us-core-medicationdispense.html" TargetMode="External"/><Relationship Id="rId42" Type="http://schemas.openxmlformats.org/officeDocument/2006/relationships/hyperlink" Target="http://structuredefinition-us-core-servicerequest.html" TargetMode="External"/><Relationship Id="rId41" Type="http://schemas.openxmlformats.org/officeDocument/2006/relationships/hyperlink" Target="http://structuredefinition-us-core-procedure.html" TargetMode="External"/><Relationship Id="rId44" Type="http://schemas.openxmlformats.org/officeDocument/2006/relationships/hyperlink" Target="http://structuredefinition-us-core-servicerequest.html" TargetMode="External"/><Relationship Id="rId43" Type="http://schemas.openxmlformats.org/officeDocument/2006/relationships/hyperlink" Target="http://structuredefinition-us-core-procedure.html" TargetMode="External"/><Relationship Id="rId46" Type="http://schemas.openxmlformats.org/officeDocument/2006/relationships/image" Target="../media/image25.png"/><Relationship Id="rId45" Type="http://schemas.openxmlformats.org/officeDocument/2006/relationships/hyperlink" Target="http://structuredefinition-us-core-diagnosticreport-lab.html" TargetMode="External"/><Relationship Id="rId48" Type="http://schemas.openxmlformats.org/officeDocument/2006/relationships/hyperlink" Target="http://structuredefinition-us-core-patient.html" TargetMode="External"/><Relationship Id="rId47" Type="http://schemas.openxmlformats.org/officeDocument/2006/relationships/hyperlink" Target="http://medication-list.html" TargetMode="External"/><Relationship Id="rId49" Type="http://schemas.openxmlformats.org/officeDocument/2006/relationships/hyperlink" Target="http://structuredefinition-us-core-sex.html" TargetMode="External"/><Relationship Id="rId31" Type="http://schemas.openxmlformats.org/officeDocument/2006/relationships/image" Target="../media/image13.png"/><Relationship Id="rId30" Type="http://schemas.openxmlformats.org/officeDocument/2006/relationships/hyperlink" Target="http://structuredefinition-us-core-goal.html" TargetMode="External"/><Relationship Id="rId33" Type="http://schemas.openxmlformats.org/officeDocument/2006/relationships/image" Target="../media/image22.png"/><Relationship Id="rId32" Type="http://schemas.openxmlformats.org/officeDocument/2006/relationships/hyperlink" Target="http://structuredefinition-us-core-immunization.html" TargetMode="External"/><Relationship Id="rId35" Type="http://schemas.openxmlformats.org/officeDocument/2006/relationships/hyperlink" Target="http://structuredefinition-us-core-diagnosticreport-lab.html" TargetMode="External"/><Relationship Id="rId34" Type="http://schemas.openxmlformats.org/officeDocument/2006/relationships/hyperlink" Target="http://structuredefinition-us-core-observation-lab.html" TargetMode="External"/><Relationship Id="rId37" Type="http://schemas.openxmlformats.org/officeDocument/2006/relationships/hyperlink" Target="http://structuredefinition-us-core-diagnosticreport-lab.html" TargetMode="External"/><Relationship Id="rId36" Type="http://schemas.openxmlformats.org/officeDocument/2006/relationships/hyperlink" Target="http://structuredefinition-us-core-medicationdispense.html" TargetMode="External"/><Relationship Id="rId39" Type="http://schemas.openxmlformats.org/officeDocument/2006/relationships/hyperlink" Target="http://structuredefinition-us-core-medicationrequest.html" TargetMode="External"/><Relationship Id="rId38" Type="http://schemas.openxmlformats.org/officeDocument/2006/relationships/image" Target="../media/image17.png"/><Relationship Id="rId20" Type="http://schemas.openxmlformats.org/officeDocument/2006/relationships/hyperlink" Target="http://sdoh.html" TargetMode="External"/><Relationship Id="rId22" Type="http://schemas.openxmlformats.org/officeDocument/2006/relationships/hyperlink" Target="http://structuredefinition-us-core-diagnosticreport-note.html" TargetMode="External"/><Relationship Id="rId21" Type="http://schemas.openxmlformats.org/officeDocument/2006/relationships/hyperlink" Target="http://structuredefinition-us-core-observation-clinical-test.html" TargetMode="External"/><Relationship Id="rId24" Type="http://schemas.openxmlformats.org/officeDocument/2006/relationships/image" Target="../media/image10.png"/><Relationship Id="rId23" Type="http://schemas.openxmlformats.org/officeDocument/2006/relationships/hyperlink" Target="http://sdoh.html" TargetMode="External"/><Relationship Id="rId26" Type="http://schemas.openxmlformats.org/officeDocument/2006/relationships/hyperlink" Target="http://structuredefinition-us-core-diagnosticreport-note.html" TargetMode="External"/><Relationship Id="rId25" Type="http://schemas.openxmlformats.org/officeDocument/2006/relationships/hyperlink" Target="http://structuredefinition-us-core-observation-imaging.html" TargetMode="External"/><Relationship Id="rId28" Type="http://schemas.openxmlformats.org/officeDocument/2006/relationships/hyperlink" Target="http://structuredefinition-us-core-condition-encounter-diagnosis.html" TargetMode="External"/><Relationship Id="rId27" Type="http://schemas.openxmlformats.org/officeDocument/2006/relationships/hyperlink" Target="http://structuredefinition-us-core-encounter.html" TargetMode="External"/><Relationship Id="rId29" Type="http://schemas.openxmlformats.org/officeDocument/2006/relationships/image" Target="../media/image21.png"/><Relationship Id="rId95" Type="http://schemas.openxmlformats.org/officeDocument/2006/relationships/hyperlink" Target="http://structuredefinition-us-core-observation-pregnancyintent.html" TargetMode="External"/><Relationship Id="rId94" Type="http://schemas.openxmlformats.org/officeDocument/2006/relationships/hyperlink" Target="http://structuredefinition-us-core-observation-pregnancystatus.html" TargetMode="External"/><Relationship Id="rId97" Type="http://schemas.openxmlformats.org/officeDocument/2006/relationships/image" Target="../media/image28.png"/><Relationship Id="rId96" Type="http://schemas.openxmlformats.org/officeDocument/2006/relationships/hyperlink" Target="http://structuredefinition-us-core-smokingstatus.html" TargetMode="External"/><Relationship Id="rId11" Type="http://schemas.openxmlformats.org/officeDocument/2006/relationships/image" Target="../media/image20.png"/><Relationship Id="rId10" Type="http://schemas.openxmlformats.org/officeDocument/2006/relationships/hyperlink" Target="http://structuredefinition-us-core-questionnaireresponse.html" TargetMode="External"/><Relationship Id="rId13" Type="http://schemas.openxmlformats.org/officeDocument/2006/relationships/hyperlink" Target="http://structuredefinition-us-core-careteam.html" TargetMode="External"/><Relationship Id="rId12" Type="http://schemas.openxmlformats.org/officeDocument/2006/relationships/hyperlink" Target="http://structuredefinition-us-core-careteam.html" TargetMode="External"/><Relationship Id="rId91" Type="http://schemas.openxmlformats.org/officeDocument/2006/relationships/hyperlink" Target="http://structuredefinition-us-core-coverage.html" TargetMode="External"/><Relationship Id="rId90" Type="http://schemas.openxmlformats.org/officeDocument/2006/relationships/hyperlink" Target="http://structuredefinition-us-core-coverage.html" TargetMode="External"/><Relationship Id="rId93" Type="http://schemas.openxmlformats.org/officeDocument/2006/relationships/hyperlink" Target="http://structuredefinition-us-core-condition-problems-health-concerns.html" TargetMode="External"/><Relationship Id="rId92" Type="http://schemas.openxmlformats.org/officeDocument/2006/relationships/image" Target="../media/image29.png"/><Relationship Id="rId15" Type="http://schemas.openxmlformats.org/officeDocument/2006/relationships/hyperlink" Target="http://structuredefinition-us-core-documentreference.html" TargetMode="External"/><Relationship Id="rId14" Type="http://schemas.openxmlformats.org/officeDocument/2006/relationships/hyperlink" Target="http://structuredefinition-us-core-careteam.html" TargetMode="External"/><Relationship Id="rId17" Type="http://schemas.openxmlformats.org/officeDocument/2006/relationships/image" Target="../media/image19.png"/><Relationship Id="rId16" Type="http://schemas.openxmlformats.org/officeDocument/2006/relationships/hyperlink" Target="http://structuredefinition-us-core-diagnosticreport-note.html" TargetMode="External"/><Relationship Id="rId19" Type="http://schemas.openxmlformats.org/officeDocument/2006/relationships/hyperlink" Target="http://clinical-notes.html" TargetMode="External"/><Relationship Id="rId18" Type="http://schemas.openxmlformats.org/officeDocument/2006/relationships/image" Target="../media/image12.png"/><Relationship Id="rId84" Type="http://schemas.openxmlformats.org/officeDocument/2006/relationships/hyperlink" Target="http://structuredefinition-us-core-implantable-device.html" TargetMode="External"/><Relationship Id="rId83" Type="http://schemas.openxmlformats.org/officeDocument/2006/relationships/image" Target="../media/image8.png"/><Relationship Id="rId86" Type="http://schemas.openxmlformats.org/officeDocument/2006/relationships/image" Target="../media/image23.png"/><Relationship Id="rId85" Type="http://schemas.openxmlformats.org/officeDocument/2006/relationships/image" Target="../media/image24.png"/><Relationship Id="rId88" Type="http://schemas.openxmlformats.org/officeDocument/2006/relationships/hyperlink" Target="http://sdoh.html" TargetMode="External"/><Relationship Id="rId87" Type="http://schemas.openxmlformats.org/officeDocument/2006/relationships/hyperlink" Target="http://sdoh.html" TargetMode="External"/><Relationship Id="rId89" Type="http://schemas.openxmlformats.org/officeDocument/2006/relationships/hyperlink" Target="http://sdoh.html" TargetMode="External"/><Relationship Id="rId80" Type="http://schemas.openxmlformats.org/officeDocument/2006/relationships/hyperlink" Target="about:blank" TargetMode="External"/><Relationship Id="rId82" Type="http://schemas.openxmlformats.org/officeDocument/2006/relationships/hyperlink" Target="http://structuredefinition-us-core-smokingstatus.html" TargetMode="External"/><Relationship Id="rId81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://structuredefinition-us-core-allergyintolerance.html" TargetMode="External"/><Relationship Id="rId9" Type="http://schemas.openxmlformats.org/officeDocument/2006/relationships/hyperlink" Target="http://structuredefinition-us-core-observation-social-history.html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://structuredefinition-us-core-careplan.html" TargetMode="External"/><Relationship Id="rId7" Type="http://schemas.openxmlformats.org/officeDocument/2006/relationships/hyperlink" Target="http://structuredefinition-us-core-observation-survey.html" TargetMode="External"/><Relationship Id="rId8" Type="http://schemas.openxmlformats.org/officeDocument/2006/relationships/hyperlink" Target="http://structuredefinition-us-core-observation-sdoh-assessment.html" TargetMode="External"/><Relationship Id="rId73" Type="http://schemas.openxmlformats.org/officeDocument/2006/relationships/hyperlink" Target="http://structuredefinition-us-core-respiratory-rate.html" TargetMode="External"/><Relationship Id="rId72" Type="http://schemas.openxmlformats.org/officeDocument/2006/relationships/hyperlink" Target="http://structuredefinition-us-core-heart-rate.html" TargetMode="External"/><Relationship Id="rId75" Type="http://schemas.openxmlformats.org/officeDocument/2006/relationships/hyperlink" Target="http://structuredefinition-us-core-pulse-oximetry.html" TargetMode="External"/><Relationship Id="rId74" Type="http://schemas.openxmlformats.org/officeDocument/2006/relationships/hyperlink" Target="http://structuredefinition-us-core-body-temperature.html" TargetMode="External"/><Relationship Id="rId77" Type="http://schemas.openxmlformats.org/officeDocument/2006/relationships/hyperlink" Target="http://structuredefinition-pediatric-bmi-for-age.html" TargetMode="External"/><Relationship Id="rId76" Type="http://schemas.openxmlformats.org/officeDocument/2006/relationships/hyperlink" Target="http://structuredefinition-us-core-pulse-oximetry.html" TargetMode="External"/><Relationship Id="rId79" Type="http://schemas.openxmlformats.org/officeDocument/2006/relationships/hyperlink" Target="http://structureoccipital-frontal-circumference-percentile.html" TargetMode="External"/><Relationship Id="rId78" Type="http://schemas.openxmlformats.org/officeDocument/2006/relationships/hyperlink" Target="http://structuredefinition-pediatric-weight-for-height.html" TargetMode="External"/><Relationship Id="rId71" Type="http://schemas.openxmlformats.org/officeDocument/2006/relationships/hyperlink" Target="http://structuredefinition-us-core-body-weight.html" TargetMode="External"/><Relationship Id="rId70" Type="http://schemas.openxmlformats.org/officeDocument/2006/relationships/hyperlink" Target="http://structuredefinition-us-core-body-height.html" TargetMode="External"/><Relationship Id="rId62" Type="http://schemas.openxmlformats.org/officeDocument/2006/relationships/image" Target="../media/image14.png"/><Relationship Id="rId61" Type="http://schemas.openxmlformats.org/officeDocument/2006/relationships/image" Target="../media/image16.png"/><Relationship Id="rId64" Type="http://schemas.openxmlformats.org/officeDocument/2006/relationships/hyperlink" Target="http://sdoh.html" TargetMode="External"/><Relationship Id="rId63" Type="http://schemas.openxmlformats.org/officeDocument/2006/relationships/hyperlink" Target="http://sdoh.html" TargetMode="External"/><Relationship Id="rId66" Type="http://schemas.openxmlformats.org/officeDocument/2006/relationships/hyperlink" Target="http://basic-provenance.html" TargetMode="External"/><Relationship Id="rId65" Type="http://schemas.openxmlformats.org/officeDocument/2006/relationships/hyperlink" Target="http://structuredefinition-us-core-provenance.html" TargetMode="External"/><Relationship Id="rId68" Type="http://schemas.openxmlformats.org/officeDocument/2006/relationships/hyperlink" Target="http://structuredefinition-us-core-blood-pressure.html" TargetMode="External"/><Relationship Id="rId67" Type="http://schemas.openxmlformats.org/officeDocument/2006/relationships/hyperlink" Target="http://structuredefinition-us-core-vital-signs.html" TargetMode="External"/><Relationship Id="rId60" Type="http://schemas.openxmlformats.org/officeDocument/2006/relationships/hyperlink" Target="http://structuredefinition-us-core-condition-problems-health-concerns.html" TargetMode="External"/><Relationship Id="rId69" Type="http://schemas.openxmlformats.org/officeDocument/2006/relationships/hyperlink" Target="http://structuredefinition-us-core-blood-pressure.html" TargetMode="External"/><Relationship Id="rId51" Type="http://schemas.openxmlformats.org/officeDocument/2006/relationships/hyperlink" Target="http://structuredefinition-us-core-genderidentity.html" TargetMode="External"/><Relationship Id="rId50" Type="http://schemas.openxmlformats.org/officeDocument/2006/relationships/hyperlink" Target="http://structuredefinition-us-core-observation-sexual-orientation.html" TargetMode="External"/><Relationship Id="rId53" Type="http://schemas.openxmlformats.org/officeDocument/2006/relationships/hyperlink" Target="http://structuredefinition-us-core-ethnicity.html" TargetMode="External"/><Relationship Id="rId52" Type="http://schemas.openxmlformats.org/officeDocument/2006/relationships/hyperlink" Target="http://structuredefinition-us-core-race.html" TargetMode="External"/><Relationship Id="rId55" Type="http://schemas.openxmlformats.org/officeDocument/2006/relationships/hyperlink" Target="http://structuredefinition-us-core-related-person.html" TargetMode="External"/><Relationship Id="rId54" Type="http://schemas.openxmlformats.org/officeDocument/2006/relationships/hyperlink" Target="http://structuredefinition-us-core-tribal-affiliation.html" TargetMode="External"/><Relationship Id="rId57" Type="http://schemas.openxmlformats.org/officeDocument/2006/relationships/hyperlink" Target="http://structuredefinition-us-core-observation-occupation.html" TargetMode="External"/><Relationship Id="rId56" Type="http://schemas.openxmlformats.org/officeDocument/2006/relationships/hyperlink" Target="http://structuredefinition-us-core-related-person.html" TargetMode="External"/><Relationship Id="rId59" Type="http://schemas.openxmlformats.org/officeDocument/2006/relationships/image" Target="../media/image15.png"/><Relationship Id="rId58" Type="http://schemas.openxmlformats.org/officeDocument/2006/relationships/hyperlink" Target="http://structuredefinition-us-core-observation-occup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1411050" y="480154"/>
            <a:ext cx="6321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 Core Data for Interoperability USCDI v2</a:t>
            </a:r>
            <a:endParaRPr/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9539" y="517921"/>
            <a:ext cx="1615361" cy="568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/>
          <p:nvPr/>
        </p:nvSpPr>
        <p:spPr>
          <a:xfrm>
            <a:off x="1106663" y="1738592"/>
            <a:ext cx="7107900" cy="13785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1106663" y="2044212"/>
            <a:ext cx="7105500" cy="75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Allergies and Intolerances  		</a:t>
            </a:r>
            <a:r>
              <a:rPr b="1" lang="en" sz="1100">
                <a:solidFill>
                  <a:schemeClr val="lt1"/>
                </a:solidFill>
              </a:rPr>
              <a:t>	</a:t>
            </a:r>
            <a:r>
              <a:rPr b="1" lang="en" sz="1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Allergy Intolerance Profile</a:t>
            </a:r>
            <a:endParaRPr b="1" i="1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Substance (Medication) </a:t>
            </a:r>
            <a:endParaRPr/>
          </a:p>
          <a:p>
            <a:pPr indent="-160335" lvl="0" marL="16033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Substance (Drug Class)</a:t>
            </a:r>
            <a:endParaRPr/>
          </a:p>
          <a:p>
            <a:pPr indent="-160335" lvl="0" marL="16033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Reaction</a:t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0502" y="2181943"/>
            <a:ext cx="329184" cy="61496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/>
          <p:nvPr/>
        </p:nvSpPr>
        <p:spPr>
          <a:xfrm>
            <a:off x="1102938" y="3209822"/>
            <a:ext cx="7125600" cy="20733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1129400" y="3886786"/>
            <a:ext cx="7118400" cy="137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Assessment and Plan of Treatment </a:t>
            </a:r>
            <a:endParaRPr b="1" i="1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Assessment and Plan of Treatment 	</a:t>
            </a:r>
            <a:r>
              <a:rPr b="1" lang="en" sz="11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CarePlan Profile</a:t>
            </a:r>
            <a:endParaRPr b="1" sz="1100" u="sng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100">
                <a:solidFill>
                  <a:schemeClr val="lt1"/>
                </a:solidFill>
              </a:rPr>
              <a:t>SDOH Assessment</a:t>
            </a:r>
            <a:r>
              <a:rPr b="1" lang="en" sz="1100" u="sng">
                <a:solidFill>
                  <a:schemeClr val="lt1"/>
                </a:solidFill>
              </a:rPr>
              <a:t>			</a:t>
            </a:r>
            <a:r>
              <a:rPr b="1" lang="en" sz="11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Observation Survey Profile</a:t>
            </a:r>
            <a:endParaRPr b="1" sz="1100" u="sng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lt1"/>
                </a:solidFill>
              </a:rPr>
              <a:t>					</a:t>
            </a:r>
            <a:r>
              <a:rPr b="1" lang="en" sz="1100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Observation SDOH Assessment Profile</a:t>
            </a:r>
            <a:endParaRPr b="1" sz="1100" u="sng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lt1"/>
                </a:solidFill>
              </a:rPr>
              <a:t>					</a:t>
            </a:r>
            <a:r>
              <a:rPr b="1" lang="en" sz="11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Observation Social History Profile</a:t>
            </a:r>
            <a:endParaRPr sz="900" u="sng">
              <a:solidFill>
                <a:schemeClr val="hlink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				</a:t>
            </a:r>
            <a:r>
              <a:rPr b="1" lang="en" sz="1100" u="sng">
                <a:solidFill>
                  <a:schemeClr val="lt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QuestionnaireResponse Profi</a:t>
            </a:r>
            <a:r>
              <a:rPr b="1" lang="en" sz="1100" u="sng">
                <a:solidFill>
                  <a:schemeClr val="lt1"/>
                </a:solidFill>
              </a:rPr>
              <a:t>le</a:t>
            </a:r>
            <a:endParaRPr b="1" sz="1050" u="sng">
              <a:solidFill>
                <a:schemeClr val="hlink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chemeClr val="hlink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 u="sng">
              <a:solidFill>
                <a:schemeClr val="hlink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 u="sng">
              <a:solidFill>
                <a:schemeClr val="hlink"/>
              </a:solidFill>
            </a:endParaRPr>
          </a:p>
          <a:p>
            <a:pPr indent="-94184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1" sz="1050" u="sng">
              <a:solidFill>
                <a:schemeClr val="hlink"/>
              </a:solidFill>
            </a:endParaRPr>
          </a:p>
          <a:p>
            <a:pPr indent="-94184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52872" y="4018898"/>
            <a:ext cx="310896" cy="4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/>
          <p:nvPr/>
        </p:nvSpPr>
        <p:spPr>
          <a:xfrm>
            <a:off x="1151569" y="5375767"/>
            <a:ext cx="7115400" cy="18279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1093715" y="5507808"/>
            <a:ext cx="7118400" cy="143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Members				</a:t>
            </a:r>
            <a:r>
              <a:rPr b="1" lang="en" sz="1100" u="sng">
                <a:solidFill>
                  <a:schemeClr val="lt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</a:t>
            </a:r>
            <a:r>
              <a:rPr b="1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 </a:t>
            </a:r>
            <a:r>
              <a:rPr b="1" lang="en" sz="1100" u="sng">
                <a:solidFill>
                  <a:schemeClr val="lt1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Core CareTeam Profile</a:t>
            </a:r>
            <a:endParaRPr b="1" sz="1100" u="sng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 Name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Members Identifier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Members Role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Members Location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Team Members Telecom</a:t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1151574" y="7283155"/>
            <a:ext cx="7120800" cy="19488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1160023" y="7216142"/>
            <a:ext cx="7112400" cy="1976100"/>
          </a:xfrm>
          <a:prstGeom prst="roundRect">
            <a:avLst>
              <a:gd fmla="val 8214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Clinical Notes				</a:t>
            </a:r>
            <a:r>
              <a:rPr b="1" lang="en" sz="1100" u="sng">
                <a:solidFill>
                  <a:schemeClr val="lt1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DocumentReference Profile</a:t>
            </a:r>
            <a:endParaRPr b="1" i="1"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						</a:t>
            </a:r>
            <a:r>
              <a:rPr b="1" lang="en" sz="1050" u="sng">
                <a:solidFill>
                  <a:schemeClr val="hlink"/>
                </a:solidFill>
                <a:hlinkClick r:id="rId16"/>
              </a:rPr>
              <a:t>US Core DiagnosticReport Profile for Report and Note Exchange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162976" lvl="0" marL="16297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Consultation Note </a:t>
            </a:r>
            <a:endParaRPr/>
          </a:p>
          <a:p>
            <a:pPr indent="-162976" lvl="0" marL="162976" marR="0" rtl="0" algn="l">
              <a:spcBef>
                <a:spcPts val="133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Discharge Summary Note</a:t>
            </a:r>
            <a:endParaRPr/>
          </a:p>
          <a:p>
            <a:pPr indent="-162976" lvl="0" marL="162976" marR="0" rtl="0" algn="l">
              <a:spcBef>
                <a:spcPts val="133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History &amp; Physical</a:t>
            </a:r>
            <a:endParaRPr/>
          </a:p>
          <a:p>
            <a:pPr indent="-162976" lvl="0" marL="162976" marR="0" rtl="0" algn="l">
              <a:spcBef>
                <a:spcPts val="133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Procedure Note</a:t>
            </a:r>
            <a:endParaRPr/>
          </a:p>
          <a:p>
            <a:pPr indent="-162976" lvl="0" marL="162976" marR="0" rtl="0" algn="l">
              <a:spcBef>
                <a:spcPts val="133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Progress Note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87672" y="8126385"/>
            <a:ext cx="347472" cy="54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7543800" y="6094883"/>
            <a:ext cx="365760" cy="21945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1"/>
          <p:cNvSpPr txBox="1"/>
          <p:nvPr/>
        </p:nvSpPr>
        <p:spPr>
          <a:xfrm>
            <a:off x="6069700" y="8850570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1" lang="en" sz="1100">
                <a:solidFill>
                  <a:schemeClr val="lt1"/>
                </a:solidFill>
              </a:rPr>
              <a:t>e: </a:t>
            </a:r>
            <a:r>
              <a:rPr b="1" lang="en" sz="1100" u="sng">
                <a:solidFill>
                  <a:schemeClr val="hlink"/>
                </a:solidFill>
                <a:hlinkClick r:id="rId19"/>
              </a:rPr>
              <a:t>Clinical Notes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6069701" y="4917694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lt1"/>
                </a:solid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1151575" y="9297804"/>
            <a:ext cx="7115400" cy="11895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1138628" y="9256333"/>
            <a:ext cx="7115400" cy="119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Clinical Tests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1"/>
              </a:rPr>
              <a:t>US Core Clinical Test Result Observation Profile</a:t>
            </a:r>
            <a:endParaRPr b="1" i="1"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						</a:t>
            </a:r>
            <a:r>
              <a:rPr b="1" lang="en" sz="1050" u="sng">
                <a:solidFill>
                  <a:schemeClr val="hlink"/>
                </a:solidFill>
                <a:hlinkClick r:id="rId22"/>
              </a:rPr>
              <a:t>US Core DiagnosticReport Profile for Report and Note Exchange</a:t>
            </a:r>
            <a:endParaRPr b="1" sz="1100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Clinical Test</a:t>
            </a:r>
            <a:endParaRPr/>
          </a:p>
          <a:p>
            <a:pPr indent="-160335" lvl="0" marL="16033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Clinical Test Result/Report</a:t>
            </a:r>
            <a:endParaRPr/>
          </a:p>
        </p:txBody>
      </p:sp>
      <p:sp>
        <p:nvSpPr>
          <p:cNvPr id="301" name="Google Shape;301;p31"/>
          <p:cNvSpPr txBox="1"/>
          <p:nvPr/>
        </p:nvSpPr>
        <p:spPr>
          <a:xfrm>
            <a:off x="6026226" y="14726380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3"/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66595" y="9968862"/>
            <a:ext cx="338327" cy="32221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1"/>
          <p:cNvSpPr/>
          <p:nvPr/>
        </p:nvSpPr>
        <p:spPr>
          <a:xfrm>
            <a:off x="1151854" y="10550785"/>
            <a:ext cx="7107900" cy="11895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1151578" y="10653061"/>
            <a:ext cx="7105500" cy="89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Diagnostic Imaging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5"/>
              </a:rPr>
              <a:t>US Core Diagnostic Imaging Result Observation Profile</a:t>
            </a:r>
            <a:endParaRPr b="1"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						</a:t>
            </a:r>
            <a:r>
              <a:rPr b="1" lang="en" sz="1050" u="sng">
                <a:solidFill>
                  <a:schemeClr val="hlink"/>
                </a:solidFill>
                <a:hlinkClick r:id="rId26"/>
              </a:rPr>
              <a:t>US Core DiagnosticReport Profile for Report and Note Exchange</a:t>
            </a:r>
            <a:endParaRPr b="1" sz="1100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Diagnostic Imaging Test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Diagnostic Imaging Report</a:t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594972" y="11202654"/>
            <a:ext cx="338327" cy="32221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/>
          <p:nvPr/>
        </p:nvSpPr>
        <p:spPr>
          <a:xfrm>
            <a:off x="1146048" y="11799030"/>
            <a:ext cx="7111200" cy="18279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1133147" y="11930285"/>
            <a:ext cx="7118400" cy="143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Information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7"/>
              </a:rPr>
              <a:t>US Core Encounter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Type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Diagnosis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8"/>
              </a:rPr>
              <a:t>US Core Condition Encounter Diagnosis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Time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Location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Encounter Disposition</a:t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594972" y="12540296"/>
            <a:ext cx="329184" cy="37982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1"/>
          <p:cNvSpPr/>
          <p:nvPr/>
        </p:nvSpPr>
        <p:spPr>
          <a:xfrm>
            <a:off x="1146049" y="13690403"/>
            <a:ext cx="7113300" cy="11895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1160031" y="13744376"/>
            <a:ext cx="7105500" cy="89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Goals	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0"/>
              </a:rPr>
              <a:t>US Core Goal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Patient Goals</a:t>
            </a:r>
            <a:endParaRPr/>
          </a:p>
          <a:p>
            <a:pPr indent="-160334" lvl="0" marL="16033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SDOH Goals</a:t>
            </a:r>
            <a:endParaRPr/>
          </a:p>
        </p:txBody>
      </p:sp>
      <p:pic>
        <p:nvPicPr>
          <p:cNvPr id="311" name="Google Shape;311;p31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594972" y="13987367"/>
            <a:ext cx="338328" cy="42962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1"/>
          <p:cNvSpPr/>
          <p:nvPr/>
        </p:nvSpPr>
        <p:spPr>
          <a:xfrm>
            <a:off x="1107036" y="19625972"/>
            <a:ext cx="7108200" cy="10155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1117065" y="19679953"/>
            <a:ext cx="7105500" cy="89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Immunizations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2"/>
              </a:rPr>
              <a:t>US Core Immunization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Immunizations</a:t>
            </a:r>
            <a:endParaRPr/>
          </a:p>
        </p:txBody>
      </p:sp>
      <p:pic>
        <p:nvPicPr>
          <p:cNvPr id="314" name="Google Shape;314;p31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7555960" y="19876488"/>
            <a:ext cx="329184" cy="470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1"/>
          <p:cNvSpPr/>
          <p:nvPr/>
        </p:nvSpPr>
        <p:spPr>
          <a:xfrm>
            <a:off x="1105375" y="20788014"/>
            <a:ext cx="7117800" cy="16353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1"/>
          <p:cNvSpPr/>
          <p:nvPr/>
        </p:nvSpPr>
        <p:spPr>
          <a:xfrm>
            <a:off x="1110475" y="21027400"/>
            <a:ext cx="7105500" cy="109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Laboratory					</a:t>
            </a:r>
            <a:r>
              <a:rPr b="1" lang="en" sz="1050" u="sng">
                <a:solidFill>
                  <a:schemeClr val="lt1"/>
                </a:solidFill>
                <a:hlinkClick r:id="rId3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Laboratory Result Observation Profile</a:t>
            </a:r>
            <a:r>
              <a:rPr b="1" lang="en" sz="1050">
                <a:solidFill>
                  <a:schemeClr val="lt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●"/>
            </a:pPr>
            <a:r>
              <a:rPr b="1" lang="en" sz="1050">
                <a:solidFill>
                  <a:schemeClr val="lt1"/>
                </a:solidFill>
              </a:rPr>
              <a:t>Values/Results				</a:t>
            </a:r>
            <a:r>
              <a:rPr b="1" lang="en" sz="1050" u="sng">
                <a:solidFill>
                  <a:schemeClr val="lt1"/>
                </a:solidFill>
                <a:hlinkClick r:id="rId3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DiagnosticReport Profile for Laboratory Result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●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Tests					</a:t>
            </a:r>
            <a:endParaRPr/>
          </a:p>
          <a:p>
            <a:pPr indent="-158115" lvl="0" marL="15544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●"/>
            </a:pPr>
            <a:r>
              <a:rPr b="1" lang="en" sz="1050">
                <a:solidFill>
                  <a:schemeClr val="lt1"/>
                </a:solidFill>
              </a:rPr>
              <a:t>Specimen Type				</a:t>
            </a:r>
            <a:r>
              <a:rPr b="1" lang="en" sz="1100" u="sng">
                <a:solidFill>
                  <a:schemeClr val="lt1"/>
                </a:solidFill>
                <a:hlinkClick r:id="rId3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Specimen Profile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●"/>
            </a:pPr>
            <a:r>
              <a:rPr b="1" lang="en" sz="1050">
                <a:solidFill>
                  <a:schemeClr val="lt1"/>
                </a:solidFill>
              </a:rPr>
              <a:t>Result Status</a:t>
            </a:r>
            <a:b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7"/>
              </a:rPr>
            </a:b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1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7469025" y="21637097"/>
            <a:ext cx="228601" cy="41147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/>
          <p:nvPr/>
        </p:nvSpPr>
        <p:spPr>
          <a:xfrm>
            <a:off x="1124075" y="22508314"/>
            <a:ext cx="7133400" cy="21357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1123581" y="22550829"/>
            <a:ext cx="7105500" cy="197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Medications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9"/>
              </a:rPr>
              <a:t>US Core Medication Request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Medications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Dose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Dose Unit of Measure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Indication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Fill Status					</a:t>
            </a:r>
            <a:r>
              <a:rPr b="1" lang="en" sz="1100" u="sng">
                <a:solidFill>
                  <a:schemeClr val="hlink"/>
                </a:solidFill>
                <a:hlinkClick r:id="rId40"/>
              </a:rPr>
              <a:t>US Core Medication Dispense Profile</a:t>
            </a:r>
            <a:r>
              <a:rPr b="1" lang="en" sz="1050">
                <a:solidFill>
                  <a:schemeClr val="lt1"/>
                </a:solidFill>
              </a:rPr>
              <a:t>		</a:t>
            </a:r>
            <a:endParaRPr b="1" sz="105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1144225" y="32223552"/>
            <a:ext cx="7135500" cy="16737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1133856" y="32271412"/>
            <a:ext cx="7105500" cy="143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Procedures 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1"/>
              </a:rPr>
              <a:t>US Core Procedure Profile</a:t>
            </a: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Procedures</a:t>
            </a:r>
            <a:endParaRPr b="1" sz="1050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</a:rPr>
              <a:t>Reason for Referral</a:t>
            </a: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" sz="1050" u="sng">
                <a:solidFill>
                  <a:schemeClr val="lt1"/>
                </a:solidFill>
                <a:hlinkClick r:id="rId4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ServiceRequest Profile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SDOH Interventions 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3"/>
              </a:rPr>
              <a:t>US Core Procedure Profile</a:t>
            </a:r>
            <a:endParaRPr b="1" sz="105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		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4"/>
              </a:rPr>
              <a:t>US Core ServiceRequest Profile</a:t>
            </a:r>
            <a:b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5"/>
              </a:rPr>
            </a:b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1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7464447" y="22823357"/>
            <a:ext cx="237744" cy="31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 txBox="1"/>
          <p:nvPr/>
        </p:nvSpPr>
        <p:spPr>
          <a:xfrm>
            <a:off x="6008975" y="24197968"/>
            <a:ext cx="2318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7"/>
              </a:rPr>
              <a:t>Medication List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1"/>
          <p:cNvSpPr/>
          <p:nvPr/>
        </p:nvSpPr>
        <p:spPr>
          <a:xfrm>
            <a:off x="1133856" y="24767177"/>
            <a:ext cx="7135800" cy="54477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1"/>
          <p:cNvSpPr/>
          <p:nvPr/>
        </p:nvSpPr>
        <p:spPr>
          <a:xfrm>
            <a:off x="1133856" y="24985520"/>
            <a:ext cx="7136700" cy="5097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Patient Demographics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8"/>
              </a:rPr>
              <a:t>US Core Patient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Last Name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 Name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Middle Name (incl. middle initial)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Suffix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b="1" lang="en" sz="1050">
                <a:solidFill>
                  <a:schemeClr val="lt1"/>
                </a:solidFill>
              </a:rPr>
              <a:t>			</a:t>
            </a: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9"/>
              </a:rPr>
              <a:t>US Core Sex Extension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Sexual Orientation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0"/>
              </a:rPr>
              <a:t>US Core Sexual Orientation Observation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Gender Identity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1"/>
              </a:rPr>
              <a:t>US Core Gender Identity Extension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 of Birth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Date of Death</a:t>
            </a:r>
            <a:endParaRPr b="1" sz="1050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Race	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2"/>
              </a:rPr>
              <a:t>US Core Race Extension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Ethnicity	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3"/>
              </a:rPr>
              <a:t>US Core Ethnicity Extension</a:t>
            </a:r>
            <a:endParaRPr b="1" sz="1050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Tribal Affiliation				</a:t>
            </a:r>
            <a:r>
              <a:rPr b="1" lang="en" sz="1050" u="sng">
                <a:solidFill>
                  <a:schemeClr val="hlink"/>
                </a:solidFill>
                <a:hlinkClick r:id="rId54"/>
              </a:rPr>
              <a:t>US Core Tribal Affiliation Extension</a:t>
            </a:r>
            <a:endParaRPr b="1" sz="1050">
              <a:solidFill>
                <a:schemeClr val="lt1"/>
              </a:solidFill>
            </a:endParaRPr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Preferred Language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 Address 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Previous Address 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 Number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 Number Type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Address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Related Person’s Name			</a:t>
            </a:r>
            <a:r>
              <a:rPr b="1" lang="en" sz="1100" u="sng">
                <a:solidFill>
                  <a:schemeClr val="hlink"/>
                </a:solidFill>
                <a:hlinkClick r:id="rId55"/>
              </a:rPr>
              <a:t>US Core Related Person Profile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Related Person’s Relationship		</a:t>
            </a:r>
            <a:r>
              <a:rPr b="1" lang="en" sz="1100" u="sng">
                <a:solidFill>
                  <a:schemeClr val="lt1"/>
                </a:solidFill>
                <a:hlinkClick r:id="rId5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Related Person Profile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Occupation					</a:t>
            </a:r>
            <a:r>
              <a:rPr b="1" lang="en" sz="1100" u="sng">
                <a:solidFill>
                  <a:schemeClr val="hlink"/>
                </a:solidFill>
                <a:hlinkClick r:id="rId57"/>
              </a:rPr>
              <a:t>US Core Observation Occupation Profile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Occupation Industry			</a:t>
            </a:r>
            <a:r>
              <a:rPr b="1" lang="en" sz="1100" u="sng">
                <a:solidFill>
                  <a:schemeClr val="lt1"/>
                </a:solidFill>
                <a:hlinkClick r:id="rId5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Observation Occupation Profile</a:t>
            </a:r>
            <a:endParaRPr b="1" sz="105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  <a:p>
            <a:pPr indent="-94184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1"/>
          <p:cNvPicPr preferRelativeResize="0"/>
          <p:nvPr/>
        </p:nvPicPr>
        <p:blipFill rotWithShape="1">
          <a:blip r:embed="rId59">
            <a:alphaModFix/>
          </a:blip>
          <a:srcRect b="0" l="0" r="0" t="0"/>
          <a:stretch/>
        </p:blipFill>
        <p:spPr>
          <a:xfrm>
            <a:off x="7544319" y="25438552"/>
            <a:ext cx="237745" cy="4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1"/>
          <p:cNvSpPr/>
          <p:nvPr/>
        </p:nvSpPr>
        <p:spPr>
          <a:xfrm>
            <a:off x="1142804" y="30316279"/>
            <a:ext cx="7136700" cy="18279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1"/>
          <p:cNvSpPr/>
          <p:nvPr/>
        </p:nvSpPr>
        <p:spPr>
          <a:xfrm>
            <a:off x="1129900" y="30447534"/>
            <a:ext cx="7118400" cy="1437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0"/>
              </a:rPr>
              <a:t>US Core Condition Problems and Health Concerns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SDOH Problems/Health Concerns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 of Onset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 of Resolution</a:t>
            </a:r>
            <a:endParaRPr/>
          </a:p>
        </p:txBody>
      </p:sp>
      <p:pic>
        <p:nvPicPr>
          <p:cNvPr id="329" name="Google Shape;329;p31"/>
          <p:cNvPicPr preferRelativeResize="0"/>
          <p:nvPr/>
        </p:nvPicPr>
        <p:blipFill rotWithShape="1">
          <a:blip r:embed="rId61">
            <a:alphaModFix/>
          </a:blip>
          <a:srcRect b="0" l="0" r="0" t="0"/>
          <a:stretch/>
        </p:blipFill>
        <p:spPr>
          <a:xfrm>
            <a:off x="7544313" y="31102755"/>
            <a:ext cx="320040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1"/>
          <p:cNvPicPr preferRelativeResize="0"/>
          <p:nvPr/>
        </p:nvPicPr>
        <p:blipFill rotWithShape="1">
          <a:blip r:embed="rId62">
            <a:alphaModFix/>
          </a:blip>
          <a:srcRect b="0" l="0" r="0" t="0"/>
          <a:stretch/>
        </p:blipFill>
        <p:spPr>
          <a:xfrm>
            <a:off x="7544313" y="32475758"/>
            <a:ext cx="246888" cy="39082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 txBox="1"/>
          <p:nvPr/>
        </p:nvSpPr>
        <p:spPr>
          <a:xfrm>
            <a:off x="6075011" y="33555867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3"/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6073095" y="33868223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4"/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1149445" y="34034601"/>
            <a:ext cx="7113300" cy="11655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1143000" y="34188880"/>
            <a:ext cx="7105500" cy="82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Provenance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5"/>
              </a:rPr>
              <a:t>US Core Provenance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 Time Stamp</a:t>
            </a:r>
            <a:endParaRPr/>
          </a:p>
          <a:p>
            <a:pPr indent="-160859" lvl="0" marL="160859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 Organization</a:t>
            </a:r>
            <a:endParaRPr/>
          </a:p>
        </p:txBody>
      </p:sp>
      <p:sp>
        <p:nvSpPr>
          <p:cNvPr id="335" name="Google Shape;335;p31"/>
          <p:cNvSpPr txBox="1"/>
          <p:nvPr/>
        </p:nvSpPr>
        <p:spPr>
          <a:xfrm>
            <a:off x="6075011" y="34773997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6"/>
              </a:rPr>
              <a:t>Basic Provenance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1144390" y="37733654"/>
            <a:ext cx="7132500" cy="42798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1156977" y="37806857"/>
            <a:ext cx="7118400" cy="4182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Vital Signs	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7"/>
              </a:rPr>
              <a:t>US Core Vitals Signs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Diastolic Blood Pressure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8"/>
              </a:rPr>
              <a:t>US Core Blood Pressure Profile</a:t>
            </a: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Systolic Blood Pressure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9"/>
              </a:rPr>
              <a:t>US Core Blood Pressure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 Height	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0"/>
              </a:rPr>
              <a:t>US Core Body Height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 Weight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1"/>
              </a:rPr>
              <a:t>US Core Body Weight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Heart Rate	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2"/>
              </a:rPr>
              <a:t>US Core Heart Rate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Respiratory Rate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3"/>
              </a:rPr>
              <a:t>US Core Respiratory Rate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Body Temperature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4"/>
              </a:rPr>
              <a:t>US Core Body Temperature Profile</a:t>
            </a: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Pulse Oximetry	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5"/>
              </a:rPr>
              <a:t>US Core Pulse Oximetry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Inhaled Oxygen Concentration</a:t>
            </a:r>
            <a:r>
              <a:rPr b="1" lang="en" sz="1050">
                <a:solidFill>
                  <a:schemeClr val="lt1"/>
                </a:solidFill>
              </a:rPr>
              <a:t>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6"/>
              </a:rPr>
              <a:t>US Core Pulse Oximetry Profile</a:t>
            </a:r>
            <a:endParaRPr/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BMI Percentile (2-20 Years</a:t>
            </a:r>
            <a:r>
              <a:rPr b="1" lang="en" sz="1050">
                <a:solidFill>
                  <a:schemeClr val="lt1"/>
                </a:solidFill>
              </a:rPr>
              <a:t>)	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7"/>
              </a:rPr>
              <a:t>US Core Pediatric BMI for Age Observation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Weight-for-length Percentile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8"/>
              </a:rPr>
              <a:t>US Core Pediatric Weight for Height Observation Profile</a:t>
            </a:r>
            <a:b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(Birth-36 Months)</a:t>
            </a:r>
            <a:endParaRPr b="1" i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3822" lvl="0" marL="123822" marR="0" rtl="0" algn="l"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Occipital-frontal Head Circumference 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9"/>
              </a:rPr>
              <a:t>US Core Pediatric Head Occipital Frontal Circumference</a:t>
            </a:r>
            <a:b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Percentile (Birth-36 Months)		</a:t>
            </a:r>
            <a:r>
              <a:rPr b="1" lang="en" sz="10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0"/>
              </a:rPr>
              <a:t>Percentile Profile</a:t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4184" lvl="0" marL="160859" marR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31"/>
          <p:cNvPicPr preferRelativeResize="0"/>
          <p:nvPr/>
        </p:nvPicPr>
        <p:blipFill rotWithShape="1">
          <a:blip r:embed="rId81">
            <a:alphaModFix/>
          </a:blip>
          <a:srcRect b="0" l="0" r="0" t="0"/>
          <a:stretch/>
        </p:blipFill>
        <p:spPr>
          <a:xfrm>
            <a:off x="7550697" y="34287379"/>
            <a:ext cx="329184" cy="3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1"/>
          <p:cNvSpPr/>
          <p:nvPr/>
        </p:nvSpPr>
        <p:spPr>
          <a:xfrm>
            <a:off x="1144390" y="35269424"/>
            <a:ext cx="7132500" cy="11655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1163425" y="35299816"/>
            <a:ext cx="7105500" cy="82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Smoking Status	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2"/>
              </a:rPr>
              <a:t>US Core Smoking Status Observation Profile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0859" lvl="0" marL="160859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Smoking Status</a:t>
            </a:r>
            <a:endParaRPr/>
          </a:p>
        </p:txBody>
      </p:sp>
      <p:pic>
        <p:nvPicPr>
          <p:cNvPr id="341" name="Google Shape;341;p31"/>
          <p:cNvPicPr preferRelativeResize="0"/>
          <p:nvPr/>
        </p:nvPicPr>
        <p:blipFill rotWithShape="1">
          <a:blip r:embed="rId83">
            <a:alphaModFix/>
          </a:blip>
          <a:srcRect b="0" l="0" r="0" t="0"/>
          <a:stretch/>
        </p:blipFill>
        <p:spPr>
          <a:xfrm>
            <a:off x="7572021" y="35561608"/>
            <a:ext cx="329184" cy="26045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1"/>
          <p:cNvSpPr/>
          <p:nvPr/>
        </p:nvSpPr>
        <p:spPr>
          <a:xfrm>
            <a:off x="1144390" y="36498004"/>
            <a:ext cx="7132500" cy="11655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1163425" y="36528395"/>
            <a:ext cx="7105500" cy="82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Unique Device Identifier(s)	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4"/>
              </a:rPr>
              <a:t>US Core Implantable Device Profile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235" lvl="0" marL="12223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</a:pPr>
            <a:r>
              <a:rPr b="1" lang="en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Unique Device Identifier(s) for a Patient’s Implantable Device(s)</a:t>
            </a:r>
            <a:endParaRPr b="1" i="1"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1"/>
          <p:cNvPicPr preferRelativeResize="0"/>
          <p:nvPr/>
        </p:nvPicPr>
        <p:blipFill rotWithShape="1">
          <a:blip r:embed="rId85">
            <a:alphaModFix/>
          </a:blip>
          <a:srcRect b="0" l="0" r="0" t="0"/>
          <a:stretch/>
        </p:blipFill>
        <p:spPr>
          <a:xfrm>
            <a:off x="7571635" y="36908091"/>
            <a:ext cx="283464" cy="40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1"/>
          <p:cNvPicPr preferRelativeResize="0"/>
          <p:nvPr/>
        </p:nvPicPr>
        <p:blipFill rotWithShape="1">
          <a:blip r:embed="rId86">
            <a:alphaModFix/>
          </a:blip>
          <a:srcRect b="0" l="0" r="0" t="0"/>
          <a:stretch/>
        </p:blipFill>
        <p:spPr>
          <a:xfrm>
            <a:off x="7569574" y="38073494"/>
            <a:ext cx="329184" cy="56069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 txBox="1"/>
          <p:nvPr/>
        </p:nvSpPr>
        <p:spPr>
          <a:xfrm>
            <a:off x="6071616" y="14473321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lt1"/>
                </a:solidFill>
                <a:hlinkClick r:id="rId8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6072129" y="31716834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8"/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6045397" y="14901354"/>
            <a:ext cx="2115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9"/>
              </a:rPr>
              <a:t>SDOH Guidance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1129950" y="14981400"/>
            <a:ext cx="7113300" cy="20943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1119750" y="14958428"/>
            <a:ext cx="7105500" cy="1948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93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Health Insurance Information</a:t>
            </a: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0"/>
              </a:rPr>
              <a:t>US Core </a:t>
            </a:r>
            <a:r>
              <a:rPr b="1" lang="en" sz="1100" u="sng">
                <a:solidFill>
                  <a:schemeClr val="hlink"/>
                </a:solidFill>
                <a:hlinkClick r:id="rId91"/>
              </a:rPr>
              <a:t>Coverage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Coverage Status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Coverage Type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Relationship to Subscriber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Member Identifier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Subscriber Identifier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Group Number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Payer Identifier</a:t>
            </a:r>
            <a:endParaRPr b="1"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Group Number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Payer Identifier</a:t>
            </a:r>
            <a:endParaRPr b="1" sz="1050">
              <a:solidFill>
                <a:schemeClr val="lt1"/>
              </a:solidFill>
            </a:endParaRPr>
          </a:p>
          <a:p>
            <a:pPr indent="0" lvl="0" marL="4572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</p:txBody>
      </p:sp>
      <p:pic>
        <p:nvPicPr>
          <p:cNvPr id="351" name="Google Shape;351;p31"/>
          <p:cNvPicPr preferRelativeResize="0"/>
          <p:nvPr/>
        </p:nvPicPr>
        <p:blipFill>
          <a:blip r:embed="rId92">
            <a:alphaModFix/>
          </a:blip>
          <a:stretch>
            <a:fillRect/>
          </a:stretch>
        </p:blipFill>
        <p:spPr>
          <a:xfrm>
            <a:off x="7527700" y="15344951"/>
            <a:ext cx="347472" cy="3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/>
          <p:cNvSpPr/>
          <p:nvPr/>
        </p:nvSpPr>
        <p:spPr>
          <a:xfrm>
            <a:off x="1129950" y="17174943"/>
            <a:ext cx="7113300" cy="234420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rotWithShape="0" algn="tl" dir="2700000" dist="381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1119750" y="17151971"/>
            <a:ext cx="7105500" cy="213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Health Status/Assessments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Health Concerns			</a:t>
            </a:r>
            <a:r>
              <a:rPr b="1" lang="en" sz="1100" u="sng">
                <a:solidFill>
                  <a:schemeClr val="lt1"/>
                </a:solidFill>
                <a:hlinkClick r:id="rId9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Condition Problems and Health Concerns Profile</a:t>
            </a:r>
            <a:r>
              <a:rPr b="1" lang="en" sz="1050">
                <a:solidFill>
                  <a:schemeClr val="lt1"/>
                </a:solidFill>
              </a:rPr>
              <a:t>	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Functional Status			TODO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Disability Status			TODO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Mental/Cognitive Status		TODO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Pregnancy Status			</a:t>
            </a:r>
            <a:r>
              <a:rPr b="1" lang="en" sz="1050" u="sng">
                <a:solidFill>
                  <a:schemeClr val="hlink"/>
                </a:solidFill>
                <a:hlinkClick r:id="rId94"/>
              </a:rPr>
              <a:t>US Core Observation Pregnancy Status Profile</a:t>
            </a:r>
            <a:r>
              <a:rPr b="1" lang="en" sz="1050">
                <a:solidFill>
                  <a:schemeClr val="lt1"/>
                </a:solidFill>
              </a:rPr>
              <a:t>,</a:t>
            </a:r>
            <a:endParaRPr b="1" sz="1050">
              <a:solidFill>
                <a:schemeClr val="lt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 u="sng">
                <a:solidFill>
                  <a:schemeClr val="hlink"/>
                </a:solidFill>
                <a:hlinkClick r:id="rId95"/>
              </a:rPr>
              <a:t>US Core Observation Pregnancy Intent Profile</a:t>
            </a:r>
            <a:endParaRPr b="1" sz="1050">
              <a:solidFill>
                <a:schemeClr val="lt1"/>
              </a:solidFill>
            </a:endParaRPr>
          </a:p>
          <a:p>
            <a:pPr indent="-158115" lvl="0" marL="15544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</a:pPr>
            <a:r>
              <a:rPr b="1" lang="en" sz="1050">
                <a:solidFill>
                  <a:schemeClr val="lt1"/>
                </a:solidFill>
              </a:rPr>
              <a:t>Smoking Status			</a:t>
            </a:r>
            <a:r>
              <a:rPr b="1" lang="en" sz="1100" u="sng">
                <a:solidFill>
                  <a:schemeClr val="lt1"/>
                </a:solidFill>
                <a:hlinkClick r:id="rId9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 Core Smoking Status Observation Profile</a:t>
            </a:r>
            <a:endParaRPr b="1"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1"/>
              </a:solidFill>
            </a:endParaRPr>
          </a:p>
        </p:txBody>
      </p:sp>
      <p:pic>
        <p:nvPicPr>
          <p:cNvPr id="354" name="Google Shape;354;p31"/>
          <p:cNvPicPr preferRelativeResize="0"/>
          <p:nvPr/>
        </p:nvPicPr>
        <p:blipFill rotWithShape="1">
          <a:blip r:embed="rId97">
            <a:alphaModFix/>
          </a:blip>
          <a:srcRect b="0" l="0" r="0" t="0"/>
          <a:stretch/>
        </p:blipFill>
        <p:spPr>
          <a:xfrm>
            <a:off x="7579650" y="18617985"/>
            <a:ext cx="347472" cy="24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NC Palette">
      <a:dk1>
        <a:srgbClr val="000000"/>
      </a:dk1>
      <a:lt1>
        <a:srgbClr val="FFFFFF"/>
      </a:lt1>
      <a:dk2>
        <a:srgbClr val="0074BB"/>
      </a:dk2>
      <a:lt2>
        <a:srgbClr val="E7E6E6"/>
      </a:lt2>
      <a:accent1>
        <a:srgbClr val="1E3A72"/>
      </a:accent1>
      <a:accent2>
        <a:srgbClr val="DA281C"/>
      </a:accent2>
      <a:accent3>
        <a:srgbClr val="FFCD35"/>
      </a:accent3>
      <a:accent4>
        <a:srgbClr val="92CAE4"/>
      </a:accent4>
      <a:accent5>
        <a:srgbClr val="407EC9"/>
      </a:accent5>
      <a:accent6>
        <a:srgbClr val="701460"/>
      </a:accent6>
      <a:hlink>
        <a:srgbClr val="FFFFF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