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media/image29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3" r:id="rId4"/>
    <p:sldId id="258" r:id="rId5"/>
    <p:sldId id="266" r:id="rId6"/>
    <p:sldId id="267" r:id="rId7"/>
    <p:sldId id="268" r:id="rId8"/>
    <p:sldId id="269" r:id="rId9"/>
    <p:sldId id="270" r:id="rId10"/>
    <p:sldId id="284" r:id="rId11"/>
    <p:sldId id="294" r:id="rId12"/>
    <p:sldId id="295" r:id="rId13"/>
    <p:sldId id="304" r:id="rId14"/>
    <p:sldId id="259" r:id="rId15"/>
    <p:sldId id="300" r:id="rId16"/>
    <p:sldId id="272" r:id="rId17"/>
    <p:sldId id="275" r:id="rId18"/>
    <p:sldId id="293" r:id="rId19"/>
    <p:sldId id="292" r:id="rId20"/>
    <p:sldId id="274" r:id="rId21"/>
    <p:sldId id="296" r:id="rId22"/>
    <p:sldId id="278" r:id="rId23"/>
    <p:sldId id="271" r:id="rId24"/>
    <p:sldId id="273" r:id="rId25"/>
    <p:sldId id="279" r:id="rId26"/>
    <p:sldId id="280" r:id="rId27"/>
    <p:sldId id="298" r:id="rId28"/>
    <p:sldId id="305" r:id="rId29"/>
    <p:sldId id="301" r:id="rId30"/>
    <p:sldId id="282" r:id="rId31"/>
    <p:sldId id="299" r:id="rId32"/>
    <p:sldId id="307" r:id="rId33"/>
    <p:sldId id="308" r:id="rId34"/>
    <p:sldId id="283" r:id="rId35"/>
    <p:sldId id="309" r:id="rId36"/>
    <p:sldId id="306" r:id="rId37"/>
    <p:sldId id="302" r:id="rId38"/>
    <p:sldId id="263" r:id="rId39"/>
    <p:sldId id="2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our" initials="aa" lastIdx="2" clrIdx="0">
    <p:extLst>
      <p:ext uri="{19B8F6BF-5375-455C-9EA6-DF929625EA0E}">
        <p15:presenceInfo xmlns:p15="http://schemas.microsoft.com/office/powerpoint/2012/main" userId="384ec910f21bc8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3T16:40:51.407" idx="1">
    <p:pos x="1828" y="3298"/>
    <p:text>it does not involve physical contact between the userand system.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09:41:32.162" idx="2">
    <p:pos x="5604" y="1145"/>
    <p:text>a charge-couple device (CCD) monochrome camera that provide thermal image and relatively low cost to thermal camera as it is highly sensitive for near infrared (IR) spectrum covering 700-1400nm and it was surrounded by 24-IR LEDs mounted in square shape 6-in each side.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AA8ED-97D1-4F2B-91CF-9DFD6E4BC23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103E-6EA3-49EE-A532-CB0CE8C0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&amp;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&amp;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976F-8269-4798-9949-CEEDFE19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F1A91-1721-49DE-8624-11E2B034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FD5B-0145-4988-8354-FECA3A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CA83-7469-43F6-BFC5-8081F5E1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3E39-119B-4361-9112-C609CA82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0B98-55E8-4E20-9D26-0E486791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EF8BF-9724-4252-B0B2-3D1C96E8B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2CF-E516-4CED-8ACD-4E1F81BC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4D81-7213-4A95-95EB-82AC596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3F81-FA13-4769-ADDE-64FDBE9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2659F-2EFB-49A5-B2D8-126BA59D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2DCE-7370-4455-BF5D-DE9D09BB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8BC0-40EC-44CD-91B0-FCCE5390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7636-817E-4647-BF9E-2EE692A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F211-F0C9-4802-B0A6-9C863918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271-5114-490F-BBB9-2C396C65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CDA9-CA63-4DF4-9ACF-E465B9C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24EF-B9FF-40FC-AF0C-C8B66D5B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3AC3-D1D2-44EB-9E1F-7C38D9C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3D2A-5B94-4158-9E5C-351489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BFCA-DA55-4105-8C6A-83DB70C2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7FF4-852F-4923-92B1-50F768CC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7933-3900-42A0-A1D7-1CEC5E1A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45CD-D23C-4831-9618-20EF364B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259F-5C42-493E-8EBC-CEFC50B1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5847-B06B-41BF-A80A-EBC3BA9D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6088-ED91-409C-BB63-4A41226CD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7E77-C742-4E83-AD32-4A327BBD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9B997-1536-404D-B4BB-0D5A2798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6013-1C68-47E6-B5B5-19C2A2D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C15A-B6A1-4E9F-B79F-BA0DED8E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0AC5-A711-4ABD-B7E9-BCF5C79F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EF63-CE89-4EA2-BFE8-55B7653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CBAC-661F-4163-A8FC-FEB3FD0D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3EC68-8521-4EFF-91D8-83381918E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057A4-F763-4204-812C-474DF72B4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1CBEE-975E-49D4-963E-96E4874F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D57F4-59D8-4E29-89B1-604A91E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8910-CB44-4E7F-8DC5-5095003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999-828D-43A4-BFCB-B0D95FA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9EF02-1CCD-444B-9458-03B71865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3A868-8942-4C43-9DB4-AE5A4C01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B78F-252F-45A8-B48E-2086471E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3FB4E-677F-42C6-8092-42106B7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A400-48BB-4BE1-AC44-1EE2256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C56A-3DFF-40CA-83BF-3B9905F4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3A65-44EE-490B-AFFD-1125D68D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F8A6-3570-41EB-9159-5848670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DCAD-B7D8-413A-A957-3B699B51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6A78-58F7-4291-BFFB-99717452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1BA3-7DE1-4560-AE50-54165EF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3D8B-C1DE-4754-8DAF-E741EFC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5688-D3FE-4BE0-BFA7-DCBA4A84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ABFC3-64DF-444A-A485-58512D315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6C88-228D-4327-8A72-BFB9210B0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9FA9-A9EB-4489-9090-F086CDFD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F35D-84B2-403E-B7AE-72CF8CA5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6604-7A29-49DE-9C38-A08B90B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268F-FC51-4F7B-A633-0DF85608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BFFD-A3CB-4F4D-AACC-D3F72C3E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4845-13A4-41F5-94D1-DD1247C6A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E555-47D5-4014-88C7-E166D83DECE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8430-2A69-4954-B621-55E96EBA4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0426-AD19-4A90-A22D-DA1780288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D3C-7B65-47F4-8EEF-E12ED016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554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Hand Vasculature Image Analysis and Gender/Age Classifications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0C053-8FC1-4910-AA94-154EAC57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467832"/>
            <a:ext cx="2785625" cy="1132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F1D1F-BC6E-467E-923E-9C5AC7BF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946" y="361427"/>
            <a:ext cx="1320629" cy="1781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C7BDA-AC3D-4BE5-BD3D-58946D6CF9E1}"/>
              </a:ext>
            </a:extLst>
          </p:cNvPr>
          <p:cNvSpPr txBox="1"/>
          <p:nvPr/>
        </p:nvSpPr>
        <p:spPr>
          <a:xfrm>
            <a:off x="2027583" y="4871875"/>
            <a:ext cx="8491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members:</a:t>
            </a:r>
            <a:r>
              <a:rPr lang="en-US" sz="2400" dirty="0"/>
              <a:t> Mona Ahmed Hussein &amp; Amr Mohamed Ashour</a:t>
            </a:r>
          </a:p>
          <a:p>
            <a:pPr algn="ctr"/>
            <a:r>
              <a:rPr lang="en-US" sz="2400" b="1" dirty="0"/>
              <a:t>Supervisor: </a:t>
            </a:r>
            <a:r>
              <a:rPr lang="en-US" sz="2400" dirty="0"/>
              <a:t>Dr. Ahmed Badawi </a:t>
            </a:r>
          </a:p>
        </p:txBody>
      </p:sp>
    </p:spTree>
    <p:extLst>
      <p:ext uri="{BB962C8B-B14F-4D97-AF65-F5344CB8AC3E}">
        <p14:creationId xmlns:p14="http://schemas.microsoft.com/office/powerpoint/2010/main" val="177371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A8D3-49E0-4432-9E61-0D5A49E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Diagram of the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BCD4E-93DA-45D2-B0C5-34E0AF4304F7}"/>
              </a:ext>
            </a:extLst>
          </p:cNvPr>
          <p:cNvSpPr/>
          <p:nvPr/>
        </p:nvSpPr>
        <p:spPr>
          <a:xfrm>
            <a:off x="1718641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A7459-3225-454A-B8A4-16987D4D88E9}"/>
              </a:ext>
            </a:extLst>
          </p:cNvPr>
          <p:cNvSpPr/>
          <p:nvPr/>
        </p:nvSpPr>
        <p:spPr>
          <a:xfrm>
            <a:off x="4903303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60F6-B9A3-498F-A215-38092EC7C68C}"/>
              </a:ext>
            </a:extLst>
          </p:cNvPr>
          <p:cNvSpPr/>
          <p:nvPr/>
        </p:nvSpPr>
        <p:spPr>
          <a:xfrm>
            <a:off x="816913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35012-642F-447D-B1FF-47659154E30D}"/>
              </a:ext>
            </a:extLst>
          </p:cNvPr>
          <p:cNvSpPr/>
          <p:nvPr/>
        </p:nvSpPr>
        <p:spPr>
          <a:xfrm>
            <a:off x="4903302" y="4600135"/>
            <a:ext cx="2538508" cy="133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Fusion of Classifiers/</a:t>
            </a:r>
          </a:p>
          <a:p>
            <a:pPr algn="ctr"/>
            <a:r>
              <a:rPr lang="en-US" sz="3200" dirty="0"/>
              <a:t>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9353D-0335-4321-B107-951DCAF34D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04032" y="3220278"/>
            <a:ext cx="79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DB706-DCCA-44B6-B449-7C5A65F8D4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88694" y="3220278"/>
            <a:ext cx="88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F200EA-02A8-453D-8275-9D04BF63C02E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 flipH="1">
            <a:off x="10554528" y="3220278"/>
            <a:ext cx="1" cy="203493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CA05E-1513-4492-9869-C641C96E3646}"/>
              </a:ext>
            </a:extLst>
          </p:cNvPr>
          <p:cNvSpPr/>
          <p:nvPr/>
        </p:nvSpPr>
        <p:spPr>
          <a:xfrm>
            <a:off x="8169137" y="469862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C76F3-87D5-4F63-B68A-037EB9CE4139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7441810" y="5255211"/>
            <a:ext cx="727327" cy="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C127B-51C5-4AB7-BD2C-C0631F1D0EFE}"/>
              </a:ext>
            </a:extLst>
          </p:cNvPr>
          <p:cNvSpPr/>
          <p:nvPr/>
        </p:nvSpPr>
        <p:spPr>
          <a:xfrm>
            <a:off x="1718641" y="470597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Classification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67A1E0-CEF7-4B2D-BC22-786A3933FBAA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4104032" y="5262561"/>
            <a:ext cx="799270" cy="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4BE96FE-2753-453C-B5A9-67ACB4A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798"/>
            <a:ext cx="10515600" cy="429189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1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8A-CC0B-4B64-BED7-647A6F2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 and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32DF-1A62-4E54-A804-8C72BA8E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Near Infrared (NIR) Camera with surrounded by IR LEDs.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04F86-0741-4318-972D-1F97DA4B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1" y="2522216"/>
            <a:ext cx="5045610" cy="3688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CD57A-101B-4D04-A77D-723A872E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8" y="2330312"/>
            <a:ext cx="5989321" cy="388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9BF9E-BFE3-4710-B5BF-568F272AB57B}"/>
              </a:ext>
            </a:extLst>
          </p:cNvPr>
          <p:cNvSpPr txBox="1"/>
          <p:nvPr/>
        </p:nvSpPr>
        <p:spPr>
          <a:xfrm>
            <a:off x="106679" y="6210780"/>
            <a:ext cx="65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sensitivity characteristics of used silicon based CCD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B85A7-1E66-440A-99D9-25C2F5639875}"/>
              </a:ext>
            </a:extLst>
          </p:cNvPr>
          <p:cNvSpPr txBox="1"/>
          <p:nvPr/>
        </p:nvSpPr>
        <p:spPr>
          <a:xfrm>
            <a:off x="7657514" y="6210780"/>
            <a:ext cx="338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Its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0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3F00-3748-48C0-B580-02C4045C760B}"/>
              </a:ext>
            </a:extLst>
          </p:cNvPr>
          <p:cNvSpPr/>
          <p:nvPr/>
        </p:nvSpPr>
        <p:spPr>
          <a:xfrm>
            <a:off x="4302369" y="1530831"/>
            <a:ext cx="3587262" cy="105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160 persons/1000 Images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CAB9B-6A4D-4D06-8BDE-6F1C9970BE91}"/>
              </a:ext>
            </a:extLst>
          </p:cNvPr>
          <p:cNvSpPr/>
          <p:nvPr/>
        </p:nvSpPr>
        <p:spPr>
          <a:xfrm>
            <a:off x="7691227" y="2740547"/>
            <a:ext cx="374200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110 Young ,50 Old/800, 200 Images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6A611-CE32-4252-A015-132D5F770FC0}"/>
              </a:ext>
            </a:extLst>
          </p:cNvPr>
          <p:cNvSpPr/>
          <p:nvPr/>
        </p:nvSpPr>
        <p:spPr>
          <a:xfrm>
            <a:off x="893094" y="2740547"/>
            <a:ext cx="3460652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80 Males ,80 Females/500 Images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81993-938D-4D12-9C0B-0898669B29A6}"/>
              </a:ext>
            </a:extLst>
          </p:cNvPr>
          <p:cNvSpPr/>
          <p:nvPr/>
        </p:nvSpPr>
        <p:spPr>
          <a:xfrm>
            <a:off x="944473" y="4419026"/>
            <a:ext cx="335789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5-7 Images for each 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D44E-BFB7-4137-97E8-3F46F7F02004}"/>
              </a:ext>
            </a:extLst>
          </p:cNvPr>
          <p:cNvSpPr/>
          <p:nvPr/>
        </p:nvSpPr>
        <p:spPr>
          <a:xfrm>
            <a:off x="7889631" y="4418469"/>
            <a:ext cx="335789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5-7 Images for each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7993FB-85F9-4D58-8974-B00A5F92B112}"/>
              </a:ext>
            </a:extLst>
          </p:cNvPr>
          <p:cNvSpPr/>
          <p:nvPr/>
        </p:nvSpPr>
        <p:spPr>
          <a:xfrm>
            <a:off x="4408642" y="5652599"/>
            <a:ext cx="335789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 left hand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769765-B463-42C9-9712-87680BB344A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889631" y="2060645"/>
            <a:ext cx="1672599" cy="679902"/>
          </a:xfrm>
          <a:prstGeom prst="bentConnector2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DCC629-3A15-4754-90AC-D707BB66969B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2623421" y="2060645"/>
            <a:ext cx="1678949" cy="679902"/>
          </a:xfrm>
          <a:prstGeom prst="bentConnector2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8098EF4-1AF0-4DA2-BBC0-1FA8D0CD0DE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2227973" y="4023577"/>
            <a:ext cx="790895" cy="1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A14DC56-12FD-40F8-8539-715A2C2345AB}"/>
              </a:ext>
            </a:extLst>
          </p:cNvPr>
          <p:cNvCxnSpPr>
            <a:stCxn id="9" idx="2"/>
            <a:endCxn id="13" idx="3"/>
          </p:cNvCxnSpPr>
          <p:nvPr/>
        </p:nvCxnSpPr>
        <p:spPr>
          <a:xfrm rot="5400000">
            <a:off x="8272390" y="4800202"/>
            <a:ext cx="790338" cy="1802041"/>
          </a:xfrm>
          <a:prstGeom prst="bentConnector2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27F5312-E13D-4F9D-A1CA-75829994D491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3121141" y="4808889"/>
            <a:ext cx="789781" cy="1785221"/>
          </a:xfrm>
          <a:prstGeom prst="bentConnector2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FD020AF-0400-498F-9821-BA65EBEA94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170235" y="4020125"/>
            <a:ext cx="790338" cy="6349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5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F85-4F0D-431C-B768-411653F2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40869-68A7-4A5A-90C2-09CE9786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7" y="1690688"/>
            <a:ext cx="10966745" cy="46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Preprocessing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B9CCB-71EE-4928-B823-237080D3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5" y="2465146"/>
            <a:ext cx="4608443" cy="307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032F5-56B5-45A2-9E22-D877653BE27B}"/>
              </a:ext>
            </a:extLst>
          </p:cNvPr>
          <p:cNvSpPr txBox="1"/>
          <p:nvPr/>
        </p:nvSpPr>
        <p:spPr>
          <a:xfrm>
            <a:off x="2635526" y="56723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AC8BA-533D-4824-AFC3-7406361F9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48" y="2465146"/>
            <a:ext cx="3969026" cy="306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2D389-2C39-45C1-A8CF-525B16450A4D}"/>
              </a:ext>
            </a:extLst>
          </p:cNvPr>
          <p:cNvSpPr txBox="1"/>
          <p:nvPr/>
        </p:nvSpPr>
        <p:spPr>
          <a:xfrm>
            <a:off x="7907406" y="5672378"/>
            <a:ext cx="12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Image</a:t>
            </a:r>
          </a:p>
        </p:txBody>
      </p:sp>
    </p:spTree>
    <p:extLst>
      <p:ext uri="{BB962C8B-B14F-4D97-AF65-F5344CB8AC3E}">
        <p14:creationId xmlns:p14="http://schemas.microsoft.com/office/powerpoint/2010/main" val="7889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0148-D6BC-486D-A79B-6EC505E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5AA9-4378-43EA-A9AF-E4BFD264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Otsu Thresholding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460C-C982-4061-9DE8-6E5C725A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180" y="2534765"/>
            <a:ext cx="4933640" cy="2933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ED4C-158F-4CDF-AB48-094A6526AF24}"/>
              </a:ext>
            </a:extLst>
          </p:cNvPr>
          <p:cNvSpPr txBox="1"/>
          <p:nvPr/>
        </p:nvSpPr>
        <p:spPr>
          <a:xfrm>
            <a:off x="238539" y="5807631"/>
            <a:ext cx="1171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https://encrypted-tbn0.gstatic.com/images?q=tbn:ANd9GcQ-MQPTyzxDzR5qFxQOaxdrvn9YM0QD6anRCOp88bRfUNxOro40</a:t>
            </a:r>
          </a:p>
        </p:txBody>
      </p:sp>
    </p:spTree>
    <p:extLst>
      <p:ext uri="{BB962C8B-B14F-4D97-AF65-F5344CB8AC3E}">
        <p14:creationId xmlns:p14="http://schemas.microsoft.com/office/powerpoint/2010/main" val="314172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Image Processing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82F88-D2E8-499B-A381-CCA9170E162C}"/>
              </a:ext>
            </a:extLst>
          </p:cNvPr>
          <p:cNvSpPr txBox="1"/>
          <p:nvPr/>
        </p:nvSpPr>
        <p:spPr>
          <a:xfrm>
            <a:off x="6609308" y="5468481"/>
            <a:ext cx="15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103CA-695A-404A-AB14-C766C89590A2}"/>
              </a:ext>
            </a:extLst>
          </p:cNvPr>
          <p:cNvSpPr txBox="1"/>
          <p:nvPr/>
        </p:nvSpPr>
        <p:spPr>
          <a:xfrm>
            <a:off x="9177406" y="5468481"/>
            <a:ext cx="81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CE625-8280-4C7A-B711-46530C04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22" y="3429000"/>
            <a:ext cx="190500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C1AB8-8663-4A00-8F41-22B8C42D7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25" y="3429000"/>
            <a:ext cx="1905000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899BE-C927-4922-A7C2-9798D805C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28" y="3429000"/>
            <a:ext cx="1905000" cy="190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D4A881-544D-459D-809A-D91295070FEE}"/>
              </a:ext>
            </a:extLst>
          </p:cNvPr>
          <p:cNvSpPr txBox="1"/>
          <p:nvPr/>
        </p:nvSpPr>
        <p:spPr>
          <a:xfrm>
            <a:off x="4357149" y="5427776"/>
            <a:ext cx="15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Bilateral Filter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E2F66-1867-4175-92E4-9AE0EC253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1" y="3429000"/>
            <a:ext cx="1905000" cy="1905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247919-8CBC-4969-8EAE-F16B0E8E3C61}"/>
              </a:ext>
            </a:extLst>
          </p:cNvPr>
          <p:cNvSpPr txBox="1"/>
          <p:nvPr/>
        </p:nvSpPr>
        <p:spPr>
          <a:xfrm>
            <a:off x="1923379" y="54684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Morphology Filter</a:t>
            </a:r>
          </a:p>
        </p:txBody>
      </p:sp>
    </p:spTree>
    <p:extLst>
      <p:ext uri="{BB962C8B-B14F-4D97-AF65-F5344CB8AC3E}">
        <p14:creationId xmlns:p14="http://schemas.microsoft.com/office/powerpoint/2010/main" val="344855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Morphology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5751443" y="5622676"/>
            <a:ext cx="588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https://trac.fawkesrobotics.org/doxygen/classMorphologicalFilter__inherit__graph.png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11BCB15D-349C-4ADD-919C-FD050BE0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13" y="1851694"/>
            <a:ext cx="41624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C8C0B9-891D-4200-A791-843FC0AD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8006"/>
            <a:ext cx="3750986" cy="33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Bilateral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4772009" y="5605736"/>
            <a:ext cx="710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http://www.coldvision.io/wp-content/uploads/2016/01/bilateral_filter.jpg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0061F-C70D-4906-9F61-7C538D1C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6730"/>
            <a:ext cx="3773558" cy="3263500"/>
          </a:xfrm>
          <a:prstGeom prst="rect">
            <a:avLst/>
          </a:prstGeom>
        </p:spPr>
      </p:pic>
      <p:pic>
        <p:nvPicPr>
          <p:cNvPr id="2050" name="Picture 2" descr="ØµÙØ±Ø© Ø°Ø§Øª ØµÙØ©">
            <a:extLst>
              <a:ext uri="{FF2B5EF4-FFF2-40B4-BE49-F238E27FC236}">
                <a16:creationId xmlns:a16="http://schemas.microsoft.com/office/drawing/2014/main" id="{C9A4F717-9DDC-4917-A835-4ED16E6B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21" y="1911223"/>
            <a:ext cx="6056579" cy="36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E9EDC-C176-4E8C-B8E6-D3CD9E85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921"/>
            <a:ext cx="4297174" cy="2870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5302604" y="5145598"/>
            <a:ext cx="588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http://users.ecs.soton.ac.uk/msn/book/new_demo/median/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3D39D-A688-4B68-8E8F-4D79B6CE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2921"/>
            <a:ext cx="3919331" cy="31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FFC6-9D07-4917-890B-9609C12C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69B0-3842-4399-86AE-BFC04F4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Definition</a:t>
            </a:r>
          </a:p>
          <a:p>
            <a:r>
              <a:rPr lang="en-US" sz="3600" dirty="0"/>
              <a:t>Introduction &amp; literature survey</a:t>
            </a:r>
          </a:p>
          <a:p>
            <a:r>
              <a:rPr lang="en-US" sz="3600" dirty="0"/>
              <a:t>Material and Methods </a:t>
            </a:r>
          </a:p>
          <a:p>
            <a:r>
              <a:rPr lang="en-US" sz="3600" dirty="0"/>
              <a:t>Results and Discussion </a:t>
            </a:r>
          </a:p>
          <a:p>
            <a:r>
              <a:rPr lang="en-US" sz="3600" dirty="0"/>
              <a:t>Conclusion</a:t>
            </a:r>
          </a:p>
          <a:p>
            <a:r>
              <a:rPr lang="en-US" sz="3600" dirty="0"/>
              <a:t>GUI System</a:t>
            </a:r>
          </a:p>
          <a:p>
            <a:r>
              <a:rPr lang="en-US" sz="3600" dirty="0"/>
              <a:t>Acknowledgment </a:t>
            </a:r>
          </a:p>
        </p:txBody>
      </p:sp>
    </p:spTree>
    <p:extLst>
      <p:ext uri="{BB962C8B-B14F-4D97-AF65-F5344CB8AC3E}">
        <p14:creationId xmlns:p14="http://schemas.microsoft.com/office/powerpoint/2010/main" val="168878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5C9B-5334-4848-A426-EDB822F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Contrast Limited Adaptive Histogram Equalization (CLAHE)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777D-7BAA-4531-A3DB-870EBEB4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75" y="2340733"/>
            <a:ext cx="5911455" cy="2880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9D925-EF9C-4990-B20A-1580550806FF}"/>
              </a:ext>
            </a:extLst>
          </p:cNvPr>
          <p:cNvSpPr txBox="1"/>
          <p:nvPr/>
        </p:nvSpPr>
        <p:spPr>
          <a:xfrm>
            <a:off x="5593658" y="5502069"/>
            <a:ext cx="620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https://en.wikipedia.org/wiki/Adaptive_histogram_equalization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4EB467-985E-48E3-9244-55CFCFF6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733"/>
            <a:ext cx="3879574" cy="30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8A-CC0B-4B64-BED7-647A6F2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2BCC-9819-4EBB-B938-85B3E36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Binary Pattern (LBP) – Local Ternary Pattern (LTP) – gray level co-occurrence matrix (GLCM)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41FE4-1175-40C1-B948-F459B91D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2" y="2931444"/>
            <a:ext cx="5566283" cy="2642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93D0D-F5AE-47FB-ABF0-668F38385038}"/>
              </a:ext>
            </a:extLst>
          </p:cNvPr>
          <p:cNvSpPr txBox="1"/>
          <p:nvPr/>
        </p:nvSpPr>
        <p:spPr>
          <a:xfrm>
            <a:off x="1154410" y="5807631"/>
            <a:ext cx="4131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http://www.mdpi.com/2073-431X/5/2/10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7F195C8-2A00-4ABB-818D-214949F9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2931444"/>
            <a:ext cx="5327346" cy="2642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AA2490-22A0-4DBC-9565-6CCEC4F1E436}"/>
              </a:ext>
            </a:extLst>
          </p:cNvPr>
          <p:cNvSpPr txBox="1"/>
          <p:nvPr/>
        </p:nvSpPr>
        <p:spPr>
          <a:xfrm>
            <a:off x="6599570" y="5805652"/>
            <a:ext cx="45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https://www.researchgate.net/figure/Computation-of-Co-occurrence-matrix_fig1_315653921</a:t>
            </a:r>
          </a:p>
        </p:txBody>
      </p:sp>
    </p:spTree>
    <p:extLst>
      <p:ext uri="{BB962C8B-B14F-4D97-AF65-F5344CB8AC3E}">
        <p14:creationId xmlns:p14="http://schemas.microsoft.com/office/powerpoint/2010/main" val="326238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564-F234-4009-8F05-BF87EAA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GLCM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9C533-DA83-41ED-A3E7-526AE0397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2" y="1960245"/>
            <a:ext cx="5264996" cy="30900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19AF3-ABDF-4B3D-BE82-A61B7A555F77}"/>
              </a:ext>
            </a:extLst>
          </p:cNvPr>
          <p:cNvSpPr txBox="1"/>
          <p:nvPr/>
        </p:nvSpPr>
        <p:spPr>
          <a:xfrm>
            <a:off x="1482767" y="5050280"/>
            <a:ext cx="36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http://geoinformaticstutorial.blogspot.com.eg/2016/02/creating-texture-image-with-glcm-co.html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12025-5FCD-4E08-BAE8-47054947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1" y="1960245"/>
            <a:ext cx="3795195" cy="2902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7EFEF-1E4E-472F-9FC5-2D0D37AAFF1E}"/>
              </a:ext>
            </a:extLst>
          </p:cNvPr>
          <p:cNvSpPr txBox="1"/>
          <p:nvPr/>
        </p:nvSpPr>
        <p:spPr>
          <a:xfrm>
            <a:off x="7087375" y="5050280"/>
            <a:ext cx="36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https://collab.firelab.org/software/projects/rmrsraster/repository/raw/esriUtil/esriUtil/Help/HTML/GLCM.htm</a:t>
            </a:r>
          </a:p>
        </p:txBody>
      </p:sp>
    </p:spTree>
    <p:extLst>
      <p:ext uri="{BB962C8B-B14F-4D97-AF65-F5344CB8AC3E}">
        <p14:creationId xmlns:p14="http://schemas.microsoft.com/office/powerpoint/2010/main" val="135533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E153DA7-6F9E-4F4C-9C7E-2B1F073B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0" y="3980555"/>
            <a:ext cx="2209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F0BE-5A67-4CF4-A3C4-E979976318D3}"/>
              </a:ext>
            </a:extLst>
          </p:cNvPr>
          <p:cNvSpPr/>
          <p:nvPr/>
        </p:nvSpPr>
        <p:spPr>
          <a:xfrm>
            <a:off x="4924517" y="3369212"/>
            <a:ext cx="2339145" cy="125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LTP Histogram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F5F68-FA64-4FB2-900E-75C8F42D5EF4}"/>
              </a:ext>
            </a:extLst>
          </p:cNvPr>
          <p:cNvSpPr/>
          <p:nvPr/>
        </p:nvSpPr>
        <p:spPr>
          <a:xfrm>
            <a:off x="2047885" y="3369212"/>
            <a:ext cx="2339145" cy="125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LBP Histogram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7D0D3-2FF8-4BEC-AC73-0BEE1D3C316F}"/>
              </a:ext>
            </a:extLst>
          </p:cNvPr>
          <p:cNvSpPr/>
          <p:nvPr/>
        </p:nvSpPr>
        <p:spPr>
          <a:xfrm>
            <a:off x="7801149" y="3386980"/>
            <a:ext cx="2339144" cy="12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GLCM Features</a:t>
            </a:r>
          </a:p>
        </p:txBody>
      </p:sp>
    </p:spTree>
    <p:extLst>
      <p:ext uri="{BB962C8B-B14F-4D97-AF65-F5344CB8AC3E}">
        <p14:creationId xmlns:p14="http://schemas.microsoft.com/office/powerpoint/2010/main" val="329352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 and Gender Classification Methods: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6B0B2-C53E-4F64-BFED-C126FEE9476B}"/>
              </a:ext>
            </a:extLst>
          </p:cNvPr>
          <p:cNvSpPr/>
          <p:nvPr/>
        </p:nvSpPr>
        <p:spPr>
          <a:xfrm>
            <a:off x="6821560" y="2785404"/>
            <a:ext cx="2527848" cy="161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DA082-B52D-42C8-BF14-F06B836EE5B8}"/>
              </a:ext>
            </a:extLst>
          </p:cNvPr>
          <p:cNvSpPr/>
          <p:nvPr/>
        </p:nvSpPr>
        <p:spPr>
          <a:xfrm>
            <a:off x="2842592" y="2785404"/>
            <a:ext cx="2714145" cy="161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39180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97C-4C08-410A-B5CF-C9B8764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nearest neighbor (KNN)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94934-245F-45B9-92CF-0B8EC31A9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1690688"/>
            <a:ext cx="7447722" cy="3657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30D10-6EB3-4E7C-996D-D81227A53729}"/>
              </a:ext>
            </a:extLst>
          </p:cNvPr>
          <p:cNvSpPr txBox="1"/>
          <p:nvPr/>
        </p:nvSpPr>
        <p:spPr>
          <a:xfrm>
            <a:off x="2199861" y="5342094"/>
            <a:ext cx="744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https://helloacm.com/a-short-introduction-to-k-nearest-neighbors-algorithm/</a:t>
            </a:r>
          </a:p>
        </p:txBody>
      </p:sp>
    </p:spTree>
    <p:extLst>
      <p:ext uri="{BB962C8B-B14F-4D97-AF65-F5344CB8AC3E}">
        <p14:creationId xmlns:p14="http://schemas.microsoft.com/office/powerpoint/2010/main" val="420870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9C67-622E-44CB-B984-9DF859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 (SVM)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5AA0A-3E2F-47CD-81F3-2FFA119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1404731"/>
            <a:ext cx="9780101" cy="44525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5EBEC-EC04-4BF7-8EC0-68A9D823F704}"/>
              </a:ext>
            </a:extLst>
          </p:cNvPr>
          <p:cNvSpPr txBox="1"/>
          <p:nvPr/>
        </p:nvSpPr>
        <p:spPr>
          <a:xfrm>
            <a:off x="1417981" y="6121648"/>
            <a:ext cx="93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https://stackoverflow.com/questions/21053582/support-vector-machine-geometrical-intuition</a:t>
            </a:r>
          </a:p>
        </p:txBody>
      </p:sp>
    </p:spTree>
    <p:extLst>
      <p:ext uri="{BB962C8B-B14F-4D97-AF65-F5344CB8AC3E}">
        <p14:creationId xmlns:p14="http://schemas.microsoft.com/office/powerpoint/2010/main" val="225420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2425-EFE3-49BC-ACF5-9E20C64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Fusion of Classifiers</a:t>
            </a:r>
          </a:p>
        </p:txBody>
      </p:sp>
      <p:pic>
        <p:nvPicPr>
          <p:cNvPr id="4098" name="Picture 2" descr="ÙØªÙØ¬Ø© Ø¨Ø­Ø« Ø§ÙØµÙØ± Ø¹Ù âªvoting classifier sklearnâ¬â">
            <a:extLst>
              <a:ext uri="{FF2B5EF4-FFF2-40B4-BE49-F238E27FC236}">
                <a16:creationId xmlns:a16="http://schemas.microsoft.com/office/drawing/2014/main" id="{5D67A75F-AF58-4968-B127-4D9548914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00" y="1690688"/>
            <a:ext cx="4810200" cy="41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4C739-E938-4FD9-9059-4F9C1674F232}"/>
              </a:ext>
            </a:extLst>
          </p:cNvPr>
          <p:cNvSpPr txBox="1"/>
          <p:nvPr/>
        </p:nvSpPr>
        <p:spPr>
          <a:xfrm>
            <a:off x="1166191" y="5892385"/>
            <a:ext cx="98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https://rasbt.github.io/mlxtend/user_guide/classifier/EnsembleVoteClassifier_files/majority_voting.png</a:t>
            </a:r>
          </a:p>
        </p:txBody>
      </p:sp>
    </p:spTree>
    <p:extLst>
      <p:ext uri="{BB962C8B-B14F-4D97-AF65-F5344CB8AC3E}">
        <p14:creationId xmlns:p14="http://schemas.microsoft.com/office/powerpoint/2010/main" val="10477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586-362A-4C6B-9680-0B67E878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Fusion of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F57BBF-1312-46A6-BE36-31D137E804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97" y="1690688"/>
            <a:ext cx="9304606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31E96-88A7-4653-94DE-4720DD5DC050}"/>
              </a:ext>
            </a:extLst>
          </p:cNvPr>
          <p:cNvSpPr txBox="1"/>
          <p:nvPr/>
        </p:nvSpPr>
        <p:spPr>
          <a:xfrm>
            <a:off x="1744393" y="5927115"/>
            <a:ext cx="80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2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Gender (Classifiers)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B8015E-9588-49A1-92D2-CEB9F75F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88448"/>
              </p:ext>
            </p:extLst>
          </p:nvPr>
        </p:nvGraphicFramePr>
        <p:xfrm>
          <a:off x="888023" y="1515028"/>
          <a:ext cx="10415954" cy="5409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5816">
                  <a:extLst>
                    <a:ext uri="{9D8B030D-6E8A-4147-A177-3AD203B41FA5}">
                      <a16:colId xmlns:a16="http://schemas.microsoft.com/office/drawing/2014/main" val="3181060028"/>
                    </a:ext>
                  </a:extLst>
                </a:gridCol>
                <a:gridCol w="2225816">
                  <a:extLst>
                    <a:ext uri="{9D8B030D-6E8A-4147-A177-3AD203B41FA5}">
                      <a16:colId xmlns:a16="http://schemas.microsoft.com/office/drawing/2014/main" val="870639059"/>
                    </a:ext>
                  </a:extLst>
                </a:gridCol>
                <a:gridCol w="1475645">
                  <a:extLst>
                    <a:ext uri="{9D8B030D-6E8A-4147-A177-3AD203B41FA5}">
                      <a16:colId xmlns:a16="http://schemas.microsoft.com/office/drawing/2014/main" val="2594793403"/>
                    </a:ext>
                  </a:extLst>
                </a:gridCol>
                <a:gridCol w="1475645">
                  <a:extLst>
                    <a:ext uri="{9D8B030D-6E8A-4147-A177-3AD203B41FA5}">
                      <a16:colId xmlns:a16="http://schemas.microsoft.com/office/drawing/2014/main" val="1687616028"/>
                    </a:ext>
                  </a:extLst>
                </a:gridCol>
                <a:gridCol w="1506516">
                  <a:extLst>
                    <a:ext uri="{9D8B030D-6E8A-4147-A177-3AD203B41FA5}">
                      <a16:colId xmlns:a16="http://schemas.microsoft.com/office/drawing/2014/main" val="2548821810"/>
                    </a:ext>
                  </a:extLst>
                </a:gridCol>
                <a:gridCol w="1506516">
                  <a:extLst>
                    <a:ext uri="{9D8B030D-6E8A-4147-A177-3AD203B41FA5}">
                      <a16:colId xmlns:a16="http://schemas.microsoft.com/office/drawing/2014/main" val="129220120"/>
                    </a:ext>
                  </a:extLst>
                </a:gridCol>
              </a:tblGrid>
              <a:tr h="931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Cross Validation/Feature vectors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Best 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6284"/>
                  </a:ext>
                </a:extLst>
              </a:tr>
              <a:tr h="310343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(50%)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98790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574692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676475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57.5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9-13-9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646952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LBP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47-37-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253422"/>
                  </a:ext>
                </a:extLst>
              </a:tr>
              <a:tr h="654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LTP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5-47-25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500454"/>
                  </a:ext>
                </a:extLst>
              </a:tr>
              <a:tr h="310343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 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(70%)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59454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11-7-3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858970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5-3-9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23269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11-13-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296410"/>
                  </a:ext>
                </a:extLst>
              </a:tr>
              <a:tr h="310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47-37-37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64048"/>
                  </a:ext>
                </a:extLst>
              </a:tr>
              <a:tr h="654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67.5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9-47-25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9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C30-EDE7-4486-BC30-6CA5C9E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B38E50-67DC-470E-9A80-230EDB42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313"/>
          <a:stretch/>
        </p:blipFill>
        <p:spPr>
          <a:xfrm>
            <a:off x="270777" y="1710014"/>
            <a:ext cx="6892882" cy="331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E388F-C6AE-48D1-8A61-82F82725417E}"/>
              </a:ext>
            </a:extLst>
          </p:cNvPr>
          <p:cNvSpPr txBox="1"/>
          <p:nvPr/>
        </p:nvSpPr>
        <p:spPr>
          <a:xfrm>
            <a:off x="838200" y="5441821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https://28oa9i1t08037ue3m1l0i861-wpengine.netdna-ssl.com/wp-content/uploads/2014/05/Hand-blood-vessles-FB.png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44A30-2238-4BA6-8B4C-D9CD135C2AF4}"/>
              </a:ext>
            </a:extLst>
          </p:cNvPr>
          <p:cNvSpPr txBox="1"/>
          <p:nvPr/>
        </p:nvSpPr>
        <p:spPr>
          <a:xfrm>
            <a:off x="6500424" y="5534155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https://fpnotebook.com/_media/orthoArmHandArteryVolarArchGrayBB1237.gif</a:t>
            </a:r>
          </a:p>
        </p:txBody>
      </p:sp>
      <p:pic>
        <p:nvPicPr>
          <p:cNvPr id="1030" name="Picture 6" descr="ÙØªÙØ¬Ø© Ø¨Ø­Ø« Ø§ÙØµÙØ± Ø¹Ù âªhand vesselsâ¬â">
            <a:extLst>
              <a:ext uri="{FF2B5EF4-FFF2-40B4-BE49-F238E27FC236}">
                <a16:creationId xmlns:a16="http://schemas.microsoft.com/office/drawing/2014/main" id="{A89E881D-AA2A-49F4-8851-E3F9EAB3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70" y="478303"/>
            <a:ext cx="3697980" cy="50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8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Age (Classifiers)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AD1F6-22C2-4BC0-8D12-965A36B0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9031"/>
              </p:ext>
            </p:extLst>
          </p:nvPr>
        </p:nvGraphicFramePr>
        <p:xfrm>
          <a:off x="838199" y="1477111"/>
          <a:ext cx="10515601" cy="5380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776">
                  <a:extLst>
                    <a:ext uri="{9D8B030D-6E8A-4147-A177-3AD203B41FA5}">
                      <a16:colId xmlns:a16="http://schemas.microsoft.com/office/drawing/2014/main" val="21633075"/>
                    </a:ext>
                  </a:extLst>
                </a:gridCol>
                <a:gridCol w="2247776">
                  <a:extLst>
                    <a:ext uri="{9D8B030D-6E8A-4147-A177-3AD203B41FA5}">
                      <a16:colId xmlns:a16="http://schemas.microsoft.com/office/drawing/2014/main" val="1971667526"/>
                    </a:ext>
                  </a:extLst>
                </a:gridCol>
                <a:gridCol w="1488126">
                  <a:extLst>
                    <a:ext uri="{9D8B030D-6E8A-4147-A177-3AD203B41FA5}">
                      <a16:colId xmlns:a16="http://schemas.microsoft.com/office/drawing/2014/main" val="2150943644"/>
                    </a:ext>
                  </a:extLst>
                </a:gridCol>
                <a:gridCol w="1497479">
                  <a:extLst>
                    <a:ext uri="{9D8B030D-6E8A-4147-A177-3AD203B41FA5}">
                      <a16:colId xmlns:a16="http://schemas.microsoft.com/office/drawing/2014/main" val="709906564"/>
                    </a:ext>
                  </a:extLst>
                </a:gridCol>
                <a:gridCol w="1517222">
                  <a:extLst>
                    <a:ext uri="{9D8B030D-6E8A-4147-A177-3AD203B41FA5}">
                      <a16:colId xmlns:a16="http://schemas.microsoft.com/office/drawing/2014/main" val="477659030"/>
                    </a:ext>
                  </a:extLst>
                </a:gridCol>
                <a:gridCol w="1517222">
                  <a:extLst>
                    <a:ext uri="{9D8B030D-6E8A-4147-A177-3AD203B41FA5}">
                      <a16:colId xmlns:a16="http://schemas.microsoft.com/office/drawing/2014/main" val="3824782300"/>
                    </a:ext>
                  </a:extLst>
                </a:gridCol>
              </a:tblGrid>
              <a:tr h="976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Cross Validation/Feature vectors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Best 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210905"/>
                  </a:ext>
                </a:extLst>
              </a:tr>
              <a:tr h="325551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(50%)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469094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783511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021989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11-13-13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502091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r>
                        <a:rPr lang="en-US" sz="1800" dirty="0">
                          <a:effectLst/>
                        </a:rPr>
                        <a:t>-45-33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739738"/>
                  </a:ext>
                </a:extLst>
              </a:tr>
              <a:tr h="574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r>
                        <a:rPr lang="en-US" sz="1800" dirty="0">
                          <a:effectLst/>
                        </a:rPr>
                        <a:t>-49-49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596925"/>
                  </a:ext>
                </a:extLst>
              </a:tr>
              <a:tr h="325551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(70%)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887439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48324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147561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11-13-13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238960"/>
                  </a:ext>
                </a:extLst>
              </a:tr>
              <a:tr h="325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r>
                        <a:rPr lang="en-US" sz="1800" dirty="0">
                          <a:effectLst/>
                        </a:rPr>
                        <a:t>-45-33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284496"/>
                  </a:ext>
                </a:extLst>
              </a:tr>
              <a:tr h="574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r>
                        <a:rPr lang="en-US" sz="1800" dirty="0">
                          <a:effectLst/>
                        </a:rPr>
                        <a:t>-49-49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76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46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6CBA-A96C-4D0F-86F9-71F04681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Age ROC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6F9D7-2C68-49C9-9602-7AED963BF7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29" y="1523999"/>
            <a:ext cx="8834231" cy="496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02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Gender (Features)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449F4D-835C-4F70-9071-96691F53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13147"/>
              </p:ext>
            </p:extLst>
          </p:nvPr>
        </p:nvGraphicFramePr>
        <p:xfrm>
          <a:off x="838201" y="1690687"/>
          <a:ext cx="10515599" cy="5167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2726">
                  <a:extLst>
                    <a:ext uri="{9D8B030D-6E8A-4147-A177-3AD203B41FA5}">
                      <a16:colId xmlns:a16="http://schemas.microsoft.com/office/drawing/2014/main" val="2753137153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1402052820"/>
                    </a:ext>
                  </a:extLst>
                </a:gridCol>
                <a:gridCol w="1631964">
                  <a:extLst>
                    <a:ext uri="{9D8B030D-6E8A-4147-A177-3AD203B41FA5}">
                      <a16:colId xmlns:a16="http://schemas.microsoft.com/office/drawing/2014/main" val="336480909"/>
                    </a:ext>
                  </a:extLst>
                </a:gridCol>
                <a:gridCol w="1633087">
                  <a:extLst>
                    <a:ext uri="{9D8B030D-6E8A-4147-A177-3AD203B41FA5}">
                      <a16:colId xmlns:a16="http://schemas.microsoft.com/office/drawing/2014/main" val="112532075"/>
                    </a:ext>
                  </a:extLst>
                </a:gridCol>
                <a:gridCol w="1633087">
                  <a:extLst>
                    <a:ext uri="{9D8B030D-6E8A-4147-A177-3AD203B41FA5}">
                      <a16:colId xmlns:a16="http://schemas.microsoft.com/office/drawing/2014/main" val="947895859"/>
                    </a:ext>
                  </a:extLst>
                </a:gridCol>
                <a:gridCol w="1630839">
                  <a:extLst>
                    <a:ext uri="{9D8B030D-6E8A-4147-A177-3AD203B41FA5}">
                      <a16:colId xmlns:a16="http://schemas.microsoft.com/office/drawing/2014/main" val="2147535570"/>
                    </a:ext>
                  </a:extLst>
                </a:gridCol>
              </a:tblGrid>
              <a:tr h="815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 times/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Classifiers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Best 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83034"/>
                  </a:ext>
                </a:extLst>
              </a:tr>
              <a:tr h="3219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3-3-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402088"/>
                  </a:ext>
                </a:extLst>
              </a:tr>
              <a:tr h="548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638528"/>
                  </a:ext>
                </a:extLst>
              </a:tr>
              <a:tr h="3219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49-49-41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374115"/>
                  </a:ext>
                </a:extLst>
              </a:tr>
              <a:tr h="548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179246"/>
                  </a:ext>
                </a:extLst>
              </a:tr>
              <a:tr h="3219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49-37-49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72683"/>
                  </a:ext>
                </a:extLst>
              </a:tr>
              <a:tr h="548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26155"/>
                  </a:ext>
                </a:extLst>
              </a:tr>
              <a:tr h="3219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3-45-25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354248"/>
                  </a:ext>
                </a:extLst>
              </a:tr>
              <a:tr h="548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610643"/>
                  </a:ext>
                </a:extLst>
              </a:tr>
              <a:tr h="3219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49-37-49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580498"/>
                  </a:ext>
                </a:extLst>
              </a:tr>
              <a:tr h="548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28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Age (Features)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A21D1-FCFB-44C2-BB17-5CF442A1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18708"/>
              </p:ext>
            </p:extLst>
          </p:nvPr>
        </p:nvGraphicFramePr>
        <p:xfrm>
          <a:off x="838200" y="1690688"/>
          <a:ext cx="10515598" cy="5167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1114">
                  <a:extLst>
                    <a:ext uri="{9D8B030D-6E8A-4147-A177-3AD203B41FA5}">
                      <a16:colId xmlns:a16="http://schemas.microsoft.com/office/drawing/2014/main" val="3300805276"/>
                    </a:ext>
                  </a:extLst>
                </a:gridCol>
                <a:gridCol w="1713645">
                  <a:extLst>
                    <a:ext uri="{9D8B030D-6E8A-4147-A177-3AD203B41FA5}">
                      <a16:colId xmlns:a16="http://schemas.microsoft.com/office/drawing/2014/main" val="923760908"/>
                    </a:ext>
                  </a:extLst>
                </a:gridCol>
                <a:gridCol w="1628243">
                  <a:extLst>
                    <a:ext uri="{9D8B030D-6E8A-4147-A177-3AD203B41FA5}">
                      <a16:colId xmlns:a16="http://schemas.microsoft.com/office/drawing/2014/main" val="4259334397"/>
                    </a:ext>
                  </a:extLst>
                </a:gridCol>
                <a:gridCol w="1629368">
                  <a:extLst>
                    <a:ext uri="{9D8B030D-6E8A-4147-A177-3AD203B41FA5}">
                      <a16:colId xmlns:a16="http://schemas.microsoft.com/office/drawing/2014/main" val="354028737"/>
                    </a:ext>
                  </a:extLst>
                </a:gridCol>
                <a:gridCol w="1631614">
                  <a:extLst>
                    <a:ext uri="{9D8B030D-6E8A-4147-A177-3AD203B41FA5}">
                      <a16:colId xmlns:a16="http://schemas.microsoft.com/office/drawing/2014/main" val="3189202986"/>
                    </a:ext>
                  </a:extLst>
                </a:gridCol>
                <a:gridCol w="1631614">
                  <a:extLst>
                    <a:ext uri="{9D8B030D-6E8A-4147-A177-3AD203B41FA5}">
                      <a16:colId xmlns:a16="http://schemas.microsoft.com/office/drawing/2014/main" val="1934649183"/>
                    </a:ext>
                  </a:extLst>
                </a:gridCol>
              </a:tblGrid>
              <a:tr h="8612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 times/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Classifiers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Best 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91750"/>
                  </a:ext>
                </a:extLst>
              </a:tr>
              <a:tr h="3185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21-21-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278013"/>
                  </a:ext>
                </a:extLst>
              </a:tr>
              <a:tr h="542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984443"/>
                  </a:ext>
                </a:extLst>
              </a:tr>
              <a:tr h="3185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43-49-47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30224"/>
                  </a:ext>
                </a:extLst>
              </a:tr>
              <a:tr h="542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475213"/>
                  </a:ext>
                </a:extLst>
              </a:tr>
              <a:tr h="3185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41-49-49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684762"/>
                  </a:ext>
                </a:extLst>
              </a:tr>
              <a:tr h="542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463131"/>
                  </a:ext>
                </a:extLst>
              </a:tr>
              <a:tr h="3185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43-47-49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907858"/>
                  </a:ext>
                </a:extLst>
              </a:tr>
              <a:tr h="542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696450"/>
                  </a:ext>
                </a:extLst>
              </a:tr>
              <a:tr h="3185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41-49-49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932064"/>
                  </a:ext>
                </a:extLst>
              </a:tr>
              <a:tr h="542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61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9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861B-CD7D-406D-A216-C523FA3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E47A6-AE66-4A80-B43A-2A3507716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3041543"/>
            <a:ext cx="2660725" cy="655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7C396-C96C-4A42-BB37-F2BBF3598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5594789"/>
            <a:ext cx="2468687" cy="99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26EE7-47E9-4679-A10C-078BC9B5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3" y="3198502"/>
            <a:ext cx="3908398" cy="1320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1E282-7D06-44B4-87F8-804BA1BB6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3697356"/>
            <a:ext cx="1836949" cy="183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D3A8A4-0B9A-4914-8B8A-38B1337DB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806080"/>
            <a:ext cx="3145272" cy="1769216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47773F-3C18-4296-8019-226732749188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53001" y="3858573"/>
            <a:ext cx="3472102" cy="2234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FA64D4C-E99C-466F-9FF6-2F2FBE17E4F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153001" y="3858573"/>
            <a:ext cx="3472102" cy="757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9DC902-54E4-4E7E-A547-5EA4839AF43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153001" y="3369450"/>
            <a:ext cx="3472102" cy="489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CDE907-EEBC-40F3-B883-DA9D3610180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53001" y="1690688"/>
            <a:ext cx="3472102" cy="2167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2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A8D3-49E0-4432-9E61-0D5A49E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BCD4E-93DA-45D2-B0C5-34E0AF4304F7}"/>
              </a:ext>
            </a:extLst>
          </p:cNvPr>
          <p:cNvSpPr/>
          <p:nvPr/>
        </p:nvSpPr>
        <p:spPr>
          <a:xfrm>
            <a:off x="1718641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A7459-3225-454A-B8A4-16987D4D88E9}"/>
              </a:ext>
            </a:extLst>
          </p:cNvPr>
          <p:cNvSpPr/>
          <p:nvPr/>
        </p:nvSpPr>
        <p:spPr>
          <a:xfrm>
            <a:off x="4903303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60F6-B9A3-498F-A215-38092EC7C68C}"/>
              </a:ext>
            </a:extLst>
          </p:cNvPr>
          <p:cNvSpPr/>
          <p:nvPr/>
        </p:nvSpPr>
        <p:spPr>
          <a:xfrm>
            <a:off x="816913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35012-642F-447D-B1FF-47659154E30D}"/>
              </a:ext>
            </a:extLst>
          </p:cNvPr>
          <p:cNvSpPr/>
          <p:nvPr/>
        </p:nvSpPr>
        <p:spPr>
          <a:xfrm>
            <a:off x="4903302" y="4600135"/>
            <a:ext cx="2538508" cy="133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Fusion of Classifiers/</a:t>
            </a:r>
          </a:p>
          <a:p>
            <a:pPr algn="ctr"/>
            <a:r>
              <a:rPr lang="en-US" sz="3200" dirty="0"/>
              <a:t>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9353D-0335-4321-B107-951DCAF34D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04032" y="3220278"/>
            <a:ext cx="79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DB706-DCCA-44B6-B449-7C5A65F8D4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88694" y="3220278"/>
            <a:ext cx="88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F200EA-02A8-453D-8275-9D04BF63C02E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 flipH="1">
            <a:off x="10554528" y="3220278"/>
            <a:ext cx="1" cy="203493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CA05E-1513-4492-9869-C641C96E3646}"/>
              </a:ext>
            </a:extLst>
          </p:cNvPr>
          <p:cNvSpPr/>
          <p:nvPr/>
        </p:nvSpPr>
        <p:spPr>
          <a:xfrm>
            <a:off x="8169137" y="469862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C76F3-87D5-4F63-B68A-037EB9CE4139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7441810" y="5255211"/>
            <a:ext cx="727327" cy="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C127B-51C5-4AB7-BD2C-C0631F1D0EFE}"/>
              </a:ext>
            </a:extLst>
          </p:cNvPr>
          <p:cNvSpPr/>
          <p:nvPr/>
        </p:nvSpPr>
        <p:spPr>
          <a:xfrm>
            <a:off x="1718641" y="470597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Classification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67A1E0-CEF7-4B2D-BC22-786A3933FBAA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4104032" y="5262561"/>
            <a:ext cx="799270" cy="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4BE96FE-2753-453C-B5A9-67ACB4A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798"/>
            <a:ext cx="10515600" cy="429189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90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EE7-76A6-4DF5-A386-C224EE8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0E92-7EDB-40BE-9E02-8A8B4B2E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new filters &amp; algorithms</a:t>
            </a:r>
          </a:p>
          <a:p>
            <a:endParaRPr lang="en-US" dirty="0"/>
          </a:p>
          <a:p>
            <a:r>
              <a:rPr lang="en-US" dirty="0"/>
              <a:t>Enhancing the Accuracy (87% in age and gender)</a:t>
            </a:r>
          </a:p>
          <a:p>
            <a:endParaRPr lang="en-US" dirty="0"/>
          </a:p>
          <a:p>
            <a:r>
              <a:rPr lang="en-US" dirty="0"/>
              <a:t>Designing New GUI System</a:t>
            </a:r>
          </a:p>
        </p:txBody>
      </p:sp>
    </p:spTree>
    <p:extLst>
      <p:ext uri="{BB962C8B-B14F-4D97-AF65-F5344CB8AC3E}">
        <p14:creationId xmlns:p14="http://schemas.microsoft.com/office/powerpoint/2010/main" val="2664298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1E0-ABEB-47A6-AAD8-3995309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93E9F-08E9-4436-9320-422AE4AB66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78" y="1825625"/>
            <a:ext cx="773324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265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7DF5-57AD-4819-8228-F9058CB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6B1-14C2-46B7-A373-6E1F3A69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Thanks to: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Dr. Ahmed M Badawi</a:t>
            </a:r>
          </a:p>
          <a:p>
            <a:pPr marL="0" indent="0">
              <a:buNone/>
            </a:pPr>
            <a:r>
              <a:rPr lang="en-US" dirty="0"/>
              <a:t>Eng. </a:t>
            </a:r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Essam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Eng. Marina F. Emil</a:t>
            </a:r>
          </a:p>
          <a:p>
            <a:pPr marL="0" indent="0">
              <a:buNone/>
            </a:pPr>
            <a:r>
              <a:rPr lang="en-US" dirty="0"/>
              <a:t>Eng. Sarah M. </a:t>
            </a:r>
            <a:r>
              <a:rPr lang="en-US" dirty="0" err="1"/>
              <a:t>Ragab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Eng. Yasmin M. Khattab</a:t>
            </a:r>
          </a:p>
        </p:txBody>
      </p:sp>
    </p:spTree>
    <p:extLst>
      <p:ext uri="{BB962C8B-B14F-4D97-AF65-F5344CB8AC3E}">
        <p14:creationId xmlns:p14="http://schemas.microsoft.com/office/powerpoint/2010/main" val="351850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52A7-8408-48D6-BC87-7203BD26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7784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BB2B-AE9F-4CCF-854C-7086649F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FE22-9637-41C9-BE28-9DF15703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5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What is Biometrics ? </a:t>
            </a:r>
          </a:p>
        </p:txBody>
      </p:sp>
    </p:spTree>
    <p:extLst>
      <p:ext uri="{BB962C8B-B14F-4D97-AF65-F5344CB8AC3E}">
        <p14:creationId xmlns:p14="http://schemas.microsoft.com/office/powerpoint/2010/main" val="31096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905-A8E1-4333-A52A-817E70F2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AC4A-1C5D-4F02-AE52-DEE1E13E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Biometric Characteristics: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Physiological Characteristics: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 Fingerprint           Face                    Iris                   Hand                    DNA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052F9A-5C6B-47DF-8735-B77A03A6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07" y="4165965"/>
            <a:ext cx="989771" cy="1539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78E650-35CB-4262-9B6C-8B98E907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81" y="4165965"/>
            <a:ext cx="1685925" cy="1514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ADA8C2-71FB-4505-BDAD-3863ABD46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93" y="4153783"/>
            <a:ext cx="1685926" cy="1526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1CDFB6-A3FF-4753-BD8B-BB96E87B2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02" y="4095743"/>
            <a:ext cx="1584697" cy="15846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FB4614-E006-4CC6-BCDD-A0A906648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82" y="4095743"/>
            <a:ext cx="2014537" cy="15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FD10-4DCC-478E-A98F-469BA80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18F6-6672-4BCB-8A1D-1F3B12FB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Characteristics: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            Keystroke                          Signature                               Voice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167C6-3A6D-42F2-8880-DD9575AC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6" y="3515616"/>
            <a:ext cx="3087757" cy="205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64D6C-F01E-4756-A31B-77C830EF6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4" y="3515616"/>
            <a:ext cx="3087756" cy="205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9025F-D395-46F2-8619-6E9808D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11" y="3899369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E950-1AED-4115-9546-9F62BE90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75AD-6163-4577-ACCB-A644D994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Dorsal View of Hand: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3619-CE18-4AC5-A8B2-81DC2A07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78" y="1442347"/>
            <a:ext cx="5955536" cy="50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3E4-7497-470E-B267-88058BDE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7E1F-D415-41CC-A877-00D0309B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Hand Veins 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Hidden characteristic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to forge for intruders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affected by dryness or roughness of skin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Non-intrusive</a:t>
            </a:r>
          </a:p>
        </p:txBody>
      </p:sp>
    </p:spTree>
    <p:extLst>
      <p:ext uri="{BB962C8B-B14F-4D97-AF65-F5344CB8AC3E}">
        <p14:creationId xmlns:p14="http://schemas.microsoft.com/office/powerpoint/2010/main" val="42822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8A7-CF8B-4AD6-BC3E-32FDB822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Survey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FD7F-E30B-4A1F-8241-6BCD4BFE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Previous Studies:</a:t>
            </a:r>
          </a:p>
          <a:p>
            <a:r>
              <a:rPr lang="en-US" dirty="0"/>
              <a:t>“Peripheral veins: influence of gender, body mass index, age and varicose veins on cross-sectional area” ,2003. K </a:t>
            </a:r>
            <a:r>
              <a:rPr lang="en-US" dirty="0" err="1"/>
              <a:t>Kröger</a:t>
            </a:r>
            <a:r>
              <a:rPr lang="en-US" dirty="0"/>
              <a:t>, et al</a:t>
            </a:r>
          </a:p>
          <a:p>
            <a:r>
              <a:rPr lang="en-US" dirty="0"/>
              <a:t>"Biometric Authentication Using Fast Correlation of Near Infrared Hand Vein Patterns”, 2008. Ahmed Badawi, et al</a:t>
            </a:r>
          </a:p>
          <a:p>
            <a:r>
              <a:rPr lang="en-US" dirty="0"/>
              <a:t>"Minutiae feature analysis for infra-red hand vein pattern biometric", 2013.International Journal of Engineering and Technology </a:t>
            </a:r>
          </a:p>
          <a:p>
            <a:r>
              <a:rPr lang="en-US" dirty="0"/>
              <a:t>"Age and gender classification from finger vein patterns", 2016. </a:t>
            </a:r>
            <a:r>
              <a:rPr lang="en-US" dirty="0" err="1"/>
              <a:t>Wafa</a:t>
            </a:r>
            <a:r>
              <a:rPr lang="en-US" dirty="0"/>
              <a:t> Damak1, et al</a:t>
            </a:r>
          </a:p>
          <a:p>
            <a:r>
              <a:rPr lang="en-US" dirty="0"/>
              <a:t>“An Analysis of Human Dorsal Hand Skin Texture Using Hyperspectral Imaging Technique for Assessing the Skin Aging Process”, 2016.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1073</Words>
  <Application>Microsoft Office PowerPoint</Application>
  <PresentationFormat>Widescreen</PresentationFormat>
  <Paragraphs>454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Hand Vasculature Image Analysis and Gender/Age Classifications</vt:lpstr>
      <vt:lpstr>Content:</vt:lpstr>
      <vt:lpstr>Problem Definition</vt:lpstr>
      <vt:lpstr>Introduction: </vt:lpstr>
      <vt:lpstr>Introduction:</vt:lpstr>
      <vt:lpstr>Introduction:</vt:lpstr>
      <vt:lpstr>Introduction:</vt:lpstr>
      <vt:lpstr>Introduction:</vt:lpstr>
      <vt:lpstr>Literature Survey:</vt:lpstr>
      <vt:lpstr>Block Diagram of the Project</vt:lpstr>
      <vt:lpstr>Materials and Methods </vt:lpstr>
      <vt:lpstr>Dataset &amp; Its Preparation</vt:lpstr>
      <vt:lpstr>Sample from Data</vt:lpstr>
      <vt:lpstr>Materials and Methods </vt:lpstr>
      <vt:lpstr>Materials and Methods</vt:lpstr>
      <vt:lpstr>Materials and Methods </vt:lpstr>
      <vt:lpstr>Morphology Filter</vt:lpstr>
      <vt:lpstr>Bilateral Filter</vt:lpstr>
      <vt:lpstr>Median Filter</vt:lpstr>
      <vt:lpstr>Contrast Limited Adaptive Histogram Equalization (CLAHE)</vt:lpstr>
      <vt:lpstr>Feature Extraction</vt:lpstr>
      <vt:lpstr>GLCM features</vt:lpstr>
      <vt:lpstr>Feature Selection:</vt:lpstr>
      <vt:lpstr> Age and Gender Classification Methods: </vt:lpstr>
      <vt:lpstr>k nearest neighbor (KNN)</vt:lpstr>
      <vt:lpstr>Support vector machine (SVM)</vt:lpstr>
      <vt:lpstr>Fusion of Classifiers</vt:lpstr>
      <vt:lpstr>Fusion of Features</vt:lpstr>
      <vt:lpstr>Results and Discussion: Gender (Classifiers)</vt:lpstr>
      <vt:lpstr>Results and Discussion: Age (Classifiers)</vt:lpstr>
      <vt:lpstr>Gender &amp; Age ROC</vt:lpstr>
      <vt:lpstr>Results and Discussion: Gender (Features)</vt:lpstr>
      <vt:lpstr>Results and Discussion: Age (Features)</vt:lpstr>
      <vt:lpstr>Our Tools</vt:lpstr>
      <vt:lpstr>Conclusion</vt:lpstr>
      <vt:lpstr>Our Contributions</vt:lpstr>
      <vt:lpstr>GUI System</vt:lpstr>
      <vt:lpstr>Acknowledgment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Vasculature Image Analysis and Gender/Age Classifications</dc:title>
  <dc:creator>Mona</dc:creator>
  <cp:lastModifiedBy>amr ashour</cp:lastModifiedBy>
  <cp:revision>76</cp:revision>
  <dcterms:created xsi:type="dcterms:W3CDTF">2018-03-02T17:56:41Z</dcterms:created>
  <dcterms:modified xsi:type="dcterms:W3CDTF">2018-07-17T12:30:27Z</dcterms:modified>
</cp:coreProperties>
</file>