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32.jpg" ContentType="image/png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03" r:id="rId4"/>
    <p:sldId id="258" r:id="rId5"/>
    <p:sldId id="266" r:id="rId6"/>
    <p:sldId id="267" r:id="rId7"/>
    <p:sldId id="268" r:id="rId8"/>
    <p:sldId id="269" r:id="rId9"/>
    <p:sldId id="270" r:id="rId10"/>
    <p:sldId id="284" r:id="rId11"/>
    <p:sldId id="294" r:id="rId12"/>
    <p:sldId id="295" r:id="rId13"/>
    <p:sldId id="304" r:id="rId14"/>
    <p:sldId id="259" r:id="rId15"/>
    <p:sldId id="300" r:id="rId16"/>
    <p:sldId id="311" r:id="rId17"/>
    <p:sldId id="272" r:id="rId18"/>
    <p:sldId id="275" r:id="rId19"/>
    <p:sldId id="293" r:id="rId20"/>
    <p:sldId id="292" r:id="rId21"/>
    <p:sldId id="274" r:id="rId22"/>
    <p:sldId id="296" r:id="rId23"/>
    <p:sldId id="314" r:id="rId24"/>
    <p:sldId id="315" r:id="rId25"/>
    <p:sldId id="313" r:id="rId26"/>
    <p:sldId id="278" r:id="rId27"/>
    <p:sldId id="271" r:id="rId28"/>
    <p:sldId id="273" r:id="rId29"/>
    <p:sldId id="279" r:id="rId30"/>
    <p:sldId id="280" r:id="rId31"/>
    <p:sldId id="298" r:id="rId32"/>
    <p:sldId id="305" r:id="rId33"/>
    <p:sldId id="316" r:id="rId34"/>
    <p:sldId id="301" r:id="rId35"/>
    <p:sldId id="282" r:id="rId36"/>
    <p:sldId id="307" r:id="rId37"/>
    <p:sldId id="308" r:id="rId38"/>
    <p:sldId id="317" r:id="rId39"/>
    <p:sldId id="318" r:id="rId40"/>
    <p:sldId id="299" r:id="rId41"/>
    <p:sldId id="283" r:id="rId42"/>
    <p:sldId id="310" r:id="rId43"/>
    <p:sldId id="306" r:id="rId44"/>
    <p:sldId id="302" r:id="rId45"/>
    <p:sldId id="263" r:id="rId46"/>
    <p:sldId id="26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our" initials="aa" lastIdx="2" clrIdx="0">
    <p:extLst>
      <p:ext uri="{19B8F6BF-5375-455C-9EA6-DF929625EA0E}">
        <p15:presenceInfo xmlns:p15="http://schemas.microsoft.com/office/powerpoint/2012/main" userId="384ec910f21bc8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2265" autoAdjust="0"/>
  </p:normalViewPr>
  <p:slideViewPr>
    <p:cSldViewPr snapToGrid="0">
      <p:cViewPr varScale="1">
        <p:scale>
          <a:sx n="66" d="100"/>
          <a:sy n="66" d="100"/>
        </p:scale>
        <p:origin x="89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3T16:40:51.407" idx="1">
    <p:pos x="1828" y="3298"/>
    <p:text>it does not involve physical contact between the userand system.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5T09:41:32.162" idx="2">
    <p:pos x="5604" y="1145"/>
    <p:text>a charge-couple device (CCD) monochrome camera that provide thermal image and relatively low cost to thermal camera as it is highly sensitive for near infrared (IR) spectrum covering 700-1400nm and it was surrounded by 24-IR LEDs mounted in square shape 6-in each side.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AA8ED-97D1-4F2B-91CF-9DFD6E4BC23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9103E-6EA3-49EE-A532-CB0CE8C0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&amp;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103E-6EA3-49EE-A532-CB0CE8C0C3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 original image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103E-6EA3-49EE-A532-CB0CE8C0C3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4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Otsu thresholding of ROI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103E-6EA3-49EE-A532-CB0CE8C0C3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original image 2- Otsu threshold of ROI (Black &amp; white) 3- get max rectangular on 2  4- ROI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103E-6EA3-49EE-A532-CB0CE8C0C3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2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103E-6EA3-49EE-A532-CB0CE8C0C3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1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103E-6EA3-49EE-A532-CB0CE8C0C3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7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often co matrix separated </a:t>
            </a:r>
          </a:p>
          <a:p>
            <a:r>
              <a:rPr lang="en-US" dirty="0"/>
              <a:t>Horizontal, diagonal, vertical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103E-6EA3-49EE-A532-CB0CE8C0C3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3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&amp;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9103E-6EA3-49EE-A532-CB0CE8C0C3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4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976F-8269-4798-9949-CEEDFE19C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F1A91-1721-49DE-8624-11E2B0341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FD5B-0145-4988-8354-FECA3A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CA83-7469-43F6-BFC5-8081F5E1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3E39-119B-4361-9112-C609CA82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0B98-55E8-4E20-9D26-0E486791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EF8BF-9724-4252-B0B2-3D1C96E8B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62CF-E516-4CED-8ACD-4E1F81BC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54D81-7213-4A95-95EB-82AC596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3F81-FA13-4769-ADDE-64FDBE98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2659F-2EFB-49A5-B2D8-126BA59DF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E2DCE-7370-4455-BF5D-DE9D09BBF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8BC0-40EC-44CD-91B0-FCCE5390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7636-817E-4647-BF9E-2EE692A0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F211-F0C9-4802-B0A6-9C863918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2271-5114-490F-BBB9-2C396C65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9CDA9-CA63-4DF4-9ACF-E465B9C5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24EF-B9FF-40FC-AF0C-C8B66D5B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3AC3-D1D2-44EB-9E1F-7C38D9C9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3D2A-5B94-4158-9E5C-351489A3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BFCA-DA55-4105-8C6A-83DB70C2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97FF4-852F-4923-92B1-50F768CCE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7933-3900-42A0-A1D7-1CEC5E1A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945CD-D23C-4831-9618-20EF364B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259F-5C42-493E-8EBC-CEFC50B1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5847-B06B-41BF-A80A-EBC3BA9D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6088-ED91-409C-BB63-4A41226CD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47E77-C742-4E83-AD32-4A327BBD1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9B997-1536-404D-B4BB-0D5A2798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D6013-1C68-47E6-B5B5-19C2A2D2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0C15A-B6A1-4E9F-B79F-BA0DED8E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0AC5-A711-4ABD-B7E9-BCF5C79F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EF63-CE89-4EA2-BFE8-55B76539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CCBAC-661F-4163-A8FC-FEB3FD0D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3EC68-8521-4EFF-91D8-83381918E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057A4-F763-4204-812C-474DF72B4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1CBEE-975E-49D4-963E-96E4874F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D57F4-59D8-4E29-89B1-604A91E4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E8910-CB44-4E7F-8DC5-5095003D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999-828D-43A4-BFCB-B0D95FA1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9EF02-1CCD-444B-9458-03B71865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3A868-8942-4C43-9DB4-AE5A4C01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2B78F-252F-45A8-B48E-2086471E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3FB4E-677F-42C6-8092-42106B71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9A400-48BB-4BE1-AC44-1EE22567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3C56A-3DFF-40CA-83BF-3B9905F4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3A65-44EE-490B-AFFD-1125D68D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F8A6-3570-41EB-9159-58486702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FDCAD-B7D8-413A-A957-3B699B510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C6A78-58F7-4291-BFFB-99717452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01BA3-7DE1-4560-AE50-54165EF0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F3D8B-C1DE-4754-8DAF-E741EFC8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0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5688-D3FE-4BE0-BFA7-DCBA4A84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ABFC3-64DF-444A-A485-58512D315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96C88-228D-4327-8A72-BFB9210B0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9FA9-A9EB-4489-9090-F086CDFD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555-47D5-4014-88C7-E166D83DEC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7F35D-84B2-403E-B7AE-72CF8CA5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96604-7A29-49DE-9C38-A08B90B8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D268F-FC51-4F7B-A633-0DF85608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9BFFD-A3CB-4F4D-AACC-D3F72C3E4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4845-13A4-41F5-94D1-DD1247C6A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E555-47D5-4014-88C7-E166D83DEC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8430-2A69-4954-B621-55E96EBA4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0426-AD19-4A90-A22D-DA1780288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75E2-2F44-4D38-8FAD-F887B5DB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16.jpg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.eg/search?safe=strict&amp;biw=1366&amp;bih=662&amp;tbm=isch&amp;sa=1&amp;ei=Zg5OW-CYJYmC6A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CD3C-7B65-47F4-8EEF-E12ED016A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8634"/>
            <a:ext cx="9144000" cy="25548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Vasculature Image Analysis and Gender/Age Classifications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0C053-8FC1-4910-AA94-154EAC57D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467832"/>
            <a:ext cx="2785625" cy="1132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F1D1F-BC6E-467E-923E-9C5AC7BFB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946" y="361427"/>
            <a:ext cx="1320629" cy="1781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C7BDA-AC3D-4BE5-BD3D-58946D6CF9E1}"/>
              </a:ext>
            </a:extLst>
          </p:cNvPr>
          <p:cNvSpPr txBox="1"/>
          <p:nvPr/>
        </p:nvSpPr>
        <p:spPr>
          <a:xfrm>
            <a:off x="2027583" y="4871875"/>
            <a:ext cx="8491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Team members:</a:t>
            </a:r>
            <a:r>
              <a:rPr lang="en-US" sz="2400" dirty="0"/>
              <a:t> Mona Ahmed Hussein &amp; Amr Mohamed Ashour</a:t>
            </a:r>
          </a:p>
          <a:p>
            <a:pPr algn="ctr"/>
            <a:r>
              <a:rPr lang="en-US" sz="2400" b="1" dirty="0"/>
              <a:t>Supervisor: </a:t>
            </a:r>
            <a:r>
              <a:rPr lang="en-US" sz="2400" dirty="0"/>
              <a:t>Dr. Ahmed Badawi </a:t>
            </a:r>
          </a:p>
        </p:txBody>
      </p:sp>
    </p:spTree>
    <p:extLst>
      <p:ext uri="{BB962C8B-B14F-4D97-AF65-F5344CB8AC3E}">
        <p14:creationId xmlns:p14="http://schemas.microsoft.com/office/powerpoint/2010/main" val="177371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A8D3-49E0-4432-9E61-0D5A49E3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the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BCD4E-93DA-45D2-B0C5-34E0AF4304F7}"/>
              </a:ext>
            </a:extLst>
          </p:cNvPr>
          <p:cNvSpPr/>
          <p:nvPr/>
        </p:nvSpPr>
        <p:spPr>
          <a:xfrm>
            <a:off x="1613348" y="2663687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Preparation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A7459-3225-454A-B8A4-16987D4D88E9}"/>
              </a:ext>
            </a:extLst>
          </p:cNvPr>
          <p:cNvSpPr/>
          <p:nvPr/>
        </p:nvSpPr>
        <p:spPr>
          <a:xfrm>
            <a:off x="4891243" y="2663687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Pre-Processing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160F6-B9A3-498F-A215-38092EC7C68C}"/>
              </a:ext>
            </a:extLst>
          </p:cNvPr>
          <p:cNvSpPr/>
          <p:nvPr/>
        </p:nvSpPr>
        <p:spPr>
          <a:xfrm>
            <a:off x="8169138" y="2663687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35012-642F-447D-B1FF-47659154E30D}"/>
              </a:ext>
            </a:extLst>
          </p:cNvPr>
          <p:cNvSpPr/>
          <p:nvPr/>
        </p:nvSpPr>
        <p:spPr>
          <a:xfrm>
            <a:off x="4903302" y="4600135"/>
            <a:ext cx="2538508" cy="133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Fusion of Classifiers/</a:t>
            </a:r>
          </a:p>
          <a:p>
            <a:pPr algn="ctr"/>
            <a:r>
              <a:rPr lang="en-US" sz="3200" dirty="0"/>
              <a:t>Features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49353D-0335-4321-B107-951DCAF34D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98739" y="3220278"/>
            <a:ext cx="892504" cy="0"/>
          </a:xfrm>
          <a:prstGeom prst="straightConnector1">
            <a:avLst/>
          </a:prstGeom>
          <a:ln w="1206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5F200EA-02A8-453D-8275-9D04BF63C02E}"/>
              </a:ext>
            </a:extLst>
          </p:cNvPr>
          <p:cNvCxnSpPr>
            <a:cxnSpLocks/>
            <a:stCxn id="6" idx="3"/>
            <a:endCxn id="14" idx="3"/>
          </p:cNvCxnSpPr>
          <p:nvPr/>
        </p:nvCxnSpPr>
        <p:spPr>
          <a:xfrm flipH="1">
            <a:off x="10261601" y="3220278"/>
            <a:ext cx="292928" cy="2034933"/>
          </a:xfrm>
          <a:prstGeom prst="bentConnector3">
            <a:avLst>
              <a:gd name="adj1" fmla="val -78040"/>
            </a:avLst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CCA05E-1513-4492-9869-C641C96E3646}"/>
              </a:ext>
            </a:extLst>
          </p:cNvPr>
          <p:cNvSpPr/>
          <p:nvPr/>
        </p:nvSpPr>
        <p:spPr>
          <a:xfrm>
            <a:off x="8087969" y="4698620"/>
            <a:ext cx="2173632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Feature Extraction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C127B-51C5-4AB7-BD2C-C0631F1D0EFE}"/>
              </a:ext>
            </a:extLst>
          </p:cNvPr>
          <p:cNvSpPr/>
          <p:nvPr/>
        </p:nvSpPr>
        <p:spPr>
          <a:xfrm>
            <a:off x="1718641" y="4705970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Classification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4BE96FE-2753-453C-B5A9-67ACB4A1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38" y="2091798"/>
            <a:ext cx="10515600" cy="429189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DCF387-D45E-4156-ABA8-4F8F8A9CA000}"/>
              </a:ext>
            </a:extLst>
          </p:cNvPr>
          <p:cNvCxnSpPr>
            <a:cxnSpLocks/>
          </p:cNvCxnSpPr>
          <p:nvPr/>
        </p:nvCxnSpPr>
        <p:spPr>
          <a:xfrm>
            <a:off x="7267865" y="3220278"/>
            <a:ext cx="901273" cy="0"/>
          </a:xfrm>
          <a:prstGeom prst="straightConnector1">
            <a:avLst/>
          </a:prstGeom>
          <a:ln w="1206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7C5943-6400-438D-B850-21FDD46E1CB6}"/>
              </a:ext>
            </a:extLst>
          </p:cNvPr>
          <p:cNvCxnSpPr>
            <a:cxnSpLocks/>
          </p:cNvCxnSpPr>
          <p:nvPr/>
        </p:nvCxnSpPr>
        <p:spPr>
          <a:xfrm flipH="1">
            <a:off x="7441810" y="5273214"/>
            <a:ext cx="646156" cy="0"/>
          </a:xfrm>
          <a:prstGeom prst="straightConnector1">
            <a:avLst/>
          </a:prstGeom>
          <a:ln w="1206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63039F-2E17-44EB-9B33-4DA79FEC3691}"/>
              </a:ext>
            </a:extLst>
          </p:cNvPr>
          <p:cNvCxnSpPr>
            <a:cxnSpLocks/>
          </p:cNvCxnSpPr>
          <p:nvPr/>
        </p:nvCxnSpPr>
        <p:spPr>
          <a:xfrm flipH="1">
            <a:off x="4098183" y="5262560"/>
            <a:ext cx="810968" cy="10018"/>
          </a:xfrm>
          <a:prstGeom prst="straightConnector1">
            <a:avLst/>
          </a:prstGeom>
          <a:ln w="1206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51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718A-CC0B-4B64-BED7-647A6F2A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32DF-1A62-4E54-A804-8C72BA8EA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n-US" b="1" dirty="0"/>
              <a:t>Data Set-Up and Acquisition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Near Infrared (NIR) Camera with surrounded by IR LEDs.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04F86-0741-4318-972D-1F97DA4B3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22" y="2820671"/>
            <a:ext cx="3590922" cy="2439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CD57A-101B-4D04-A77D-723A872E5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43" y="2700772"/>
            <a:ext cx="4530663" cy="2935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39BF9E-BFE3-4710-B5BF-568F272AB57B}"/>
              </a:ext>
            </a:extLst>
          </p:cNvPr>
          <p:cNvSpPr txBox="1"/>
          <p:nvPr/>
        </p:nvSpPr>
        <p:spPr>
          <a:xfrm>
            <a:off x="56563" y="5626537"/>
            <a:ext cx="504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Spectral sensitivity characteristics of used silicon based CCD sensor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B85A7-1E66-440A-99D9-25C2F5639875}"/>
              </a:ext>
            </a:extLst>
          </p:cNvPr>
          <p:cNvSpPr txBox="1"/>
          <p:nvPr/>
        </p:nvSpPr>
        <p:spPr>
          <a:xfrm>
            <a:off x="7463495" y="5503426"/>
            <a:ext cx="197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Camera &amp; Its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B37E9-E095-4DF4-9EEC-BE058782B1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941" y="2785428"/>
            <a:ext cx="3582563" cy="24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443-CE55-4CE2-AFBC-EB201689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Its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6EEB-0244-4B26-9271-94A89E8F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0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83F00-3748-48C0-B580-02C4045C760B}"/>
              </a:ext>
            </a:extLst>
          </p:cNvPr>
          <p:cNvSpPr/>
          <p:nvPr/>
        </p:nvSpPr>
        <p:spPr>
          <a:xfrm>
            <a:off x="4302369" y="1530831"/>
            <a:ext cx="3587262" cy="1059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160 persons/1000 Images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1CAB9B-6A4D-4D06-8BDE-6F1C9970BE91}"/>
              </a:ext>
            </a:extLst>
          </p:cNvPr>
          <p:cNvSpPr/>
          <p:nvPr/>
        </p:nvSpPr>
        <p:spPr>
          <a:xfrm>
            <a:off x="7691227" y="2740547"/>
            <a:ext cx="3742006" cy="88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110 Young ,50 Old/800, 200 Images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A6A611-CE32-4252-A015-132D5F770FC0}"/>
              </a:ext>
            </a:extLst>
          </p:cNvPr>
          <p:cNvSpPr/>
          <p:nvPr/>
        </p:nvSpPr>
        <p:spPr>
          <a:xfrm>
            <a:off x="893094" y="2740547"/>
            <a:ext cx="3460652" cy="88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80 Males ,80 Females/500 Images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A81993-938D-4D12-9C0B-0898669B29A6}"/>
              </a:ext>
            </a:extLst>
          </p:cNvPr>
          <p:cNvSpPr/>
          <p:nvPr/>
        </p:nvSpPr>
        <p:spPr>
          <a:xfrm>
            <a:off x="944473" y="4419026"/>
            <a:ext cx="3357896" cy="88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5-7 Images for each 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D6D44E-BFB7-4137-97E8-3F46F7F02004}"/>
              </a:ext>
            </a:extLst>
          </p:cNvPr>
          <p:cNvSpPr/>
          <p:nvPr/>
        </p:nvSpPr>
        <p:spPr>
          <a:xfrm>
            <a:off x="7889631" y="4418469"/>
            <a:ext cx="3357896" cy="88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5-7 Images for each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7993FB-85F9-4D58-8974-B00A5F92B112}"/>
              </a:ext>
            </a:extLst>
          </p:cNvPr>
          <p:cNvSpPr/>
          <p:nvPr/>
        </p:nvSpPr>
        <p:spPr>
          <a:xfrm>
            <a:off x="4408642" y="5480555"/>
            <a:ext cx="3282585" cy="1059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 Left/Right hand but we selected left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D769765-B463-42C9-9712-87680BB344A2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7889631" y="2060645"/>
            <a:ext cx="1672599" cy="679902"/>
          </a:xfrm>
          <a:prstGeom prst="bentConnector2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FDCC629-3A15-4754-90AC-D707BB66969B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2623421" y="2060645"/>
            <a:ext cx="1678949" cy="679902"/>
          </a:xfrm>
          <a:prstGeom prst="bentConnector2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8098EF4-1AF0-4DA2-BBC0-1FA8D0CD0DE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2227973" y="4023577"/>
            <a:ext cx="790895" cy="1"/>
          </a:xfrm>
          <a:prstGeom prst="bentConnector3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A14DC56-12FD-40F8-8539-715A2C2345AB}"/>
              </a:ext>
            </a:extLst>
          </p:cNvPr>
          <p:cNvCxnSpPr>
            <a:cxnSpLocks/>
            <a:stCxn id="9" idx="2"/>
            <a:endCxn id="13" idx="3"/>
          </p:cNvCxnSpPr>
          <p:nvPr/>
        </p:nvCxnSpPr>
        <p:spPr>
          <a:xfrm rot="5400000">
            <a:off x="8277745" y="4719535"/>
            <a:ext cx="704316" cy="1877352"/>
          </a:xfrm>
          <a:prstGeom prst="bentConnector2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27F5312-E13D-4F9D-A1CA-75829994D491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3164152" y="4765878"/>
            <a:ext cx="703759" cy="1785221"/>
          </a:xfrm>
          <a:prstGeom prst="bentConnector2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4F4491C-D1FD-42E5-9B24-6FF06F16001C}"/>
              </a:ext>
            </a:extLst>
          </p:cNvPr>
          <p:cNvCxnSpPr/>
          <p:nvPr/>
        </p:nvCxnSpPr>
        <p:spPr>
          <a:xfrm rot="16200000" flipH="1">
            <a:off x="9224508" y="4023576"/>
            <a:ext cx="790895" cy="1"/>
          </a:xfrm>
          <a:prstGeom prst="bentConnector3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5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AF85-4F0D-431C-B768-411653F2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from The Grand Dataset 17 (HV, HG, L/R, Fisted and Whole Hand)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940869-68A7-4A5A-90C2-09CE97860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27" y="1690688"/>
            <a:ext cx="10966745" cy="46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443-CE55-4CE2-AFBC-EB201689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6EEB-0244-4B26-9271-94A89E8F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Image Preprocessing (ROI Extraction):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B9CCB-71EE-4928-B823-237080D37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5" y="2465146"/>
            <a:ext cx="4608443" cy="3072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032F5-56B5-45A2-9E22-D877653BE27B}"/>
              </a:ext>
            </a:extLst>
          </p:cNvPr>
          <p:cNvSpPr txBox="1"/>
          <p:nvPr/>
        </p:nvSpPr>
        <p:spPr>
          <a:xfrm>
            <a:off x="2635526" y="567237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AC8BA-533D-4824-AFC3-7406361F9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48" y="2465146"/>
            <a:ext cx="3969026" cy="3067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32D389-2C39-45C1-A8CF-525B16450A4D}"/>
              </a:ext>
            </a:extLst>
          </p:cNvPr>
          <p:cNvSpPr txBox="1"/>
          <p:nvPr/>
        </p:nvSpPr>
        <p:spPr>
          <a:xfrm>
            <a:off x="7907406" y="5672378"/>
            <a:ext cx="12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F46F9-61DB-4BC2-9309-DB74BDAEF28D}"/>
              </a:ext>
            </a:extLst>
          </p:cNvPr>
          <p:cNvSpPr/>
          <p:nvPr/>
        </p:nvSpPr>
        <p:spPr>
          <a:xfrm>
            <a:off x="2335794" y="3023857"/>
            <a:ext cx="1801640" cy="1698340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0148-D6BC-486D-A79B-6EC505EE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5AA9-4378-43EA-A9AF-E4BFD264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Otsu Thresholding: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4460C-C982-4061-9DE8-6E5C725A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180" y="2534765"/>
            <a:ext cx="4933640" cy="2933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9ED4C-158F-4CDF-AB48-094A6526AF24}"/>
              </a:ext>
            </a:extLst>
          </p:cNvPr>
          <p:cNvSpPr txBox="1"/>
          <p:nvPr/>
        </p:nvSpPr>
        <p:spPr>
          <a:xfrm>
            <a:off x="238539" y="5807631"/>
            <a:ext cx="1171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https://encrypted-tbn0.gstatic.com/images?q=tbn:ANd9GcQ-MQPTyzxDzR5qFxQOaxdrvn9YM0QD6anRCOp88bRfUNxOro40</a:t>
            </a:r>
          </a:p>
        </p:txBody>
      </p:sp>
    </p:spTree>
    <p:extLst>
      <p:ext uri="{BB962C8B-B14F-4D97-AF65-F5344CB8AC3E}">
        <p14:creationId xmlns:p14="http://schemas.microsoft.com/office/powerpoint/2010/main" val="314172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61EF-48B7-40E7-A604-B10B839D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E7C2-9592-437E-B245-339D79B90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Image Preprocessing (ROI Extraction):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74BB7-2B85-4A3F-B08D-DA6C3C455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9" y="3307976"/>
            <a:ext cx="2790763" cy="1860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B0A421-9535-41F3-8363-9C563EF41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82" y="3307975"/>
            <a:ext cx="2407009" cy="18605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2B24F-7299-4D17-8455-25CFCBB0D965}"/>
              </a:ext>
            </a:extLst>
          </p:cNvPr>
          <p:cNvSpPr txBox="1"/>
          <p:nvPr/>
        </p:nvSpPr>
        <p:spPr>
          <a:xfrm>
            <a:off x="66428" y="5468656"/>
            <a:ext cx="1128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2000" dirty="0"/>
              <a:t>Original image                          Otsu threshold                        Get max rectangle                           ROI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6834F5-A4E6-47E8-93B2-D1C084A6D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11" y="3307976"/>
            <a:ext cx="2887589" cy="1860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C49B0C-FAA0-4CFB-A408-A9AE4DB0C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64" y="3307976"/>
            <a:ext cx="2887589" cy="186050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9D1C3C-D8F7-4805-8B1F-35BBEBF5FE7C}"/>
              </a:ext>
            </a:extLst>
          </p:cNvPr>
          <p:cNvSpPr/>
          <p:nvPr/>
        </p:nvSpPr>
        <p:spPr>
          <a:xfrm>
            <a:off x="6867772" y="3556000"/>
            <a:ext cx="1144114" cy="1101972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7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443-CE55-4CE2-AFBC-EB201689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6EEB-0244-4B26-9271-94A89E8F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Image Processing (Enhancement):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82F88-D2E8-499B-A381-CCA9170E162C}"/>
              </a:ext>
            </a:extLst>
          </p:cNvPr>
          <p:cNvSpPr txBox="1"/>
          <p:nvPr/>
        </p:nvSpPr>
        <p:spPr>
          <a:xfrm>
            <a:off x="6724415" y="5646717"/>
            <a:ext cx="170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Median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103CA-695A-404A-AB14-C766C89590A2}"/>
              </a:ext>
            </a:extLst>
          </p:cNvPr>
          <p:cNvSpPr txBox="1"/>
          <p:nvPr/>
        </p:nvSpPr>
        <p:spPr>
          <a:xfrm>
            <a:off x="10230152" y="5605934"/>
            <a:ext cx="96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8CE625-8280-4C7A-B711-46530C04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06" y="2606102"/>
            <a:ext cx="2849248" cy="28492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9C1AB8-8663-4A00-8F41-22B8C42D7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73" y="2615723"/>
            <a:ext cx="2852758" cy="28527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A899BE-C927-4922-A7C2-9798D805C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31" y="2615724"/>
            <a:ext cx="2852757" cy="28527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D4A881-544D-459D-809A-D91295070FEE}"/>
              </a:ext>
            </a:extLst>
          </p:cNvPr>
          <p:cNvSpPr txBox="1"/>
          <p:nvPr/>
        </p:nvSpPr>
        <p:spPr>
          <a:xfrm>
            <a:off x="3758858" y="5646717"/>
            <a:ext cx="1751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Bilateral Filter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E2F66-1867-4175-92E4-9AE0EC253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0" y="2637187"/>
            <a:ext cx="2849248" cy="28492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247919-8CBC-4969-8EAE-F16B0E8E3C61}"/>
              </a:ext>
            </a:extLst>
          </p:cNvPr>
          <p:cNvSpPr txBox="1"/>
          <p:nvPr/>
        </p:nvSpPr>
        <p:spPr>
          <a:xfrm>
            <a:off x="590843" y="5636897"/>
            <a:ext cx="2152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Morphology Filter </a:t>
            </a:r>
          </a:p>
        </p:txBody>
      </p:sp>
    </p:spTree>
    <p:extLst>
      <p:ext uri="{BB962C8B-B14F-4D97-AF65-F5344CB8AC3E}">
        <p14:creationId xmlns:p14="http://schemas.microsoft.com/office/powerpoint/2010/main" val="344855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3CAB-B4FB-47EC-AE9E-B09B1FAE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Morphology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B2C39-B8E7-4928-ABF8-C8A20DE88079}"/>
              </a:ext>
            </a:extLst>
          </p:cNvPr>
          <p:cNvSpPr txBox="1"/>
          <p:nvPr/>
        </p:nvSpPr>
        <p:spPr>
          <a:xfrm>
            <a:off x="5469834" y="5637667"/>
            <a:ext cx="588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https://trac.fawkesrobotics.org/doxygen/classMorphologicalFilter__inherit__graph.png</a:t>
            </a: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11BCB15D-349C-4ADD-919C-FD050BE0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443" y="1394516"/>
            <a:ext cx="4691659" cy="406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C8C0B9-891D-4200-A791-843FC0ADB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4538"/>
            <a:ext cx="4162424" cy="36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3CAB-B4FB-47EC-AE9E-B09B1FAE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Bilateral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B2C39-B8E7-4928-ABF8-C8A20DE88079}"/>
              </a:ext>
            </a:extLst>
          </p:cNvPr>
          <p:cNvSpPr txBox="1"/>
          <p:nvPr/>
        </p:nvSpPr>
        <p:spPr>
          <a:xfrm>
            <a:off x="4772009" y="5605736"/>
            <a:ext cx="7107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http://www.coldvision.io/wp-content/uploads/2016/01/bilateral_filter.jpg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10061F-C70D-4906-9F61-7C538D1C0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46907"/>
            <a:ext cx="4043290" cy="3496773"/>
          </a:xfrm>
          <a:prstGeom prst="rect">
            <a:avLst/>
          </a:prstGeom>
        </p:spPr>
      </p:pic>
      <p:pic>
        <p:nvPicPr>
          <p:cNvPr id="2050" name="Picture 2" descr="ØµÙØ±Ø© Ø°Ø§Øª ØµÙØ©">
            <a:extLst>
              <a:ext uri="{FF2B5EF4-FFF2-40B4-BE49-F238E27FC236}">
                <a16:creationId xmlns:a16="http://schemas.microsoft.com/office/drawing/2014/main" id="{C9A4F717-9DDC-4917-A835-4ED16E6BB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21" y="1911223"/>
            <a:ext cx="6056579" cy="36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FFC6-9D07-4917-890B-9609C12C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69B0-3842-4399-86AE-BFC04F43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Definition</a:t>
            </a:r>
          </a:p>
          <a:p>
            <a:r>
              <a:rPr lang="en-US" sz="3600" dirty="0"/>
              <a:t>Introduction &amp; literature survey</a:t>
            </a:r>
          </a:p>
          <a:p>
            <a:r>
              <a:rPr lang="en-US" sz="3600" dirty="0"/>
              <a:t>Materials and Methods </a:t>
            </a:r>
          </a:p>
          <a:p>
            <a:r>
              <a:rPr lang="en-US" sz="3600" dirty="0"/>
              <a:t>Results and Discussion </a:t>
            </a:r>
          </a:p>
          <a:p>
            <a:r>
              <a:rPr lang="en-US" sz="3600" dirty="0"/>
              <a:t>Conclusion</a:t>
            </a:r>
          </a:p>
          <a:p>
            <a:r>
              <a:rPr lang="en-US" sz="3600" dirty="0"/>
              <a:t>GUI System</a:t>
            </a:r>
          </a:p>
          <a:p>
            <a:r>
              <a:rPr lang="en-US" sz="3600" dirty="0"/>
              <a:t>Acknowledgment </a:t>
            </a:r>
          </a:p>
        </p:txBody>
      </p:sp>
    </p:spTree>
    <p:extLst>
      <p:ext uri="{BB962C8B-B14F-4D97-AF65-F5344CB8AC3E}">
        <p14:creationId xmlns:p14="http://schemas.microsoft.com/office/powerpoint/2010/main" val="1688785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3CAB-B4FB-47EC-AE9E-B09B1FAE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Filter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E9EDC-C176-4E8C-B8E6-D3CD9E854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2921"/>
            <a:ext cx="4297174" cy="2870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B2C39-B8E7-4928-ABF8-C8A20DE88079}"/>
              </a:ext>
            </a:extLst>
          </p:cNvPr>
          <p:cNvSpPr txBox="1"/>
          <p:nvPr/>
        </p:nvSpPr>
        <p:spPr>
          <a:xfrm>
            <a:off x="5302604" y="5145598"/>
            <a:ext cx="588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http://users.ecs.soton.ac.uk/msn/book/new_demo/median/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C3D39D-A688-4B68-8E8F-4D79B6CEB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78023"/>
            <a:ext cx="4297174" cy="346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5C9B-5334-4848-A426-EDB822FC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Limited Adaptive Histogram Equalization (CLAHE)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0777D-7BAA-4531-A3DB-870EBEB43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75" y="2340733"/>
            <a:ext cx="5911455" cy="2880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F9D925-EF9C-4990-B20A-1580550806FF}"/>
              </a:ext>
            </a:extLst>
          </p:cNvPr>
          <p:cNvSpPr txBox="1"/>
          <p:nvPr/>
        </p:nvSpPr>
        <p:spPr>
          <a:xfrm>
            <a:off x="5593658" y="5502069"/>
            <a:ext cx="6205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https://en.wikipedia.org/wiki/Adaptive_histogram_equalization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4EB467-985E-48E3-9244-55CFCFF65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65521"/>
            <a:ext cx="4226169" cy="33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7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718A-CC0B-4B64-BED7-647A6F2A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56676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(Spatial Information, Texture Information, Vessels tree shape and Shape Information of order structures)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B2BCC-9819-4EBB-B938-85B3E363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0629"/>
            <a:ext cx="10515600" cy="3822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1- Local Binary Pattern (LBP) </a:t>
            </a:r>
          </a:p>
          <a:p>
            <a:pPr marL="0" indent="0">
              <a:buNone/>
            </a:pPr>
            <a:r>
              <a:rPr lang="en-US" sz="3600" dirty="0"/>
              <a:t>2- Local Ternary Pattern (LTP)</a:t>
            </a:r>
          </a:p>
          <a:p>
            <a:pPr marL="0" indent="0">
              <a:buNone/>
            </a:pPr>
            <a:r>
              <a:rPr lang="en-US" sz="3600" dirty="0"/>
              <a:t>3- Gray Level Co-occurrence Matrix (GLCM)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38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0B70-3FAD-48A1-B7DC-F77E2A19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8D4A-C28E-45A1-833F-2AEF79AB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5357"/>
          </a:xfrm>
        </p:spPr>
        <p:txBody>
          <a:bodyPr/>
          <a:lstStyle/>
          <a:p>
            <a:r>
              <a:rPr lang="en-US" sz="3600" dirty="0"/>
              <a:t>Local Binary Pattern (LBP)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D447A-EFB4-4687-B8F2-1ADF3C06C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" y="2761373"/>
            <a:ext cx="10310506" cy="2559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F4400-922A-4235-A451-F79DE13D2875}"/>
              </a:ext>
            </a:extLst>
          </p:cNvPr>
          <p:cNvSpPr txBox="1"/>
          <p:nvPr/>
        </p:nvSpPr>
        <p:spPr>
          <a:xfrm>
            <a:off x="1043294" y="5888971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https://www.google.com.eg/search?safe=strict&amp;biw=1366&amp;bih=662&amp;tbm=isch&amp;sa=1&amp;ei=Zg5OW-CYJYmC6AS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265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931A-4119-4350-B999-DF34866C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1347-53C1-4E98-84ED-B6E87525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28"/>
            <a:ext cx="10515600" cy="3480666"/>
          </a:xfrm>
        </p:spPr>
        <p:txBody>
          <a:bodyPr/>
          <a:lstStyle/>
          <a:p>
            <a:r>
              <a:rPr lang="en-US" sz="3600" dirty="0"/>
              <a:t>Local Ternary Pattern (LTP)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7C5D3-3012-4707-88ED-180FB6AD7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61" y="2047287"/>
            <a:ext cx="9060015" cy="4445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433F9-88CE-4976-A51D-961B6FD56958}"/>
              </a:ext>
            </a:extLst>
          </p:cNvPr>
          <p:cNvSpPr txBox="1"/>
          <p:nvPr/>
        </p:nvSpPr>
        <p:spPr>
          <a:xfrm>
            <a:off x="838200" y="6323597"/>
            <a:ext cx="11137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https://www.google.com.eg/search?safe=strict&amp;biw=1366&amp;bih=613&amp;tbm=isch&amp;sa=1&amp;ei=whxOW8SRJaqLmgWG</a:t>
            </a:r>
          </a:p>
        </p:txBody>
      </p:sp>
    </p:spTree>
    <p:extLst>
      <p:ext uri="{BB962C8B-B14F-4D97-AF65-F5344CB8AC3E}">
        <p14:creationId xmlns:p14="http://schemas.microsoft.com/office/powerpoint/2010/main" val="521823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718A-CC0B-4B64-BED7-647A6F2A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B2BCC-9819-4EBB-B938-85B3E363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8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sz="3600" dirty="0"/>
              <a:t>Gray Level Co-occurrence Matrix (GLCM)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7F195C8-2A00-4ABB-818D-214949F93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29" y="2244436"/>
            <a:ext cx="7833315" cy="3886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AA2490-22A0-4DBC-9565-6CCEC4F1E436}"/>
              </a:ext>
            </a:extLst>
          </p:cNvPr>
          <p:cNvSpPr txBox="1"/>
          <p:nvPr/>
        </p:nvSpPr>
        <p:spPr>
          <a:xfrm>
            <a:off x="1995056" y="6227534"/>
            <a:ext cx="10080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https://www.researchgate.net/figure/Computation-of-Co-occurrence-matrix_fig1_315653921</a:t>
            </a:r>
          </a:p>
        </p:txBody>
      </p:sp>
    </p:spTree>
    <p:extLst>
      <p:ext uri="{BB962C8B-B14F-4D97-AF65-F5344CB8AC3E}">
        <p14:creationId xmlns:p14="http://schemas.microsoft.com/office/powerpoint/2010/main" val="2695077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9564-F234-4009-8F05-BF87EAA8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GLCM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912025-5FCD-4E08-BAE8-47054947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97" y="808643"/>
            <a:ext cx="7433605" cy="5684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17EFEF-1E4E-472F-9FC5-2D0D37AAFF1E}"/>
              </a:ext>
            </a:extLst>
          </p:cNvPr>
          <p:cNvSpPr txBox="1"/>
          <p:nvPr/>
        </p:nvSpPr>
        <p:spPr>
          <a:xfrm>
            <a:off x="2119745" y="6492875"/>
            <a:ext cx="923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https://collab.firelab.org/software/projects/rmrsraster/repository/raw/esriUtil/esriUtil/Help/HTML/GLCM.html</a:t>
            </a:r>
          </a:p>
        </p:txBody>
      </p:sp>
    </p:spTree>
    <p:extLst>
      <p:ext uri="{BB962C8B-B14F-4D97-AF65-F5344CB8AC3E}">
        <p14:creationId xmlns:p14="http://schemas.microsoft.com/office/powerpoint/2010/main" val="1355333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443-CE55-4CE2-AFBC-EB201689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Features, Categories, and Its Fusion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6EEB-0244-4B26-9271-94A89E8F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81" y="179791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E153DA7-6F9E-4F4C-9C7E-2B1F073B8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381" y="4088304"/>
            <a:ext cx="2209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F0BE-5A67-4CF4-A3C4-E979976318D3}"/>
              </a:ext>
            </a:extLst>
          </p:cNvPr>
          <p:cNvSpPr/>
          <p:nvPr/>
        </p:nvSpPr>
        <p:spPr>
          <a:xfrm>
            <a:off x="4571262" y="2542747"/>
            <a:ext cx="2876995" cy="174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LTP Histogram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F5F68-FA64-4FB2-900E-75C8F42D5EF4}"/>
              </a:ext>
            </a:extLst>
          </p:cNvPr>
          <p:cNvSpPr/>
          <p:nvPr/>
        </p:nvSpPr>
        <p:spPr>
          <a:xfrm>
            <a:off x="1099619" y="2557012"/>
            <a:ext cx="2853704" cy="174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LBP Histogram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7D0D3-2FF8-4BEC-AC73-0BEE1D3C316F}"/>
              </a:ext>
            </a:extLst>
          </p:cNvPr>
          <p:cNvSpPr/>
          <p:nvPr/>
        </p:nvSpPr>
        <p:spPr>
          <a:xfrm>
            <a:off x="7962531" y="2528482"/>
            <a:ext cx="2876995" cy="17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GLCM Features</a:t>
            </a:r>
          </a:p>
        </p:txBody>
      </p:sp>
    </p:spTree>
    <p:extLst>
      <p:ext uri="{BB962C8B-B14F-4D97-AF65-F5344CB8AC3E}">
        <p14:creationId xmlns:p14="http://schemas.microsoft.com/office/powerpoint/2010/main" val="3293524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443-CE55-4CE2-AFBC-EB201689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and Gender Classification Methods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6B0B2-C53E-4F64-BFED-C126FEE9476B}"/>
              </a:ext>
            </a:extLst>
          </p:cNvPr>
          <p:cNvSpPr/>
          <p:nvPr/>
        </p:nvSpPr>
        <p:spPr>
          <a:xfrm>
            <a:off x="1706521" y="2076443"/>
            <a:ext cx="4097044" cy="3465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KNN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DA082-B52D-42C8-BF14-F06B836EE5B8}"/>
              </a:ext>
            </a:extLst>
          </p:cNvPr>
          <p:cNvSpPr/>
          <p:nvPr/>
        </p:nvSpPr>
        <p:spPr>
          <a:xfrm>
            <a:off x="6774872" y="2076443"/>
            <a:ext cx="3934691" cy="3465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SVM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03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F97C-4C08-410A-B5CF-C9B87641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 (KNN) </a:t>
            </a:r>
            <a:r>
              <a:rPr lang="en-US" sz="2400" b="1" dirty="0"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94934-245F-45B9-92CF-0B8EC31A9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78" y="1331240"/>
            <a:ext cx="7447722" cy="46439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30D10-6EB3-4E7C-996D-D81227A53729}"/>
              </a:ext>
            </a:extLst>
          </p:cNvPr>
          <p:cNvSpPr txBox="1"/>
          <p:nvPr/>
        </p:nvSpPr>
        <p:spPr>
          <a:xfrm>
            <a:off x="2199861" y="5790501"/>
            <a:ext cx="744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https://helloacm.com/a-short-introduction-to-k-nearest-neighbors-algorithm/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F9382-76F7-490F-BF3F-E1FA0923B442}"/>
              </a:ext>
            </a:extLst>
          </p:cNvPr>
          <p:cNvSpPr/>
          <p:nvPr/>
        </p:nvSpPr>
        <p:spPr>
          <a:xfrm>
            <a:off x="5747657" y="4862286"/>
            <a:ext cx="348343" cy="26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50CB1-930E-4928-97CF-8FD967E3AB6C}"/>
              </a:ext>
            </a:extLst>
          </p:cNvPr>
          <p:cNvSpPr/>
          <p:nvPr/>
        </p:nvSpPr>
        <p:spPr>
          <a:xfrm>
            <a:off x="3766457" y="3522574"/>
            <a:ext cx="3701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AE498-E947-404F-81D1-8FF4A35B6543}"/>
              </a:ext>
            </a:extLst>
          </p:cNvPr>
          <p:cNvSpPr txBox="1"/>
          <p:nvPr/>
        </p:nvSpPr>
        <p:spPr>
          <a:xfrm>
            <a:off x="5637042" y="4748964"/>
            <a:ext cx="45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870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DC30-EDE7-4486-BC30-6CA5C9EB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B38E50-67DC-470E-9A80-230EDB42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313"/>
          <a:stretch/>
        </p:blipFill>
        <p:spPr>
          <a:xfrm>
            <a:off x="270777" y="1710014"/>
            <a:ext cx="6892882" cy="3312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EE388F-C6AE-48D1-8A61-82F82725417E}"/>
              </a:ext>
            </a:extLst>
          </p:cNvPr>
          <p:cNvSpPr txBox="1"/>
          <p:nvPr/>
        </p:nvSpPr>
        <p:spPr>
          <a:xfrm>
            <a:off x="838200" y="5441821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https://28oa9i1t08037ue3m1l0i861-wpengine.netdna-ssl.com/wp-content/uploads/2014/05/Hand-blood-vessles-FB.png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44A30-2238-4BA6-8B4C-D9CD135C2AF4}"/>
              </a:ext>
            </a:extLst>
          </p:cNvPr>
          <p:cNvSpPr txBox="1"/>
          <p:nvPr/>
        </p:nvSpPr>
        <p:spPr>
          <a:xfrm>
            <a:off x="6528559" y="6102699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https://fpnotebook.com/_media/orthoArmHandArteryVolarArchGrayBB1237.gif</a:t>
            </a:r>
          </a:p>
        </p:txBody>
      </p:sp>
      <p:pic>
        <p:nvPicPr>
          <p:cNvPr id="1030" name="Picture 6" descr="ÙØªÙØ¬Ø© Ø¨Ø­Ø« Ø§ÙØµÙØ± Ø¹Ù âªhand vesselsâ¬â">
            <a:extLst>
              <a:ext uri="{FF2B5EF4-FFF2-40B4-BE49-F238E27FC236}">
                <a16:creationId xmlns:a16="http://schemas.microsoft.com/office/drawing/2014/main" id="{A89E881D-AA2A-49F4-8851-E3F9EAB3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41" y="1286563"/>
            <a:ext cx="3504236" cy="479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182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9C67-622E-44CB-B984-9DF8590F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25AA0A-3E2F-47CD-81F3-2FFA119A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3" y="1690688"/>
            <a:ext cx="9151994" cy="44786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25EBEC-EC04-4BF7-8EC0-68A9D823F704}"/>
              </a:ext>
            </a:extLst>
          </p:cNvPr>
          <p:cNvSpPr txBox="1"/>
          <p:nvPr/>
        </p:nvSpPr>
        <p:spPr>
          <a:xfrm>
            <a:off x="2557464" y="6185098"/>
            <a:ext cx="9356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https://stackoverflow.com/questions/21053582/support-vector-machine-geometrical-intuition</a:t>
            </a:r>
          </a:p>
        </p:txBody>
      </p:sp>
    </p:spTree>
    <p:extLst>
      <p:ext uri="{BB962C8B-B14F-4D97-AF65-F5344CB8AC3E}">
        <p14:creationId xmlns:p14="http://schemas.microsoft.com/office/powerpoint/2010/main" val="2254208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2425-EFE3-49BC-ACF5-9E20C648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on Classifiers Level</a:t>
            </a:r>
          </a:p>
        </p:txBody>
      </p:sp>
      <p:pic>
        <p:nvPicPr>
          <p:cNvPr id="4098" name="Picture 2" descr="ÙØªÙØ¬Ø© Ø¨Ø­Ø« Ø§ÙØµÙØ± Ø¹Ù âªvoting classifier sklearnâ¬â">
            <a:extLst>
              <a:ext uri="{FF2B5EF4-FFF2-40B4-BE49-F238E27FC236}">
                <a16:creationId xmlns:a16="http://schemas.microsoft.com/office/drawing/2014/main" id="{5D67A75F-AF58-4968-B127-4D95489142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77" y="1550011"/>
            <a:ext cx="5284446" cy="46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4C739-E938-4FD9-9059-4F9C1674F232}"/>
              </a:ext>
            </a:extLst>
          </p:cNvPr>
          <p:cNvSpPr txBox="1"/>
          <p:nvPr/>
        </p:nvSpPr>
        <p:spPr>
          <a:xfrm>
            <a:off x="1844900" y="6323598"/>
            <a:ext cx="9859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https://rasbt.github.io/mlxtend/user_guide/classifier/EnsembleVoteClassifier_files/majority_voting.png</a:t>
            </a:r>
          </a:p>
        </p:txBody>
      </p:sp>
    </p:spTree>
    <p:extLst>
      <p:ext uri="{BB962C8B-B14F-4D97-AF65-F5344CB8AC3E}">
        <p14:creationId xmlns:p14="http://schemas.microsoft.com/office/powerpoint/2010/main" val="104776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586-362A-4C6B-9680-0B67E878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on Features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F57BBF-1312-46A6-BE36-31D137E804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96" y="1434905"/>
            <a:ext cx="8314007" cy="48615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31E96-88A7-4653-94DE-4720DD5DC050}"/>
              </a:ext>
            </a:extLst>
          </p:cNvPr>
          <p:cNvSpPr txBox="1"/>
          <p:nvPr/>
        </p:nvSpPr>
        <p:spPr>
          <a:xfrm>
            <a:off x="1744393" y="5927115"/>
            <a:ext cx="800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25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EE5E-BBDD-4F50-A6AC-EFF3D3FA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Training/Testing Classifiers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9BE1-1ADD-4DFA-A93C-FA0CD383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50 % </a:t>
            </a:r>
          </a:p>
          <a:p>
            <a:endParaRPr lang="en-US" dirty="0"/>
          </a:p>
          <a:p>
            <a:r>
              <a:rPr lang="en-US" dirty="0"/>
              <a:t>Train 70 %</a:t>
            </a:r>
          </a:p>
          <a:p>
            <a:endParaRPr lang="en-US" dirty="0"/>
          </a:p>
          <a:p>
            <a:r>
              <a:rPr lang="en-US" dirty="0"/>
              <a:t>C-cross validation 3 times</a:t>
            </a:r>
          </a:p>
          <a:p>
            <a:endParaRPr lang="en-US" dirty="0"/>
          </a:p>
          <a:p>
            <a:r>
              <a:rPr lang="en-US" dirty="0"/>
              <a:t>Average the Results</a:t>
            </a:r>
          </a:p>
        </p:txBody>
      </p:sp>
    </p:spTree>
    <p:extLst>
      <p:ext uri="{BB962C8B-B14F-4D97-AF65-F5344CB8AC3E}">
        <p14:creationId xmlns:p14="http://schemas.microsoft.com/office/powerpoint/2010/main" val="3376741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6C4F-F2C9-4F39-8F3E-EBC552A9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3745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 Gender (Classifiers)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B8015E-9588-49A1-92D2-CEB9F75FD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4069"/>
              </p:ext>
            </p:extLst>
          </p:nvPr>
        </p:nvGraphicFramePr>
        <p:xfrm>
          <a:off x="954258" y="1535943"/>
          <a:ext cx="10058402" cy="5334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9410">
                  <a:extLst>
                    <a:ext uri="{9D8B030D-6E8A-4147-A177-3AD203B41FA5}">
                      <a16:colId xmlns:a16="http://schemas.microsoft.com/office/drawing/2014/main" val="3181060028"/>
                    </a:ext>
                  </a:extLst>
                </a:gridCol>
                <a:gridCol w="2149410">
                  <a:extLst>
                    <a:ext uri="{9D8B030D-6E8A-4147-A177-3AD203B41FA5}">
                      <a16:colId xmlns:a16="http://schemas.microsoft.com/office/drawing/2014/main" val="870639059"/>
                    </a:ext>
                  </a:extLst>
                </a:gridCol>
                <a:gridCol w="1424990">
                  <a:extLst>
                    <a:ext uri="{9D8B030D-6E8A-4147-A177-3AD203B41FA5}">
                      <a16:colId xmlns:a16="http://schemas.microsoft.com/office/drawing/2014/main" val="2594793403"/>
                    </a:ext>
                  </a:extLst>
                </a:gridCol>
                <a:gridCol w="1424990">
                  <a:extLst>
                    <a:ext uri="{9D8B030D-6E8A-4147-A177-3AD203B41FA5}">
                      <a16:colId xmlns:a16="http://schemas.microsoft.com/office/drawing/2014/main" val="1687616028"/>
                    </a:ext>
                  </a:extLst>
                </a:gridCol>
                <a:gridCol w="1454801">
                  <a:extLst>
                    <a:ext uri="{9D8B030D-6E8A-4147-A177-3AD203B41FA5}">
                      <a16:colId xmlns:a16="http://schemas.microsoft.com/office/drawing/2014/main" val="2548821810"/>
                    </a:ext>
                  </a:extLst>
                </a:gridCol>
                <a:gridCol w="1454801">
                  <a:extLst>
                    <a:ext uri="{9D8B030D-6E8A-4147-A177-3AD203B41FA5}">
                      <a16:colId xmlns:a16="http://schemas.microsoft.com/office/drawing/2014/main" val="129220120"/>
                    </a:ext>
                  </a:extLst>
                </a:gridCol>
              </a:tblGrid>
              <a:tr h="8966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Cross Validation/Feature vectors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Best 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26284"/>
                  </a:ext>
                </a:extLst>
              </a:tr>
              <a:tr h="292416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Fusion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KNN-SVM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Dataset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(50%)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Dissimilarity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1-5-11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298790"/>
                  </a:ext>
                </a:extLst>
              </a:tr>
              <a:tr h="292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Correlation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11-7-3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574692"/>
                  </a:ext>
                </a:extLst>
              </a:tr>
              <a:tr h="292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Contrast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5-3-9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676475"/>
                  </a:ext>
                </a:extLst>
              </a:tr>
              <a:tr h="292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ASM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57.5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61.5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9-13-9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5646952"/>
                  </a:ext>
                </a:extLst>
              </a:tr>
              <a:tr h="292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LBP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87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47-37-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253422"/>
                  </a:ext>
                </a:extLst>
              </a:tr>
              <a:tr h="616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LTP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5-47-25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7500454"/>
                  </a:ext>
                </a:extLst>
              </a:tr>
              <a:tr h="292416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Fusion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KNN-SVM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Dataset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(70%)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Dissimilarity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1-5-11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59454"/>
                  </a:ext>
                </a:extLst>
              </a:tr>
              <a:tr h="292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Correlation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11-7-3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858970"/>
                  </a:ext>
                </a:extLst>
              </a:tr>
              <a:tr h="292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Contrast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5-3-9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23269"/>
                  </a:ext>
                </a:extLst>
              </a:tr>
              <a:tr h="292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ASM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87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11-13-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296410"/>
                  </a:ext>
                </a:extLst>
              </a:tr>
              <a:tr h="292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LBP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47-37-37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64048"/>
                  </a:ext>
                </a:extLst>
              </a:tr>
              <a:tr h="616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67.5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72.6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9-47-25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96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84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6C4F-F2C9-4F39-8F3E-EBC552A9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 Age (Classifiers)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DAD1F6-22C2-4BC0-8D12-965A36B0D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64682"/>
              </p:ext>
            </p:extLst>
          </p:nvPr>
        </p:nvGraphicFramePr>
        <p:xfrm>
          <a:off x="989426" y="1464979"/>
          <a:ext cx="10213148" cy="5203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3125">
                  <a:extLst>
                    <a:ext uri="{9D8B030D-6E8A-4147-A177-3AD203B41FA5}">
                      <a16:colId xmlns:a16="http://schemas.microsoft.com/office/drawing/2014/main" val="21633075"/>
                    </a:ext>
                  </a:extLst>
                </a:gridCol>
                <a:gridCol w="2183125">
                  <a:extLst>
                    <a:ext uri="{9D8B030D-6E8A-4147-A177-3AD203B41FA5}">
                      <a16:colId xmlns:a16="http://schemas.microsoft.com/office/drawing/2014/main" val="1971667526"/>
                    </a:ext>
                  </a:extLst>
                </a:gridCol>
                <a:gridCol w="1445324">
                  <a:extLst>
                    <a:ext uri="{9D8B030D-6E8A-4147-A177-3AD203B41FA5}">
                      <a16:colId xmlns:a16="http://schemas.microsoft.com/office/drawing/2014/main" val="2150943644"/>
                    </a:ext>
                  </a:extLst>
                </a:gridCol>
                <a:gridCol w="1454408">
                  <a:extLst>
                    <a:ext uri="{9D8B030D-6E8A-4147-A177-3AD203B41FA5}">
                      <a16:colId xmlns:a16="http://schemas.microsoft.com/office/drawing/2014/main" val="709906564"/>
                    </a:ext>
                  </a:extLst>
                </a:gridCol>
                <a:gridCol w="1473583">
                  <a:extLst>
                    <a:ext uri="{9D8B030D-6E8A-4147-A177-3AD203B41FA5}">
                      <a16:colId xmlns:a16="http://schemas.microsoft.com/office/drawing/2014/main" val="477659030"/>
                    </a:ext>
                  </a:extLst>
                </a:gridCol>
                <a:gridCol w="1473583">
                  <a:extLst>
                    <a:ext uri="{9D8B030D-6E8A-4147-A177-3AD203B41FA5}">
                      <a16:colId xmlns:a16="http://schemas.microsoft.com/office/drawing/2014/main" val="3824782300"/>
                    </a:ext>
                  </a:extLst>
                </a:gridCol>
              </a:tblGrid>
              <a:tr h="937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Cross Validation/Feature vectors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Best 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210905"/>
                  </a:ext>
                </a:extLst>
              </a:tr>
              <a:tr h="312359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Fusion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KNN-SVM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Dataset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(50%)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Dissimilarity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1-5-11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469094"/>
                  </a:ext>
                </a:extLst>
              </a:tr>
              <a:tr h="312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Correlation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11-7-3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783511"/>
                  </a:ext>
                </a:extLst>
              </a:tr>
              <a:tr h="312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Contrast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5-3-9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5021989"/>
                  </a:ext>
                </a:extLst>
              </a:tr>
              <a:tr h="312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ASM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11-13-13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502091"/>
                  </a:ext>
                </a:extLst>
              </a:tr>
              <a:tr h="312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LBP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r>
                        <a:rPr lang="en-US" sz="1800" dirty="0">
                          <a:effectLst/>
                        </a:rPr>
                        <a:t>-45-33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739738"/>
                  </a:ext>
                </a:extLst>
              </a:tr>
              <a:tr h="551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r>
                        <a:rPr lang="en-US" sz="1800" dirty="0">
                          <a:effectLst/>
                        </a:rPr>
                        <a:t>-49-49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596925"/>
                  </a:ext>
                </a:extLst>
              </a:tr>
              <a:tr h="312359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Fusion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KNN-SVM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Dataset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(70%)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Dissimilarity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1-5-11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887439"/>
                  </a:ext>
                </a:extLst>
              </a:tr>
              <a:tr h="312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Correlation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11-7-3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48324"/>
                  </a:ext>
                </a:extLst>
              </a:tr>
              <a:tr h="312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Contrast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5-3-9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147561"/>
                  </a:ext>
                </a:extLst>
              </a:tr>
              <a:tr h="312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ASM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11-13-13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6238960"/>
                  </a:ext>
                </a:extLst>
              </a:tr>
              <a:tr h="312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LBP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86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r>
                        <a:rPr lang="en-US" sz="1800" dirty="0">
                          <a:effectLst/>
                        </a:rPr>
                        <a:t>-45-33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284496"/>
                  </a:ext>
                </a:extLst>
              </a:tr>
              <a:tr h="551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86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r>
                        <a:rPr lang="en-US" sz="1800" dirty="0">
                          <a:effectLst/>
                        </a:rPr>
                        <a:t>-49-49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876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46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6C4F-F2C9-4F39-8F3E-EBC552A9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 Gender (Features)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449F4D-835C-4F70-9071-96691F53F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08204"/>
              </p:ext>
            </p:extLst>
          </p:nvPr>
        </p:nvGraphicFramePr>
        <p:xfrm>
          <a:off x="937847" y="1535943"/>
          <a:ext cx="10415953" cy="5062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1095">
                  <a:extLst>
                    <a:ext uri="{9D8B030D-6E8A-4147-A177-3AD203B41FA5}">
                      <a16:colId xmlns:a16="http://schemas.microsoft.com/office/drawing/2014/main" val="2753137153"/>
                    </a:ext>
                  </a:extLst>
                </a:gridCol>
                <a:gridCol w="1687750">
                  <a:extLst>
                    <a:ext uri="{9D8B030D-6E8A-4147-A177-3AD203B41FA5}">
                      <a16:colId xmlns:a16="http://schemas.microsoft.com/office/drawing/2014/main" val="1402052820"/>
                    </a:ext>
                  </a:extLst>
                </a:gridCol>
                <a:gridCol w="1616499">
                  <a:extLst>
                    <a:ext uri="{9D8B030D-6E8A-4147-A177-3AD203B41FA5}">
                      <a16:colId xmlns:a16="http://schemas.microsoft.com/office/drawing/2014/main" val="336480909"/>
                    </a:ext>
                  </a:extLst>
                </a:gridCol>
                <a:gridCol w="1617612">
                  <a:extLst>
                    <a:ext uri="{9D8B030D-6E8A-4147-A177-3AD203B41FA5}">
                      <a16:colId xmlns:a16="http://schemas.microsoft.com/office/drawing/2014/main" val="112532075"/>
                    </a:ext>
                  </a:extLst>
                </a:gridCol>
                <a:gridCol w="1617612">
                  <a:extLst>
                    <a:ext uri="{9D8B030D-6E8A-4147-A177-3AD203B41FA5}">
                      <a16:colId xmlns:a16="http://schemas.microsoft.com/office/drawing/2014/main" val="947895859"/>
                    </a:ext>
                  </a:extLst>
                </a:gridCol>
                <a:gridCol w="1615385">
                  <a:extLst>
                    <a:ext uri="{9D8B030D-6E8A-4147-A177-3AD203B41FA5}">
                      <a16:colId xmlns:a16="http://schemas.microsoft.com/office/drawing/2014/main" val="2147535570"/>
                    </a:ext>
                  </a:extLst>
                </a:gridCol>
              </a:tblGrid>
              <a:tr h="798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 times/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Classifiers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Best 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83034"/>
                  </a:ext>
                </a:extLst>
              </a:tr>
              <a:tr h="31537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81.5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3-3-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402088"/>
                  </a:ext>
                </a:extLst>
              </a:tr>
              <a:tr h="5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638528"/>
                  </a:ext>
                </a:extLst>
              </a:tr>
              <a:tr h="31537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LBP/LTP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49-49-41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374115"/>
                  </a:ext>
                </a:extLst>
              </a:tr>
              <a:tr h="5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63.5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179246"/>
                  </a:ext>
                </a:extLst>
              </a:tr>
              <a:tr h="31537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GLCM/LBP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49-37-49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972683"/>
                  </a:ext>
                </a:extLst>
              </a:tr>
              <a:tr h="5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26155"/>
                  </a:ext>
                </a:extLst>
              </a:tr>
              <a:tr h="31537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GLCM/LTP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3-45-25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6354248"/>
                  </a:ext>
                </a:extLst>
              </a:tr>
              <a:tr h="5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610643"/>
                  </a:ext>
                </a:extLst>
              </a:tr>
              <a:tr h="31537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GLCM/LBP/LTP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49-37-49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0580498"/>
                  </a:ext>
                </a:extLst>
              </a:tr>
              <a:tr h="5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---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44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28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6C4F-F2C9-4F39-8F3E-EBC552A9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 Age (Features)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3A21D1-FCFB-44C2-BB17-5CF442A19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62129"/>
              </p:ext>
            </p:extLst>
          </p:nvPr>
        </p:nvGraphicFramePr>
        <p:xfrm>
          <a:off x="909124" y="1592214"/>
          <a:ext cx="10373751" cy="5040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0344">
                  <a:extLst>
                    <a:ext uri="{9D8B030D-6E8A-4147-A177-3AD203B41FA5}">
                      <a16:colId xmlns:a16="http://schemas.microsoft.com/office/drawing/2014/main" val="3300805276"/>
                    </a:ext>
                  </a:extLst>
                </a:gridCol>
                <a:gridCol w="1690529">
                  <a:extLst>
                    <a:ext uri="{9D8B030D-6E8A-4147-A177-3AD203B41FA5}">
                      <a16:colId xmlns:a16="http://schemas.microsoft.com/office/drawing/2014/main" val="923760908"/>
                    </a:ext>
                  </a:extLst>
                </a:gridCol>
                <a:gridCol w="1606279">
                  <a:extLst>
                    <a:ext uri="{9D8B030D-6E8A-4147-A177-3AD203B41FA5}">
                      <a16:colId xmlns:a16="http://schemas.microsoft.com/office/drawing/2014/main" val="4259334397"/>
                    </a:ext>
                  </a:extLst>
                </a:gridCol>
                <a:gridCol w="1607389">
                  <a:extLst>
                    <a:ext uri="{9D8B030D-6E8A-4147-A177-3AD203B41FA5}">
                      <a16:colId xmlns:a16="http://schemas.microsoft.com/office/drawing/2014/main" val="354028737"/>
                    </a:ext>
                  </a:extLst>
                </a:gridCol>
                <a:gridCol w="1609605">
                  <a:extLst>
                    <a:ext uri="{9D8B030D-6E8A-4147-A177-3AD203B41FA5}">
                      <a16:colId xmlns:a16="http://schemas.microsoft.com/office/drawing/2014/main" val="3189202986"/>
                    </a:ext>
                  </a:extLst>
                </a:gridCol>
                <a:gridCol w="1609605">
                  <a:extLst>
                    <a:ext uri="{9D8B030D-6E8A-4147-A177-3AD203B41FA5}">
                      <a16:colId xmlns:a16="http://schemas.microsoft.com/office/drawing/2014/main" val="1934649183"/>
                    </a:ext>
                  </a:extLst>
                </a:gridCol>
              </a:tblGrid>
              <a:tr h="83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 times/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Classifiers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Best 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991750"/>
                  </a:ext>
                </a:extLst>
              </a:tr>
              <a:tr h="30856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87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21-21-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278013"/>
                  </a:ext>
                </a:extLst>
              </a:tr>
              <a:tr h="5256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984443"/>
                  </a:ext>
                </a:extLst>
              </a:tr>
              <a:tr h="30856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LBP/LTP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43-49-47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530224"/>
                  </a:ext>
                </a:extLst>
              </a:tr>
              <a:tr h="5256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475213"/>
                  </a:ext>
                </a:extLst>
              </a:tr>
              <a:tr h="30856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GLCM/LBP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41-49-49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684762"/>
                  </a:ext>
                </a:extLst>
              </a:tr>
              <a:tr h="5256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463131"/>
                  </a:ext>
                </a:extLst>
              </a:tr>
              <a:tr h="30856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GLCM/LTP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78.5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43-47-49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907858"/>
                  </a:ext>
                </a:extLst>
              </a:tr>
              <a:tr h="5256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696450"/>
                  </a:ext>
                </a:extLst>
              </a:tr>
              <a:tr h="30856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GLCM/LBP/LTP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82.5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41-49-49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932064"/>
                  </a:ext>
                </a:extLst>
              </a:tr>
              <a:tr h="5256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---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61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293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2EB7-5BBB-4DA0-8856-AE199AE0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45B095-4BF6-4E37-A033-F70D474EF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24629"/>
              </p:ext>
            </p:extLst>
          </p:nvPr>
        </p:nvGraphicFramePr>
        <p:xfrm>
          <a:off x="964746" y="2225537"/>
          <a:ext cx="1633313" cy="11219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9292">
                  <a:extLst>
                    <a:ext uri="{9D8B030D-6E8A-4147-A177-3AD203B41FA5}">
                      <a16:colId xmlns:a16="http://schemas.microsoft.com/office/drawing/2014/main" val="3315742553"/>
                    </a:ext>
                  </a:extLst>
                </a:gridCol>
                <a:gridCol w="242464">
                  <a:extLst>
                    <a:ext uri="{9D8B030D-6E8A-4147-A177-3AD203B41FA5}">
                      <a16:colId xmlns:a16="http://schemas.microsoft.com/office/drawing/2014/main" val="511436896"/>
                    </a:ext>
                  </a:extLst>
                </a:gridCol>
                <a:gridCol w="233031">
                  <a:extLst>
                    <a:ext uri="{9D8B030D-6E8A-4147-A177-3AD203B41FA5}">
                      <a16:colId xmlns:a16="http://schemas.microsoft.com/office/drawing/2014/main" val="950558665"/>
                    </a:ext>
                  </a:extLst>
                </a:gridCol>
                <a:gridCol w="233031">
                  <a:extLst>
                    <a:ext uri="{9D8B030D-6E8A-4147-A177-3AD203B41FA5}">
                      <a16:colId xmlns:a16="http://schemas.microsoft.com/office/drawing/2014/main" val="3946865438"/>
                    </a:ext>
                  </a:extLst>
                </a:gridCol>
                <a:gridCol w="233031">
                  <a:extLst>
                    <a:ext uri="{9D8B030D-6E8A-4147-A177-3AD203B41FA5}">
                      <a16:colId xmlns:a16="http://schemas.microsoft.com/office/drawing/2014/main" val="1676940081"/>
                    </a:ext>
                  </a:extLst>
                </a:gridCol>
                <a:gridCol w="242464">
                  <a:extLst>
                    <a:ext uri="{9D8B030D-6E8A-4147-A177-3AD203B41FA5}">
                      <a16:colId xmlns:a16="http://schemas.microsoft.com/office/drawing/2014/main" val="3180597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N_Trials/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Features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962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Dissimilarity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515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Correlation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513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Contrast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584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692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Homogeneity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292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Energy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465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LBP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4598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387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Comatrix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9606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LBP/LTP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587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Comatrix/LBP/LTP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207230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5383C53D-CBAB-4D9E-BFE1-FBF4BFA5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23" y="1610919"/>
            <a:ext cx="20436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Age-Training set (50%)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1E553D2-8087-4E23-8A5E-9C162AD9B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956" y="1785174"/>
            <a:ext cx="20436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Age-Training set (70%)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DBD762-27C6-477B-B090-D165196FC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63939"/>
              </p:ext>
            </p:extLst>
          </p:nvPr>
        </p:nvGraphicFramePr>
        <p:xfrm>
          <a:off x="8715375" y="2278952"/>
          <a:ext cx="2968627" cy="7044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1971019412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3552736293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4097775548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5826045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529341478"/>
                    </a:ext>
                  </a:extLst>
                </a:gridCol>
                <a:gridCol w="474028">
                  <a:extLst>
                    <a:ext uri="{9D8B030D-6E8A-4147-A177-3AD203B41FA5}">
                      <a16:colId xmlns:a16="http://schemas.microsoft.com/office/drawing/2014/main" val="3593634466"/>
                    </a:ext>
                  </a:extLst>
                </a:gridCol>
              </a:tblGrid>
              <a:tr h="658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N_Trials/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Features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5326504"/>
                  </a:ext>
                </a:extLst>
              </a:tr>
              <a:tr h="4938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Dissimilarity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228922"/>
                  </a:ext>
                </a:extLst>
              </a:tr>
              <a:tr h="329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Correlation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4235466"/>
                  </a:ext>
                </a:extLst>
              </a:tr>
              <a:tr h="329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Contrast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07693"/>
                  </a:ext>
                </a:extLst>
              </a:tr>
              <a:tr h="1646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713380"/>
                  </a:ext>
                </a:extLst>
              </a:tr>
              <a:tr h="4938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Homogeneity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78633"/>
                  </a:ext>
                </a:extLst>
              </a:tr>
              <a:tr h="329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Energy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42666"/>
                  </a:ext>
                </a:extLst>
              </a:tr>
              <a:tr h="1646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LBP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9830749"/>
                  </a:ext>
                </a:extLst>
              </a:tr>
              <a:tr h="1646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602753"/>
                  </a:ext>
                </a:extLst>
              </a:tr>
              <a:tr h="329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Comatrix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124979"/>
                  </a:ext>
                </a:extLst>
              </a:tr>
              <a:tr h="329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LBP/LTP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053207"/>
                  </a:ext>
                </a:extLst>
              </a:tr>
              <a:tr h="658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Comatrix/LBP/LTP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29249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0796C2E8-A0A5-4B2E-91CB-26C74B2EF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530" y="1925087"/>
            <a:ext cx="23499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-Training set (50%)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9B3CE7-6798-435F-B652-0A2F84535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369" y="1914880"/>
            <a:ext cx="23499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-Training set (70%)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ADE2EC5-9BF8-4831-92F4-7D51F0DEA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18255"/>
              </p:ext>
            </p:extLst>
          </p:nvPr>
        </p:nvGraphicFramePr>
        <p:xfrm>
          <a:off x="3150892" y="2448229"/>
          <a:ext cx="1633314" cy="17481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481">
                  <a:extLst>
                    <a:ext uri="{9D8B030D-6E8A-4147-A177-3AD203B41FA5}">
                      <a16:colId xmlns:a16="http://schemas.microsoft.com/office/drawing/2014/main" val="1038821275"/>
                    </a:ext>
                  </a:extLst>
                </a:gridCol>
                <a:gridCol w="256963">
                  <a:extLst>
                    <a:ext uri="{9D8B030D-6E8A-4147-A177-3AD203B41FA5}">
                      <a16:colId xmlns:a16="http://schemas.microsoft.com/office/drawing/2014/main" val="1341755100"/>
                    </a:ext>
                  </a:extLst>
                </a:gridCol>
                <a:gridCol w="256963">
                  <a:extLst>
                    <a:ext uri="{9D8B030D-6E8A-4147-A177-3AD203B41FA5}">
                      <a16:colId xmlns:a16="http://schemas.microsoft.com/office/drawing/2014/main" val="4240674894"/>
                    </a:ext>
                  </a:extLst>
                </a:gridCol>
                <a:gridCol w="256963">
                  <a:extLst>
                    <a:ext uri="{9D8B030D-6E8A-4147-A177-3AD203B41FA5}">
                      <a16:colId xmlns:a16="http://schemas.microsoft.com/office/drawing/2014/main" val="970994000"/>
                    </a:ext>
                  </a:extLst>
                </a:gridCol>
                <a:gridCol w="257138">
                  <a:extLst>
                    <a:ext uri="{9D8B030D-6E8A-4147-A177-3AD203B41FA5}">
                      <a16:colId xmlns:a16="http://schemas.microsoft.com/office/drawing/2014/main" val="1384692619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1953350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N_Trials/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Features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78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Dissimilarity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822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Correlation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301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Contrast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287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141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Homogeneity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5088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Energy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946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LBP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158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3362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Comatrix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32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LBP/LTP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031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Comatrix/LBP/LTP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44139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8C4399F-1AF8-4054-8BC7-B086DFA99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77817"/>
              </p:ext>
            </p:extLst>
          </p:nvPr>
        </p:nvGraphicFramePr>
        <p:xfrm>
          <a:off x="5443681" y="2448229"/>
          <a:ext cx="2171093" cy="10697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903">
                  <a:extLst>
                    <a:ext uri="{9D8B030D-6E8A-4147-A177-3AD203B41FA5}">
                      <a16:colId xmlns:a16="http://schemas.microsoft.com/office/drawing/2014/main" val="2684436051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313569715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509358104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2671713817"/>
                    </a:ext>
                  </a:extLst>
                </a:gridCol>
                <a:gridCol w="341802">
                  <a:extLst>
                    <a:ext uri="{9D8B030D-6E8A-4147-A177-3AD203B41FA5}">
                      <a16:colId xmlns:a16="http://schemas.microsoft.com/office/drawing/2014/main" val="1033462049"/>
                    </a:ext>
                  </a:extLst>
                </a:gridCol>
                <a:gridCol w="346678">
                  <a:extLst>
                    <a:ext uri="{9D8B030D-6E8A-4147-A177-3AD203B41FA5}">
                      <a16:colId xmlns:a16="http://schemas.microsoft.com/office/drawing/2014/main" val="4044315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N_Trials/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Features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151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Dissimilarity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1963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Correlation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270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Contrast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241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391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Homogeneity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479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Energy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54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LBP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9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056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Comatrix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42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LBP/LTP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19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Comatrix/LBP/LTP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93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783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DA01-A948-41D9-9590-E1F38ED3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70DC9C-6F4A-4262-B834-176744C9D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361280"/>
              </p:ext>
            </p:extLst>
          </p:nvPr>
        </p:nvGraphicFramePr>
        <p:xfrm>
          <a:off x="838200" y="3429000"/>
          <a:ext cx="5937250" cy="782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379738660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448500320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61723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Young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451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Young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563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9989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68DE1F-9747-4008-9017-012065232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681"/>
              </p:ext>
            </p:extLst>
          </p:nvPr>
        </p:nvGraphicFramePr>
        <p:xfrm>
          <a:off x="1632404" y="4487390"/>
          <a:ext cx="5937250" cy="782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2196864207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311393489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732685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Young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8235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Young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032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5379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4B9EEF-2101-4AAF-BBB2-0187F411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1566"/>
              </p:ext>
            </p:extLst>
          </p:nvPr>
        </p:nvGraphicFramePr>
        <p:xfrm>
          <a:off x="1632404" y="5386841"/>
          <a:ext cx="5937250" cy="782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875963069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857341911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6709145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9717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155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2420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C63EF1-34F2-439A-AB49-C66AE16CC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6188"/>
              </p:ext>
            </p:extLst>
          </p:nvPr>
        </p:nvGraphicFramePr>
        <p:xfrm>
          <a:off x="838200" y="2439257"/>
          <a:ext cx="5937250" cy="782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2623398411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638955455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179416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15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603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22028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93B5BFF5-9420-4EE0-9E04-12A7CDE6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286" y="3114435"/>
            <a:ext cx="25201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Age-Confusion Matrix (50%)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B80A452-459F-42C0-8997-B7C0D8F7D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486" y="4318113"/>
            <a:ext cx="25201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Age-Confusion Matrix (70%)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A56B87D-1464-4660-A882-2D6A48801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993" y="1707011"/>
            <a:ext cx="28264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Gender-Confusion Matrix (70%)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417605C-4B79-4F1F-81ED-D047CFD9E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279" y="5682537"/>
            <a:ext cx="28264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Gender-Confusion Matrix (50%)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08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BB2B-AE9F-4CCF-854C-7086649F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FE22-9637-41C9-BE28-9DF15703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957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8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Biometrics ? </a:t>
            </a:r>
          </a:p>
        </p:txBody>
      </p:sp>
    </p:spTree>
    <p:extLst>
      <p:ext uri="{BB962C8B-B14F-4D97-AF65-F5344CB8AC3E}">
        <p14:creationId xmlns:p14="http://schemas.microsoft.com/office/powerpoint/2010/main" val="3109652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6CBA-A96C-4D0F-86F9-71F04681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&amp; Age Receiver Operating Characteristics (ROC)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F6F9D7-2C68-49C9-9602-7AED963BF7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43" y="1690688"/>
            <a:ext cx="8838309" cy="5086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028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861B-CD7D-406D-A216-C523FA33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E47A6-AE66-4A80-B43A-2A3507716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03" y="3041543"/>
            <a:ext cx="2660725" cy="6558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7C396-C96C-4A42-BB37-F2BBF3598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03" y="5594789"/>
            <a:ext cx="2468687" cy="996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326EE7-47E9-4679-A10C-078BC9B58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3" y="3198502"/>
            <a:ext cx="3908398" cy="1320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61E282-7D06-44B4-87F8-804BA1BB6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03" y="3697356"/>
            <a:ext cx="1836949" cy="1836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D3A8A4-0B9A-4914-8B8A-38B1337DB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03" y="806080"/>
            <a:ext cx="3145272" cy="1769216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47773F-3C18-4296-8019-226732749188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4153001" y="3858573"/>
            <a:ext cx="3472102" cy="2234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FA64D4C-E99C-466F-9FF6-2F2FBE17E4F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4153001" y="3858573"/>
            <a:ext cx="3472102" cy="757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A9DC902-54E4-4E7E-A547-5EA4839AF43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4153001" y="3369450"/>
            <a:ext cx="3472102" cy="489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3CDE907-EEBC-40F3-B883-DA9D3610180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153001" y="1690688"/>
            <a:ext cx="3472102" cy="21678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26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A8D3-49E0-4432-9E61-0D5A49E3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BCD4E-93DA-45D2-B0C5-34E0AF4304F7}"/>
              </a:ext>
            </a:extLst>
          </p:cNvPr>
          <p:cNvSpPr/>
          <p:nvPr/>
        </p:nvSpPr>
        <p:spPr>
          <a:xfrm>
            <a:off x="1613348" y="2663687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Preparation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A7459-3225-454A-B8A4-16987D4D88E9}"/>
              </a:ext>
            </a:extLst>
          </p:cNvPr>
          <p:cNvSpPr/>
          <p:nvPr/>
        </p:nvSpPr>
        <p:spPr>
          <a:xfrm>
            <a:off x="4891243" y="2663687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Pre-Processing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160F6-B9A3-498F-A215-38092EC7C68C}"/>
              </a:ext>
            </a:extLst>
          </p:cNvPr>
          <p:cNvSpPr/>
          <p:nvPr/>
        </p:nvSpPr>
        <p:spPr>
          <a:xfrm>
            <a:off x="8169138" y="2663687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35012-642F-447D-B1FF-47659154E30D}"/>
              </a:ext>
            </a:extLst>
          </p:cNvPr>
          <p:cNvSpPr/>
          <p:nvPr/>
        </p:nvSpPr>
        <p:spPr>
          <a:xfrm>
            <a:off x="4903302" y="4600135"/>
            <a:ext cx="2538508" cy="133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Fusion of Classifiers/</a:t>
            </a:r>
          </a:p>
          <a:p>
            <a:pPr algn="ctr"/>
            <a:r>
              <a:rPr lang="en-US" sz="3200" dirty="0"/>
              <a:t>Features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49353D-0335-4321-B107-951DCAF34D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98739" y="3220278"/>
            <a:ext cx="892504" cy="0"/>
          </a:xfrm>
          <a:prstGeom prst="straightConnector1">
            <a:avLst/>
          </a:prstGeom>
          <a:ln w="1206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5F200EA-02A8-453D-8275-9D04BF63C02E}"/>
              </a:ext>
            </a:extLst>
          </p:cNvPr>
          <p:cNvCxnSpPr>
            <a:cxnSpLocks/>
            <a:stCxn id="6" idx="3"/>
            <a:endCxn id="14" idx="3"/>
          </p:cNvCxnSpPr>
          <p:nvPr/>
        </p:nvCxnSpPr>
        <p:spPr>
          <a:xfrm flipH="1">
            <a:off x="10261601" y="3220278"/>
            <a:ext cx="292928" cy="2034933"/>
          </a:xfrm>
          <a:prstGeom prst="bentConnector3">
            <a:avLst>
              <a:gd name="adj1" fmla="val -78040"/>
            </a:avLst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CCA05E-1513-4492-9869-C641C96E3646}"/>
              </a:ext>
            </a:extLst>
          </p:cNvPr>
          <p:cNvSpPr/>
          <p:nvPr/>
        </p:nvSpPr>
        <p:spPr>
          <a:xfrm>
            <a:off x="8087969" y="4698620"/>
            <a:ext cx="2173632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Feature Extraction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C127B-51C5-4AB7-BD2C-C0631F1D0EFE}"/>
              </a:ext>
            </a:extLst>
          </p:cNvPr>
          <p:cNvSpPr/>
          <p:nvPr/>
        </p:nvSpPr>
        <p:spPr>
          <a:xfrm>
            <a:off x="1718641" y="4705970"/>
            <a:ext cx="2385391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Classification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4BE96FE-2753-453C-B5A9-67ACB4A1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38" y="2091798"/>
            <a:ext cx="10515600" cy="429189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DCF387-D45E-4156-ABA8-4F8F8A9CA000}"/>
              </a:ext>
            </a:extLst>
          </p:cNvPr>
          <p:cNvCxnSpPr>
            <a:cxnSpLocks/>
          </p:cNvCxnSpPr>
          <p:nvPr/>
        </p:nvCxnSpPr>
        <p:spPr>
          <a:xfrm>
            <a:off x="7267865" y="3220278"/>
            <a:ext cx="901273" cy="0"/>
          </a:xfrm>
          <a:prstGeom prst="straightConnector1">
            <a:avLst/>
          </a:prstGeom>
          <a:ln w="1206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7C5943-6400-438D-B850-21FDD46E1CB6}"/>
              </a:ext>
            </a:extLst>
          </p:cNvPr>
          <p:cNvCxnSpPr>
            <a:cxnSpLocks/>
          </p:cNvCxnSpPr>
          <p:nvPr/>
        </p:nvCxnSpPr>
        <p:spPr>
          <a:xfrm flipH="1">
            <a:off x="7441810" y="5273214"/>
            <a:ext cx="646156" cy="0"/>
          </a:xfrm>
          <a:prstGeom prst="straightConnector1">
            <a:avLst/>
          </a:prstGeom>
          <a:ln w="1206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63039F-2E17-44EB-9B33-4DA79FEC3691}"/>
              </a:ext>
            </a:extLst>
          </p:cNvPr>
          <p:cNvCxnSpPr>
            <a:cxnSpLocks/>
          </p:cNvCxnSpPr>
          <p:nvPr/>
        </p:nvCxnSpPr>
        <p:spPr>
          <a:xfrm flipH="1">
            <a:off x="4098183" y="5262560"/>
            <a:ext cx="810968" cy="10018"/>
          </a:xfrm>
          <a:prstGeom prst="straightConnector1">
            <a:avLst/>
          </a:prstGeom>
          <a:ln w="1206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01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4EE7-76A6-4DF5-A386-C224EE8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0E92-7EDB-40BE-9E02-8A8B4B2E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573"/>
            <a:ext cx="11063514" cy="4351338"/>
          </a:xfrm>
        </p:spPr>
        <p:txBody>
          <a:bodyPr>
            <a:normAutofit/>
          </a:bodyPr>
          <a:lstStyle/>
          <a:p>
            <a:r>
              <a:rPr lang="en-US" dirty="0"/>
              <a:t>Get ROI</a:t>
            </a:r>
          </a:p>
          <a:p>
            <a:r>
              <a:rPr lang="en-US" dirty="0"/>
              <a:t>Applying new filters</a:t>
            </a:r>
          </a:p>
          <a:p>
            <a:r>
              <a:rPr lang="en-US" dirty="0"/>
              <a:t>Fusion on classifiers level </a:t>
            </a:r>
          </a:p>
          <a:p>
            <a:r>
              <a:rPr lang="en-US" dirty="0"/>
              <a:t>Fusion on features level </a:t>
            </a:r>
          </a:p>
          <a:p>
            <a:r>
              <a:rPr lang="en-US" dirty="0"/>
              <a:t>Fusion on decision level </a:t>
            </a:r>
          </a:p>
          <a:p>
            <a:r>
              <a:rPr lang="en-US" dirty="0"/>
              <a:t>Propose the co-occurrence matrix and fuse it.</a:t>
            </a:r>
          </a:p>
          <a:p>
            <a:r>
              <a:rPr lang="en-US" dirty="0"/>
              <a:t>Enhancing the Accuracy of age and gender</a:t>
            </a:r>
          </a:p>
          <a:p>
            <a:r>
              <a:rPr lang="en-US" dirty="0"/>
              <a:t>Designing a new GUI System</a:t>
            </a:r>
          </a:p>
        </p:txBody>
      </p:sp>
    </p:spTree>
    <p:extLst>
      <p:ext uri="{BB962C8B-B14F-4D97-AF65-F5344CB8AC3E}">
        <p14:creationId xmlns:p14="http://schemas.microsoft.com/office/powerpoint/2010/main" val="2664298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41E0-ABEB-47A6-AAD8-39953093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0051"/>
            <a:ext cx="10515600" cy="90949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193E9F-08E9-4436-9320-422AE4AB66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93" y="899410"/>
            <a:ext cx="9726118" cy="5808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265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7DF5-57AD-4819-8228-F9058CB4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6B1-14C2-46B7-A373-6E1F3A69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Special Thanks to: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Dr. Ahmed M. Badawi</a:t>
            </a:r>
          </a:p>
          <a:p>
            <a:pPr marL="0" indent="0">
              <a:buNone/>
            </a:pPr>
            <a:r>
              <a:rPr lang="en-US" dirty="0"/>
              <a:t>Dr. </a:t>
            </a:r>
            <a:r>
              <a:rPr lang="en-US" dirty="0" err="1"/>
              <a:t>AbdElmonem</a:t>
            </a:r>
            <a:r>
              <a:rPr lang="en-US" dirty="0"/>
              <a:t> </a:t>
            </a:r>
            <a:r>
              <a:rPr lang="en-US" dirty="0" err="1"/>
              <a:t>Alsharqawy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Dr. Mohamed </a:t>
            </a:r>
            <a:r>
              <a:rPr lang="en-US" dirty="0" err="1"/>
              <a:t>Khairy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Eng. </a:t>
            </a:r>
            <a:r>
              <a:rPr lang="en-US" dirty="0" err="1"/>
              <a:t>Menna</a:t>
            </a:r>
            <a:r>
              <a:rPr lang="en-US" dirty="0"/>
              <a:t> </a:t>
            </a:r>
            <a:r>
              <a:rPr lang="en-US" dirty="0" err="1"/>
              <a:t>Essam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Eng. Marina F. Emil</a:t>
            </a:r>
          </a:p>
          <a:p>
            <a:pPr marL="0" indent="0">
              <a:buNone/>
            </a:pPr>
            <a:r>
              <a:rPr lang="en-US" dirty="0"/>
              <a:t>Eng. Sarah M. </a:t>
            </a:r>
            <a:r>
              <a:rPr lang="en-US" dirty="0" err="1"/>
              <a:t>Ragab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Eng. Yasmin M. Khattab</a:t>
            </a:r>
          </a:p>
        </p:txBody>
      </p:sp>
    </p:spTree>
    <p:extLst>
      <p:ext uri="{BB962C8B-B14F-4D97-AF65-F5344CB8AC3E}">
        <p14:creationId xmlns:p14="http://schemas.microsoft.com/office/powerpoint/2010/main" val="3518506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52A7-8408-48D6-BC87-7203BD26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167784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D905-A8E1-4333-A52A-817E70F2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AC4A-1C5D-4F02-AE52-DEE1E13E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667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Biometric Modalities Characteristics:</a:t>
            </a:r>
          </a:p>
          <a:p>
            <a:pPr marL="0" indent="0">
              <a:buNone/>
            </a:pPr>
            <a:endParaRPr lang="en-US" sz="800" b="1" dirty="0"/>
          </a:p>
          <a:p>
            <a:r>
              <a:rPr lang="en-US" dirty="0"/>
              <a:t>Physiological Characteristics: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dirty="0"/>
              <a:t> Fingerprint           Face                    Iris                   Hand                    DNA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052F9A-5C6B-47DF-8735-B77A03A68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07" y="4165965"/>
            <a:ext cx="989771" cy="15396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78E650-35CB-4262-9B6C-8B98E907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81" y="4165965"/>
            <a:ext cx="1685925" cy="1514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AADA8C2-71FB-4505-BDAD-3863ABD46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93" y="4153783"/>
            <a:ext cx="1685926" cy="15266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1CDFB6-A3FF-4753-BD8B-BB96E87B2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02" y="4095743"/>
            <a:ext cx="1584697" cy="15846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DFB4614-E006-4CC6-BCDD-A0A906648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982" y="4095743"/>
            <a:ext cx="2014537" cy="151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9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FD10-4DCC-478E-A98F-469BA802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18F6-6672-4BCB-8A1D-1F3B12FB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Behavioral Characteristics: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            Keystroke                          Signature                               Voice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167C6-3A6D-42F2-8880-DD9575AC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46" y="3515616"/>
            <a:ext cx="3087757" cy="2055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64D6C-F01E-4756-A31B-77C830EF6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4" y="3515616"/>
            <a:ext cx="3087756" cy="2055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9025F-D395-46F2-8619-6E9808D38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11" y="3899369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5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E950-1AED-4115-9546-9F62BE90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75AD-6163-4577-ACCB-A644D994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Dorsal View of Hand: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53619-CE18-4AC5-A8B2-81DC2A07D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78" y="1442347"/>
            <a:ext cx="5955536" cy="50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5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D3E4-7497-470E-B267-88058BDE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7E1F-D415-41CC-A877-00D0309B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Hand Veins 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Hidden characteristic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to forge for intruders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affected by dryness or roughness of skin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Non-intrusive</a:t>
            </a:r>
          </a:p>
        </p:txBody>
      </p:sp>
    </p:spTree>
    <p:extLst>
      <p:ext uri="{BB962C8B-B14F-4D97-AF65-F5344CB8AC3E}">
        <p14:creationId xmlns:p14="http://schemas.microsoft.com/office/powerpoint/2010/main" val="428228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8A7-CF8B-4AD6-BC3E-32FDB822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FD7F-E30B-4A1F-8241-6BCD4BFE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Previous Studies:</a:t>
            </a:r>
          </a:p>
          <a:p>
            <a:r>
              <a:rPr lang="en-US" dirty="0"/>
              <a:t>“Peripheral veins: influence of gender, body mass index, age and varicose veins on cross-sectional area” ,2003. K </a:t>
            </a:r>
            <a:r>
              <a:rPr lang="en-US" dirty="0" err="1"/>
              <a:t>Kröger</a:t>
            </a:r>
            <a:r>
              <a:rPr lang="en-US" dirty="0"/>
              <a:t>, et al</a:t>
            </a:r>
          </a:p>
          <a:p>
            <a:r>
              <a:rPr lang="en-US" dirty="0"/>
              <a:t>"Biometric Authentication Using Fast Correlation of Near Infrared Hand Vein Patterns”, 2008. Ahmed Badawi, et al</a:t>
            </a:r>
          </a:p>
          <a:p>
            <a:r>
              <a:rPr lang="en-US" dirty="0"/>
              <a:t>"Minutiae feature analysis for infra-red hand vein pattern biometric", 2013.International Journal of Engineering and Technology </a:t>
            </a:r>
          </a:p>
          <a:p>
            <a:r>
              <a:rPr lang="en-US" dirty="0"/>
              <a:t>"Age and gender classification from finger vein patterns", 2016. </a:t>
            </a:r>
            <a:r>
              <a:rPr lang="en-US" dirty="0" err="1"/>
              <a:t>Wafa</a:t>
            </a:r>
            <a:r>
              <a:rPr lang="en-US" dirty="0"/>
              <a:t> Damak1, et al</a:t>
            </a:r>
          </a:p>
          <a:p>
            <a:r>
              <a:rPr lang="en-US" dirty="0"/>
              <a:t>“An Analysis of Human Dorsal Hand Skin Texture Using Hyperspectral Imaging Technique for Assessing the Skin Aging Process”, 2016.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1705</Words>
  <Application>Microsoft Office PowerPoint</Application>
  <PresentationFormat>Widescreen</PresentationFormat>
  <Paragraphs>833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Office Theme</vt:lpstr>
      <vt:lpstr>Hand Vasculature Image Analysis and Gender/Age Classifications</vt:lpstr>
      <vt:lpstr>Content</vt:lpstr>
      <vt:lpstr>Problem Definition</vt:lpstr>
      <vt:lpstr>Introduction </vt:lpstr>
      <vt:lpstr>Introduction Cont.</vt:lpstr>
      <vt:lpstr>Introduction Cont.</vt:lpstr>
      <vt:lpstr>Introduction Cont.</vt:lpstr>
      <vt:lpstr>Introduction Cont.</vt:lpstr>
      <vt:lpstr>Literature Survey</vt:lpstr>
      <vt:lpstr>Block Diagram of the Project</vt:lpstr>
      <vt:lpstr>Materials and Methods </vt:lpstr>
      <vt:lpstr>Dataset &amp; Its Preparation</vt:lpstr>
      <vt:lpstr>Samples from The Grand Dataset 17 (HV, HG, L/R, Fisted and Whole Hand)</vt:lpstr>
      <vt:lpstr>Materials and Methods </vt:lpstr>
      <vt:lpstr>Materials and Methods</vt:lpstr>
      <vt:lpstr>Materials and Methods </vt:lpstr>
      <vt:lpstr>Materials and Methods </vt:lpstr>
      <vt:lpstr>Morphology Filter</vt:lpstr>
      <vt:lpstr>Bilateral Filter</vt:lpstr>
      <vt:lpstr>Median Filter</vt:lpstr>
      <vt:lpstr>Contrast Limited Adaptive Histogram Equalization (CLAHE)</vt:lpstr>
      <vt:lpstr>Feature Extraction  (Spatial Information, Texture Information, Vessels tree shape and Shape Information of order structures)</vt:lpstr>
      <vt:lpstr>Feature Extraction</vt:lpstr>
      <vt:lpstr>Feature Extraction</vt:lpstr>
      <vt:lpstr>Feature Extraction</vt:lpstr>
      <vt:lpstr>GLCM features</vt:lpstr>
      <vt:lpstr>Features, Categories, and Its Fusion</vt:lpstr>
      <vt:lpstr> Age and Gender Classification Methods </vt:lpstr>
      <vt:lpstr>k nearest neighbor (KNN) 5</vt:lpstr>
      <vt:lpstr>Support vector machine (SVM)</vt:lpstr>
      <vt:lpstr>Fusion on Classifiers Level</vt:lpstr>
      <vt:lpstr>Fusion on Features Level</vt:lpstr>
      <vt:lpstr>Training/Testing Classifiers </vt:lpstr>
      <vt:lpstr>Results and Discussion: Gender (Classifiers)</vt:lpstr>
      <vt:lpstr>Results and Discussion: Age (Classifiers)</vt:lpstr>
      <vt:lpstr>Results and Discussion: Gender (Features)</vt:lpstr>
      <vt:lpstr>Results and Discussion: Age (Features)</vt:lpstr>
      <vt:lpstr>PowerPoint Presentation</vt:lpstr>
      <vt:lpstr>PowerPoint Presentation</vt:lpstr>
      <vt:lpstr>Gender &amp; Age Receiver Operating Characteristics (ROC)</vt:lpstr>
      <vt:lpstr>Our Tools</vt:lpstr>
      <vt:lpstr>Conclusion</vt:lpstr>
      <vt:lpstr>Our Contributions</vt:lpstr>
      <vt:lpstr>GUI System</vt:lpstr>
      <vt:lpstr>Acknowledgment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Vasculature Image Analysis and Gender/Age Classifications</dc:title>
  <dc:creator>Mona</dc:creator>
  <cp:lastModifiedBy>amr ashour</cp:lastModifiedBy>
  <cp:revision>114</cp:revision>
  <dcterms:created xsi:type="dcterms:W3CDTF">2018-03-02T17:56:41Z</dcterms:created>
  <dcterms:modified xsi:type="dcterms:W3CDTF">2018-08-07T07:57:30Z</dcterms:modified>
</cp:coreProperties>
</file>