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1" d="100"/>
          <a:sy n="101" d="100"/>
        </p:scale>
        <p:origin x="138" y="31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06.05.2024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06.05.2024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dirty="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C47C2547-0B26-4181-9958-0F74634B97A1}"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A533879-9C0F-4F94-919F-30B833E8871A}"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8EF82BE-DF56-4719-B180-C3B0D509F71F}"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E1B9425-7348-43E2-B0E9-6A2A48F5FA8A}"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F7782B2-018B-4FD3-AD95-2F64EDE0E9D6}"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0A0FED0-443D-411A-B8E4-0668A8890EE3}"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6"/>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8E6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chemeClr val="accent3"/>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6"/>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2"/>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332D50A-E6CC-4D88-8908-F2129032F4C7}"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1B96697-4585-4368-989A-16003D150648}"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A01E762-278A-4155-9BEB-7C2CB2386E92}"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6C4EAFE7-317E-4912-B75C-DD6945F82242}"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4A358CF3-A22A-46C1-A4E5-5810212466EF}" type="datetime1">
              <a:rPr lang="de-CH" noProof="0" smtClean="0"/>
              <a:t>06.05.2024</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26/science.1186366" TargetMode="External"/><Relationship Id="rId2" Type="http://schemas.openxmlformats.org/officeDocument/2006/relationships/hyperlink" Target="https://doi.org/10.3389/fgene.2020.00171" TargetMode="External"/><Relationship Id="rId1" Type="http://schemas.openxmlformats.org/officeDocument/2006/relationships/slideLayout" Target="../slideLayouts/slideLayout6.xml"/><Relationship Id="rId5" Type="http://schemas.openxmlformats.org/officeDocument/2006/relationships/hyperlink" Target="https://doi.org/10.1038/s41467-024-45260-9" TargetMode="External"/><Relationship Id="rId4" Type="http://schemas.openxmlformats.org/officeDocument/2006/relationships/hyperlink" Target="https://doi.org/10.1128/mr.55.3.451-458.19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en-US" dirty="0"/>
              <a:t>Three-stage FMD diet effect on aging</a:t>
            </a:r>
            <a:br>
              <a:rPr lang="de-DE" dirty="0"/>
            </a:br>
            <a:endParaRPr lang="de-CH" dirty="0"/>
          </a:p>
        </p:txBody>
      </p:sp>
      <p:sp>
        <p:nvSpPr>
          <p:cNvPr id="2" name="Bildplatzhalter 1">
            <a:extLst>
              <a:ext uri="{FF2B5EF4-FFF2-40B4-BE49-F238E27FC236}">
                <a16:creationId xmlns:a16="http://schemas.microsoft.com/office/drawing/2014/main" id="{11ADABBC-2742-48DB-BA2B-E411F07CEE7C}"/>
              </a:ext>
            </a:extLst>
          </p:cNvPr>
          <p:cNvSpPr>
            <a:spLocks noGrp="1"/>
          </p:cNvSpPr>
          <p:nvPr>
            <p:ph type="pic" sz="quarter" idx="12"/>
          </p:nvPr>
        </p:nvSpPr>
        <p:spPr/>
        <p:txBody>
          <a:bodyPr/>
          <a:lstStyle/>
          <a:p>
            <a:endParaRPr lang="en-GB"/>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a:xfrm>
            <a:off x="1088041" y="3602082"/>
            <a:ext cx="4680000" cy="1008000"/>
          </a:xfrm>
        </p:spPr>
        <p:txBody>
          <a:bodyPr/>
          <a:lstStyle/>
          <a:p>
            <a:endParaRPr lang="de-CH" dirty="0"/>
          </a:p>
          <a:p>
            <a:r>
              <a:rPr lang="de-CH" dirty="0"/>
              <a:t>Sem. Project</a:t>
            </a:r>
          </a:p>
          <a:p>
            <a:r>
              <a:rPr lang="de-CH" dirty="0"/>
              <a:t>Amro Abdrabo</a:t>
            </a:r>
          </a:p>
        </p:txBody>
      </p:sp>
      <p:sp>
        <p:nvSpPr>
          <p:cNvPr id="9" name="Textplatzhalter 8">
            <a:extLst>
              <a:ext uri="{FF2B5EF4-FFF2-40B4-BE49-F238E27FC236}">
                <a16:creationId xmlns:a16="http://schemas.microsoft.com/office/drawing/2014/main" id="{C6B18E6F-BDD9-4B0B-9B9E-C25187E0E1F2}"/>
              </a:ext>
            </a:extLst>
          </p:cNvPr>
          <p:cNvSpPr>
            <a:spLocks noGrp="1"/>
          </p:cNvSpPr>
          <p:nvPr>
            <p:ph type="body" sz="quarter" idx="16"/>
          </p:nvPr>
        </p:nvSpPr>
        <p:spPr/>
        <p:txBody>
          <a:bodyPr/>
          <a:lstStyle/>
          <a:p>
            <a:r>
              <a:rPr lang="de-CH" b="1" dirty="0"/>
              <a:t>D-HEST</a:t>
            </a:r>
          </a:p>
        </p:txBody>
      </p:sp>
    </p:spTree>
    <p:extLst>
      <p:ext uri="{BB962C8B-B14F-4D97-AF65-F5344CB8AC3E}">
        <p14:creationId xmlns:p14="http://schemas.microsoft.com/office/powerpoint/2010/main" val="353616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77FDD8C0-1E55-470A-8F2D-AB98607E7DB2}"/>
              </a:ext>
            </a:extLst>
          </p:cNvPr>
          <p:cNvSpPr>
            <a:spLocks noGrp="1"/>
          </p:cNvSpPr>
          <p:nvPr>
            <p:ph type="body" sz="quarter" idx="13"/>
          </p:nvPr>
        </p:nvSpPr>
        <p:spPr/>
        <p:txBody>
          <a:bodyPr/>
          <a:lstStyle/>
          <a:p>
            <a:r>
              <a:rPr lang="de-DE" dirty="0"/>
              <a:t>Hier steht der Untertitel</a:t>
            </a:r>
            <a:endParaRPr lang="de-CH" dirty="0"/>
          </a:p>
        </p:txBody>
      </p:sp>
      <p:sp>
        <p:nvSpPr>
          <p:cNvPr id="2" name="Bildplatzhalter 1">
            <a:extLst>
              <a:ext uri="{FF2B5EF4-FFF2-40B4-BE49-F238E27FC236}">
                <a16:creationId xmlns:a16="http://schemas.microsoft.com/office/drawing/2014/main" id="{910D784B-52AA-4A4E-9864-33D78B9E3E0A}"/>
              </a:ext>
            </a:extLst>
          </p:cNvPr>
          <p:cNvSpPr>
            <a:spLocks noGrp="1"/>
          </p:cNvSpPr>
          <p:nvPr>
            <p:ph type="pic" sz="quarter" idx="12"/>
          </p:nvPr>
        </p:nvSpPr>
        <p:spPr/>
        <p:txBody>
          <a:bodyPr/>
          <a:lstStyle/>
          <a:p>
            <a:endParaRPr lang="en-GB"/>
          </a:p>
        </p:txBody>
      </p:sp>
      <p:sp>
        <p:nvSpPr>
          <p:cNvPr id="8" name="Textplatzhalter 7">
            <a:extLst>
              <a:ext uri="{FF2B5EF4-FFF2-40B4-BE49-F238E27FC236}">
                <a16:creationId xmlns:a16="http://schemas.microsoft.com/office/drawing/2014/main" id="{32D17634-64E8-449D-AC96-0B10683890CC}"/>
              </a:ext>
            </a:extLst>
          </p:cNvPr>
          <p:cNvSpPr>
            <a:spLocks noGrp="1"/>
          </p:cNvSpPr>
          <p:nvPr>
            <p:ph type="body" sz="quarter" idx="16"/>
          </p:nvPr>
        </p:nvSpPr>
        <p:spPr/>
        <p:txBody>
          <a:bodyPr/>
          <a:lstStyle/>
          <a:p>
            <a:r>
              <a:rPr lang="de-DE" b="1" dirty="0"/>
              <a:t>D-HEST</a:t>
            </a:r>
            <a:endParaRPr lang="de-CH" b="1" dirty="0"/>
          </a:p>
        </p:txBody>
      </p:sp>
      <p:sp>
        <p:nvSpPr>
          <p:cNvPr id="9" name="Title 8">
            <a:extLst>
              <a:ext uri="{FF2B5EF4-FFF2-40B4-BE49-F238E27FC236}">
                <a16:creationId xmlns:a16="http://schemas.microsoft.com/office/drawing/2014/main" id="{5A28C613-A813-81BB-0E53-48BCF90160E9}"/>
              </a:ext>
            </a:extLst>
          </p:cNvPr>
          <p:cNvSpPr>
            <a:spLocks noGrp="1"/>
          </p:cNvSpPr>
          <p:nvPr>
            <p:ph type="ctrTitle"/>
          </p:nvPr>
        </p:nvSpPr>
        <p:spPr>
          <a:xfrm>
            <a:off x="625715" y="919688"/>
            <a:ext cx="5688000" cy="2268000"/>
          </a:xfrm>
        </p:spPr>
        <p:txBody>
          <a:bodyPr/>
          <a:lstStyle/>
          <a:p>
            <a:r>
              <a:rPr lang="en-US" dirty="0"/>
              <a:t>Introduction – DNA Methylation and Aging</a:t>
            </a:r>
            <a:endParaRPr lang="en-GB" dirty="0"/>
          </a:p>
        </p:txBody>
      </p:sp>
      <p:sp>
        <p:nvSpPr>
          <p:cNvPr id="10" name="TextBox 9">
            <a:extLst>
              <a:ext uri="{FF2B5EF4-FFF2-40B4-BE49-F238E27FC236}">
                <a16:creationId xmlns:a16="http://schemas.microsoft.com/office/drawing/2014/main" id="{B0AE9437-8508-9970-7ED1-5CEA562AAE0E}"/>
              </a:ext>
            </a:extLst>
          </p:cNvPr>
          <p:cNvSpPr txBox="1"/>
          <p:nvPr/>
        </p:nvSpPr>
        <p:spPr>
          <a:xfrm>
            <a:off x="625715" y="3352800"/>
            <a:ext cx="10539495" cy="646331"/>
          </a:xfrm>
          <a:prstGeom prst="rect">
            <a:avLst/>
          </a:prstGeom>
          <a:noFill/>
        </p:spPr>
        <p:txBody>
          <a:bodyPr wrap="square" rtlCol="0">
            <a:spAutoFit/>
          </a:bodyPr>
          <a:lstStyle/>
          <a:p>
            <a:r>
              <a:rPr lang="en-US" dirty="0"/>
              <a:t>Recent studies have shown that DNA methylation is indicative of aging and age-related diseases [1, 2, 3, 4, 5, 6].</a:t>
            </a:r>
            <a:endParaRPr lang="en-GB" dirty="0"/>
          </a:p>
        </p:txBody>
      </p:sp>
      <p:pic>
        <p:nvPicPr>
          <p:cNvPr id="1026" name="Picture 2" descr="undefined">
            <a:extLst>
              <a:ext uri="{FF2B5EF4-FFF2-40B4-BE49-F238E27FC236}">
                <a16:creationId xmlns:a16="http://schemas.microsoft.com/office/drawing/2014/main" id="{983E904D-8A40-1423-80B8-9770AAF2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15" y="4164243"/>
            <a:ext cx="4358751" cy="24950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BB0C5F-36F2-2FB5-1CF9-EA93F66E42CA}"/>
              </a:ext>
            </a:extLst>
          </p:cNvPr>
          <p:cNvSpPr txBox="1"/>
          <p:nvPr/>
        </p:nvSpPr>
        <p:spPr>
          <a:xfrm>
            <a:off x="5312229" y="4093029"/>
            <a:ext cx="5651862" cy="1477328"/>
          </a:xfrm>
          <a:prstGeom prst="rect">
            <a:avLst/>
          </a:prstGeom>
          <a:noFill/>
        </p:spPr>
        <p:txBody>
          <a:bodyPr wrap="square" rtlCol="0">
            <a:spAutoFit/>
          </a:bodyPr>
          <a:lstStyle/>
          <a:p>
            <a:r>
              <a:rPr lang="en-US" dirty="0"/>
              <a:t>DNA methylation inhibits gene expression in animal cells [4]. Biological aging plays a role in age-related diseases since the ratio of lymphoid-to-myeloid is associated with transcriptional upregulation of genes [6].    </a:t>
            </a:r>
            <a:endParaRPr lang="en-GB" dirty="0"/>
          </a:p>
        </p:txBody>
      </p:sp>
    </p:spTree>
    <p:extLst>
      <p:ext uri="{BB962C8B-B14F-4D97-AF65-F5344CB8AC3E}">
        <p14:creationId xmlns:p14="http://schemas.microsoft.com/office/powerpoint/2010/main" val="228253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F9179-5F46-4028-8AD3-4988AB9A6C56}"/>
              </a:ext>
            </a:extLst>
          </p:cNvPr>
          <p:cNvSpPr>
            <a:spLocks noGrp="1"/>
          </p:cNvSpPr>
          <p:nvPr>
            <p:ph type="ctrTitle"/>
          </p:nvPr>
        </p:nvSpPr>
        <p:spPr>
          <a:xfrm>
            <a:off x="-1" y="1940405"/>
            <a:ext cx="10136778" cy="1238224"/>
          </a:xfrm>
          <a:solidFill>
            <a:srgbClr val="A30774"/>
          </a:solidFill>
        </p:spPr>
        <p:txBody>
          <a:bodyPr/>
          <a:lstStyle/>
          <a:p>
            <a:r>
              <a:rPr lang="de-CH" dirty="0"/>
              <a:t>Milestones</a:t>
            </a:r>
          </a:p>
        </p:txBody>
      </p:sp>
      <p:sp>
        <p:nvSpPr>
          <p:cNvPr id="5" name="Textplatzhalter 4">
            <a:extLst>
              <a:ext uri="{FF2B5EF4-FFF2-40B4-BE49-F238E27FC236}">
                <a16:creationId xmlns:a16="http://schemas.microsoft.com/office/drawing/2014/main" id="{9253DF2A-2730-487C-8E19-2CA6CA915ECA}"/>
              </a:ext>
            </a:extLst>
          </p:cNvPr>
          <p:cNvSpPr>
            <a:spLocks noGrp="1"/>
          </p:cNvSpPr>
          <p:nvPr>
            <p:ph type="body" sz="quarter" idx="13"/>
          </p:nvPr>
        </p:nvSpPr>
        <p:spPr/>
        <p:txBody>
          <a:bodyPr/>
          <a:lstStyle/>
          <a:p>
            <a:endParaRPr lang="de-CH" dirty="0"/>
          </a:p>
        </p:txBody>
      </p:sp>
      <p:sp>
        <p:nvSpPr>
          <p:cNvPr id="6" name="Bildplatzhalter 5">
            <a:extLst>
              <a:ext uri="{FF2B5EF4-FFF2-40B4-BE49-F238E27FC236}">
                <a16:creationId xmlns:a16="http://schemas.microsoft.com/office/drawing/2014/main" id="{15920DB7-8384-47D6-9AF4-477F156F8FDB}"/>
              </a:ext>
            </a:extLst>
          </p:cNvPr>
          <p:cNvSpPr>
            <a:spLocks noGrp="1"/>
          </p:cNvSpPr>
          <p:nvPr>
            <p:ph type="pic" sz="quarter" idx="12"/>
          </p:nvPr>
        </p:nvSpPr>
        <p:spPr/>
        <p:txBody>
          <a:bodyPr/>
          <a:lstStyle/>
          <a:p>
            <a:endParaRPr lang="en-GB"/>
          </a:p>
        </p:txBody>
      </p:sp>
      <p:sp>
        <p:nvSpPr>
          <p:cNvPr id="4" name="Textplatzhalter 3">
            <a:extLst>
              <a:ext uri="{FF2B5EF4-FFF2-40B4-BE49-F238E27FC236}">
                <a16:creationId xmlns:a16="http://schemas.microsoft.com/office/drawing/2014/main" id="{E7298034-B601-4C50-AEE6-972BA97F2EE0}"/>
              </a:ext>
            </a:extLst>
          </p:cNvPr>
          <p:cNvSpPr>
            <a:spLocks noGrp="1"/>
          </p:cNvSpPr>
          <p:nvPr>
            <p:ph type="body" sz="quarter" idx="16"/>
          </p:nvPr>
        </p:nvSpPr>
        <p:spPr/>
        <p:txBody>
          <a:bodyPr/>
          <a:lstStyle/>
          <a:p>
            <a:r>
              <a:rPr lang="de-DE" b="1" dirty="0"/>
              <a:t>D-HEST</a:t>
            </a:r>
            <a:endParaRPr lang="de-CH" b="1" dirty="0"/>
          </a:p>
        </p:txBody>
      </p:sp>
    </p:spTree>
    <p:extLst>
      <p:ext uri="{BB962C8B-B14F-4D97-AF65-F5344CB8AC3E}">
        <p14:creationId xmlns:p14="http://schemas.microsoft.com/office/powerpoint/2010/main" val="378270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558334-A345-4D81-9F4E-D052229C97C2}"/>
              </a:ext>
            </a:extLst>
          </p:cNvPr>
          <p:cNvSpPr>
            <a:spLocks noGrp="1"/>
          </p:cNvSpPr>
          <p:nvPr>
            <p:ph type="ctrTitle"/>
          </p:nvPr>
        </p:nvSpPr>
        <p:spPr>
          <a:xfrm>
            <a:off x="174170" y="1018903"/>
            <a:ext cx="12017829" cy="5650184"/>
          </a:xfrm>
        </p:spPr>
        <p:txBody>
          <a:bodyPr/>
          <a:lstStyle/>
          <a:p>
            <a:r>
              <a:rPr lang="en-US" sz="1800" dirty="0"/>
              <a:t>1. Concept definition and literature review (2 weeks)</a:t>
            </a:r>
            <a:br>
              <a:rPr lang="en-US" sz="1800" dirty="0"/>
            </a:br>
            <a:br>
              <a:rPr lang="en-US" sz="1800" dirty="0"/>
            </a:br>
            <a:r>
              <a:rPr lang="en-US" sz="1800" dirty="0"/>
              <a:t>2. Extract CPG sites which are indicative of biological aging using the Horvath and GKM </a:t>
            </a:r>
            <a:br>
              <a:rPr lang="en-US" sz="1800" dirty="0"/>
            </a:br>
            <a:r>
              <a:rPr lang="en-US" sz="1800" dirty="0"/>
              <a:t>age (2 weeks)</a:t>
            </a:r>
            <a:br>
              <a:rPr lang="en-US" sz="1800" dirty="0"/>
            </a:br>
            <a:br>
              <a:rPr lang="en-US" sz="1800" dirty="0"/>
            </a:br>
            <a:r>
              <a:rPr lang="en-US" sz="1800" dirty="0"/>
              <a:t>3. Train model dependent on lifestyle characteristics (smoking, alcohol consumption, and more) and the biomarkers found for aging in step 1 (3 weeks)</a:t>
            </a:r>
            <a:br>
              <a:rPr lang="en-US" sz="1800" dirty="0"/>
            </a:br>
            <a:br>
              <a:rPr lang="en-US" sz="1800" dirty="0"/>
            </a:br>
            <a:r>
              <a:rPr lang="en-US" sz="1800" dirty="0"/>
              <a:t>4. Examine the cofounding effects from the lifestyle-relate variables (3 weeks)</a:t>
            </a:r>
            <a:br>
              <a:rPr lang="en-US" sz="1800" dirty="0"/>
            </a:br>
            <a:br>
              <a:rPr lang="en-US" sz="1800" dirty="0"/>
            </a:br>
            <a:r>
              <a:rPr lang="en-US" sz="1800" dirty="0"/>
              <a:t>5. Compare the performance of the model found in step 2 to a model trained using only biomarkers (1 week)</a:t>
            </a:r>
            <a:br>
              <a:rPr lang="en-US" sz="1800" dirty="0"/>
            </a:br>
            <a:br>
              <a:rPr lang="en-US" sz="1800" dirty="0"/>
            </a:br>
            <a:r>
              <a:rPr lang="en-US" sz="1800" dirty="0"/>
              <a:t>6. Create a Python package that analyzes and visualizes DNA methylation and age (3 weeks)</a:t>
            </a:r>
          </a:p>
        </p:txBody>
      </p:sp>
      <p:sp>
        <p:nvSpPr>
          <p:cNvPr id="3" name="Bildplatzhalter 2">
            <a:extLst>
              <a:ext uri="{FF2B5EF4-FFF2-40B4-BE49-F238E27FC236}">
                <a16:creationId xmlns:a16="http://schemas.microsoft.com/office/drawing/2014/main" id="{282E5BC5-C3B5-4035-B698-7DDC6F06B1D3}"/>
              </a:ext>
            </a:extLst>
          </p:cNvPr>
          <p:cNvSpPr>
            <a:spLocks noGrp="1"/>
          </p:cNvSpPr>
          <p:nvPr>
            <p:ph type="pic" sz="quarter" idx="12"/>
          </p:nvPr>
        </p:nvSpPr>
        <p:spPr/>
        <p:txBody>
          <a:bodyPr/>
          <a:lstStyle/>
          <a:p>
            <a:endParaRPr lang="en-GB"/>
          </a:p>
        </p:txBody>
      </p:sp>
      <p:sp>
        <p:nvSpPr>
          <p:cNvPr id="4" name="Textplatzhalter 3">
            <a:extLst>
              <a:ext uri="{FF2B5EF4-FFF2-40B4-BE49-F238E27FC236}">
                <a16:creationId xmlns:a16="http://schemas.microsoft.com/office/drawing/2014/main" id="{9541F4E6-036B-4263-AE40-38CC309F04A1}"/>
              </a:ext>
            </a:extLst>
          </p:cNvPr>
          <p:cNvSpPr>
            <a:spLocks noGrp="1"/>
          </p:cNvSpPr>
          <p:nvPr>
            <p:ph type="body" sz="quarter" idx="16"/>
          </p:nvPr>
        </p:nvSpPr>
        <p:spPr/>
        <p:txBody>
          <a:bodyPr/>
          <a:lstStyle/>
          <a:p>
            <a:r>
              <a:rPr lang="de-DE" dirty="0"/>
              <a:t>D-HEST</a:t>
            </a:r>
            <a:endParaRPr lang="de-CH" dirty="0"/>
          </a:p>
        </p:txBody>
      </p:sp>
    </p:spTree>
    <p:extLst>
      <p:ext uri="{BB962C8B-B14F-4D97-AF65-F5344CB8AC3E}">
        <p14:creationId xmlns:p14="http://schemas.microsoft.com/office/powerpoint/2010/main" val="322309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CH" dirty="0"/>
              <a:t>References</a:t>
            </a:r>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226380" y="388134"/>
            <a:ext cx="10728325" cy="4680000"/>
          </a:xfrm>
        </p:spPr>
        <p:txBody>
          <a:bodyPr/>
          <a:lstStyle/>
          <a:p>
            <a:endParaRPr lang="de-DE" dirty="0"/>
          </a:p>
          <a:p>
            <a:r>
              <a:rPr lang="de-DE" dirty="0" err="1"/>
              <a:t>Maegawa</a:t>
            </a:r>
            <a:r>
              <a:rPr lang="de-DE" dirty="0"/>
              <a:t>, S., Lu, Y., </a:t>
            </a:r>
            <a:r>
              <a:rPr lang="de-DE" dirty="0" err="1"/>
              <a:t>Tahara</a:t>
            </a:r>
            <a:r>
              <a:rPr lang="de-DE" dirty="0"/>
              <a:t>, T., Lee, J. T., </a:t>
            </a:r>
            <a:r>
              <a:rPr lang="de-DE" dirty="0" err="1"/>
              <a:t>Madzo</a:t>
            </a:r>
            <a:r>
              <a:rPr lang="de-DE" dirty="0"/>
              <a:t>, J., Liang, S., Jelinek, J., Colman, R. J., &amp; Issa, J.-P. (2017). </a:t>
            </a:r>
            <a:r>
              <a:rPr lang="de-DE" dirty="0" err="1"/>
              <a:t>Caloric</a:t>
            </a:r>
            <a:r>
              <a:rPr lang="de-DE" dirty="0"/>
              <a:t> </a:t>
            </a:r>
            <a:r>
              <a:rPr lang="de-DE" dirty="0" err="1"/>
              <a:t>restriction</a:t>
            </a:r>
            <a:r>
              <a:rPr lang="de-DE" dirty="0"/>
              <a:t> </a:t>
            </a:r>
            <a:r>
              <a:rPr lang="de-DE" dirty="0" err="1"/>
              <a:t>delays</a:t>
            </a:r>
            <a:r>
              <a:rPr lang="de-DE" dirty="0"/>
              <a:t> </a:t>
            </a:r>
            <a:r>
              <a:rPr lang="de-DE" dirty="0" err="1"/>
              <a:t>age-related</a:t>
            </a:r>
            <a:r>
              <a:rPr lang="de-DE" dirty="0"/>
              <a:t> </a:t>
            </a:r>
            <a:r>
              <a:rPr lang="de-DE" dirty="0" err="1"/>
              <a:t>methylation</a:t>
            </a:r>
            <a:r>
              <a:rPr lang="de-DE" dirty="0"/>
              <a:t> </a:t>
            </a:r>
            <a:r>
              <a:rPr lang="de-DE" dirty="0" err="1"/>
              <a:t>drift</a:t>
            </a:r>
            <a:r>
              <a:rPr lang="de-DE" dirty="0"/>
              <a:t>. Nature Communications. https://doi.org/10.1038/s41467-017-00607-3halt 2</a:t>
            </a:r>
          </a:p>
          <a:p>
            <a:r>
              <a:rPr lang="en-US" dirty="0"/>
              <a:t>Salameh, Y., </a:t>
            </a:r>
            <a:r>
              <a:rPr lang="en-US" dirty="0" err="1"/>
              <a:t>Bejaoui</a:t>
            </a:r>
            <a:r>
              <a:rPr lang="en-US" dirty="0"/>
              <a:t>, Y., &amp; El Hajj, N. (2020). DNA Methylation Biomarkers in Aging and Age-Related Diseases. Frontiers in Genetics, 11. </a:t>
            </a:r>
            <a:r>
              <a:rPr lang="en-US" dirty="0">
                <a:hlinkClick r:id="rId2"/>
              </a:rPr>
              <a:t>https://doi.org/10.3389/fgene.2020.00171</a:t>
            </a:r>
            <a:endParaRPr lang="en-US" dirty="0"/>
          </a:p>
          <a:p>
            <a:r>
              <a:rPr lang="de-CH" dirty="0" err="1"/>
              <a:t>Zemach</a:t>
            </a:r>
            <a:r>
              <a:rPr lang="de-CH" dirty="0"/>
              <a:t>, A., McDaniel, I. E., Silva, P., &amp; </a:t>
            </a:r>
            <a:r>
              <a:rPr lang="de-CH" dirty="0" err="1"/>
              <a:t>Zilberman</a:t>
            </a:r>
            <a:r>
              <a:rPr lang="de-CH" dirty="0"/>
              <a:t>, D. (2010). Genome-Wide </a:t>
            </a:r>
            <a:r>
              <a:rPr lang="de-CH" dirty="0" err="1"/>
              <a:t>Evolutionary</a:t>
            </a:r>
            <a:r>
              <a:rPr lang="de-CH" dirty="0"/>
              <a:t> Analysis </a:t>
            </a:r>
            <a:r>
              <a:rPr lang="de-CH" dirty="0" err="1"/>
              <a:t>of</a:t>
            </a:r>
            <a:r>
              <a:rPr lang="de-CH" dirty="0"/>
              <a:t> </a:t>
            </a:r>
            <a:r>
              <a:rPr lang="de-CH" dirty="0" err="1"/>
              <a:t>Eukaryotic</a:t>
            </a:r>
            <a:r>
              <a:rPr lang="de-CH" dirty="0"/>
              <a:t> DNA </a:t>
            </a:r>
            <a:r>
              <a:rPr lang="de-CH" dirty="0" err="1"/>
              <a:t>Methylation</a:t>
            </a:r>
            <a:r>
              <a:rPr lang="de-CH" dirty="0"/>
              <a:t>. Science, 328(5980), 916-919. </a:t>
            </a:r>
            <a:r>
              <a:rPr lang="de-CH" dirty="0">
                <a:hlinkClick r:id="rId3"/>
              </a:rPr>
              <a:t>https://doi.org/10.1126/science.1186366</a:t>
            </a:r>
            <a:endParaRPr lang="de-CH" dirty="0"/>
          </a:p>
          <a:p>
            <a:r>
              <a:rPr lang="en-US" dirty="0"/>
              <a:t>Razin, A., &amp; Cedar, H. (1991). DNA methylation and gene expression. Microbiological Reviews, 55(3), 451-458. </a:t>
            </a:r>
            <a:r>
              <a:rPr lang="en-US" dirty="0">
                <a:hlinkClick r:id="rId4"/>
              </a:rPr>
              <a:t>https://doi.org/10.1128/mr.55.3.451-458.1991</a:t>
            </a:r>
            <a:endParaRPr lang="en-US" dirty="0"/>
          </a:p>
          <a:p>
            <a:r>
              <a:rPr lang="de-CH" dirty="0"/>
              <a:t>Brandhorst, S., Levine, M. E., Wei, M., </a:t>
            </a:r>
            <a:r>
              <a:rPr lang="de-CH" dirty="0" err="1"/>
              <a:t>Shelehchi</a:t>
            </a:r>
            <a:r>
              <a:rPr lang="de-CH" dirty="0"/>
              <a:t>, M., Morgan, T. E., </a:t>
            </a:r>
            <a:r>
              <a:rPr lang="de-CH" dirty="0" err="1"/>
              <a:t>Nayak</a:t>
            </a:r>
            <a:r>
              <a:rPr lang="de-CH" dirty="0"/>
              <a:t>, K. S., Dorff, T., Hong, K., </a:t>
            </a:r>
            <a:r>
              <a:rPr lang="de-CH" dirty="0" err="1"/>
              <a:t>Crimmins</a:t>
            </a:r>
            <a:r>
              <a:rPr lang="de-CH" dirty="0"/>
              <a:t>, E. M., Cohen, P., &amp; </a:t>
            </a:r>
            <a:r>
              <a:rPr lang="de-CH" dirty="0" err="1"/>
              <a:t>Longo</a:t>
            </a:r>
            <a:r>
              <a:rPr lang="de-CH" dirty="0"/>
              <a:t>, V. D. (2024). </a:t>
            </a:r>
            <a:r>
              <a:rPr lang="de-CH" dirty="0" err="1"/>
              <a:t>Fasting-mimicking</a:t>
            </a:r>
            <a:r>
              <a:rPr lang="de-CH" dirty="0"/>
              <a:t> </a:t>
            </a:r>
            <a:r>
              <a:rPr lang="de-CH" dirty="0" err="1"/>
              <a:t>diet</a:t>
            </a:r>
            <a:r>
              <a:rPr lang="de-CH" dirty="0"/>
              <a:t> </a:t>
            </a:r>
            <a:r>
              <a:rPr lang="de-CH" dirty="0" err="1"/>
              <a:t>causes</a:t>
            </a:r>
            <a:r>
              <a:rPr lang="de-CH" dirty="0"/>
              <a:t> </a:t>
            </a:r>
            <a:r>
              <a:rPr lang="de-CH" dirty="0" err="1"/>
              <a:t>hepatic</a:t>
            </a:r>
            <a:r>
              <a:rPr lang="de-CH" dirty="0"/>
              <a:t> and </a:t>
            </a:r>
            <a:r>
              <a:rPr lang="de-CH" dirty="0" err="1"/>
              <a:t>blood</a:t>
            </a:r>
            <a:r>
              <a:rPr lang="de-CH" dirty="0"/>
              <a:t> </a:t>
            </a:r>
            <a:r>
              <a:rPr lang="de-CH" dirty="0" err="1"/>
              <a:t>markers</a:t>
            </a:r>
            <a:r>
              <a:rPr lang="de-CH" dirty="0"/>
              <a:t> </a:t>
            </a:r>
            <a:r>
              <a:rPr lang="de-CH" dirty="0" err="1"/>
              <a:t>changes</a:t>
            </a:r>
            <a:r>
              <a:rPr lang="de-CH" dirty="0"/>
              <a:t> </a:t>
            </a:r>
            <a:r>
              <a:rPr lang="de-CH" dirty="0" err="1"/>
              <a:t>indicating</a:t>
            </a:r>
            <a:r>
              <a:rPr lang="de-CH" dirty="0"/>
              <a:t> </a:t>
            </a:r>
            <a:r>
              <a:rPr lang="de-CH" dirty="0" err="1"/>
              <a:t>reduced</a:t>
            </a:r>
            <a:r>
              <a:rPr lang="de-CH" dirty="0"/>
              <a:t> biological </a:t>
            </a:r>
            <a:r>
              <a:rPr lang="de-CH" dirty="0" err="1"/>
              <a:t>age</a:t>
            </a:r>
            <a:r>
              <a:rPr lang="de-CH" dirty="0"/>
              <a:t> and </a:t>
            </a:r>
            <a:r>
              <a:rPr lang="de-CH" dirty="0" err="1"/>
              <a:t>disease</a:t>
            </a:r>
            <a:r>
              <a:rPr lang="de-CH" dirty="0"/>
              <a:t> </a:t>
            </a:r>
            <a:r>
              <a:rPr lang="de-CH" dirty="0" err="1"/>
              <a:t>risk</a:t>
            </a:r>
            <a:r>
              <a:rPr lang="de-CH" dirty="0"/>
              <a:t>. Nature Communications. </a:t>
            </a:r>
            <a:r>
              <a:rPr lang="de-CH" dirty="0">
                <a:hlinkClick r:id="rId5"/>
              </a:rPr>
              <a:t>https://doi.org/10.1038/s41467-024-45260-9</a:t>
            </a:r>
            <a:endParaRPr lang="de-CH" dirty="0"/>
          </a:p>
          <a:p>
            <a:r>
              <a:rPr lang="de-CH" dirty="0"/>
              <a:t>Wei, M., Brandhorst, S., </a:t>
            </a:r>
            <a:r>
              <a:rPr lang="de-CH" dirty="0" err="1"/>
              <a:t>Shelehchi</a:t>
            </a:r>
            <a:r>
              <a:rPr lang="de-CH" dirty="0"/>
              <a:t>, M., </a:t>
            </a:r>
            <a:r>
              <a:rPr lang="de-CH" dirty="0" err="1"/>
              <a:t>Mirzaei</a:t>
            </a:r>
            <a:r>
              <a:rPr lang="de-CH" dirty="0"/>
              <a:t>, H., Cheng, C. W., </a:t>
            </a:r>
            <a:r>
              <a:rPr lang="de-CH" dirty="0" err="1"/>
              <a:t>Budniak</a:t>
            </a:r>
            <a:r>
              <a:rPr lang="de-CH" dirty="0"/>
              <a:t>, J., </a:t>
            </a:r>
            <a:r>
              <a:rPr lang="de-CH" dirty="0" err="1"/>
              <a:t>Groshen</a:t>
            </a:r>
            <a:r>
              <a:rPr lang="de-CH" dirty="0"/>
              <a:t>, S., Mack, W. J., </a:t>
            </a:r>
            <a:r>
              <a:rPr lang="de-CH" dirty="0" err="1"/>
              <a:t>Guen</a:t>
            </a:r>
            <a:r>
              <a:rPr lang="de-CH" dirty="0"/>
              <a:t>, E. L., ... </a:t>
            </a:r>
            <a:r>
              <a:rPr lang="de-CH" dirty="0" err="1"/>
              <a:t>Longo</a:t>
            </a:r>
            <a:r>
              <a:rPr lang="de-CH" dirty="0"/>
              <a:t>, V. D. (2017). </a:t>
            </a:r>
            <a:r>
              <a:rPr lang="de-CH" dirty="0" err="1"/>
              <a:t>Fasting-mimicking</a:t>
            </a:r>
            <a:r>
              <a:rPr lang="de-CH" dirty="0"/>
              <a:t> </a:t>
            </a:r>
            <a:r>
              <a:rPr lang="de-CH" dirty="0" err="1"/>
              <a:t>diet</a:t>
            </a:r>
            <a:r>
              <a:rPr lang="de-CH" dirty="0"/>
              <a:t> and </a:t>
            </a:r>
            <a:r>
              <a:rPr lang="de-CH" dirty="0" err="1"/>
              <a:t>markers</a:t>
            </a:r>
            <a:r>
              <a:rPr lang="de-CH" dirty="0"/>
              <a:t>/</a:t>
            </a:r>
            <a:r>
              <a:rPr lang="de-CH" dirty="0" err="1"/>
              <a:t>risk</a:t>
            </a:r>
            <a:r>
              <a:rPr lang="de-CH" dirty="0"/>
              <a:t> </a:t>
            </a:r>
            <a:r>
              <a:rPr lang="de-CH" dirty="0" err="1"/>
              <a:t>factors</a:t>
            </a:r>
            <a:r>
              <a:rPr lang="de-CH" dirty="0"/>
              <a:t> </a:t>
            </a:r>
            <a:r>
              <a:rPr lang="de-CH" dirty="0" err="1"/>
              <a:t>for</a:t>
            </a:r>
            <a:r>
              <a:rPr lang="de-CH" dirty="0"/>
              <a:t> </a:t>
            </a:r>
            <a:r>
              <a:rPr lang="de-CH" dirty="0" err="1"/>
              <a:t>aging</a:t>
            </a:r>
            <a:r>
              <a:rPr lang="de-CH" dirty="0"/>
              <a:t>, </a:t>
            </a:r>
            <a:r>
              <a:rPr lang="de-CH" dirty="0" err="1"/>
              <a:t>diabetes</a:t>
            </a:r>
            <a:r>
              <a:rPr lang="de-CH" dirty="0"/>
              <a:t>, </a:t>
            </a:r>
            <a:r>
              <a:rPr lang="de-CH" dirty="0" err="1"/>
              <a:t>cancer</a:t>
            </a:r>
            <a:r>
              <a:rPr lang="de-CH" dirty="0"/>
              <a:t>, and </a:t>
            </a:r>
            <a:r>
              <a:rPr lang="de-CH" dirty="0" err="1"/>
              <a:t>cardiovascular</a:t>
            </a:r>
            <a:r>
              <a:rPr lang="de-CH" dirty="0"/>
              <a:t> </a:t>
            </a:r>
            <a:r>
              <a:rPr lang="de-CH" dirty="0" err="1"/>
              <a:t>disease</a:t>
            </a:r>
            <a:r>
              <a:rPr lang="de-CH" dirty="0"/>
              <a:t>. Science Translational Medicine, 9(377), eaai8700. https://doi.org/10.1126/scitranslmed.aai8700</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06.05.2024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Tree>
    <p:extLst>
      <p:ext uri="{BB962C8B-B14F-4D97-AF65-F5344CB8AC3E}">
        <p14:creationId xmlns:p14="http://schemas.microsoft.com/office/powerpoint/2010/main" val="3164086109"/>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Präsentation3" id="{9C84984C-18ED-5E49-A574-15FF8A3954B8}" vid="{0B390235-9264-874C-ABEB-5D2188FC234E}"/>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eth_pp_praesentation_ohne_klassifizierung</Template>
  <TotalTime>1234</TotalTime>
  <Words>586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Symbol</vt:lpstr>
      <vt:lpstr>ETH Zürich</vt:lpstr>
      <vt:lpstr>Three-stage FMD diet effect on aging </vt:lpstr>
      <vt:lpstr>Introduction – DNA Methylation and Aging</vt:lpstr>
      <vt:lpstr>Milestones</vt:lpstr>
      <vt:lpstr>1. Concept definition and literature review (2 weeks)  2. Extract CPG sites which are indicative of biological aging using the Horvath and GKM  age (2 weeks)  3. Train model dependent on lifestyle characteristics (smoking, alcohol consumption, and more) and the biomarkers found for aging in step 1 (3 weeks)  4. Examine the cofounding effects from the lifestyle-relate variables (3 weeks)  5. Compare the performance of the model found in step 2 to a model trained using only biomarkers (1 week)  6. Create a Python package that analyzes and visualizes DNA methylation and age (3 weeks)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fasting-mimicking diet (FMD) on aging</dc:title>
  <dc:creator>Doaa Khater</dc:creator>
  <cp:lastModifiedBy>Khater, Doaa</cp:lastModifiedBy>
  <cp:revision>5</cp:revision>
  <dcterms:created xsi:type="dcterms:W3CDTF">2024-05-05T11:25:53Z</dcterms:created>
  <dcterms:modified xsi:type="dcterms:W3CDTF">2024-05-06T15:35:17Z</dcterms:modified>
</cp:coreProperties>
</file>