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nA1URMZd6beLAG/AXCGj8IxoO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7F3C4A-4A74-45B0-AE33-0243153F135B}">
  <a:tblStyle styleId="{DD7F3C4A-4A74-45B0-AE33-0243153F135B}" styleName="Table_0">
    <a:wholeTbl>
      <a:tcTxStyle b="off" i="off">
        <a:font>
          <a:latin typeface="Calibri"/>
          <a:ea typeface="Calibri"/>
          <a:cs typeface="Calibri"/>
        </a:font>
        <a:schemeClr val="lt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cBdr>
      </a:tcStyle>
    </a:band1V>
    <a:band2V>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Calibri"/>
          <a:ea typeface="Calibri"/>
          <a:cs typeface="Calibri"/>
        </a:font>
        <a:schemeClr val="dk1"/>
      </a:tcTxStyle>
      <a:tcStyle>
        <a:tcBdr/>
        <a:fill>
          <a:solidFill>
            <a:schemeClr val="accent4"/>
          </a:solidFill>
        </a:fill>
      </a:tcStyle>
    </a:firstRow>
    <a:neCell>
      <a:tcTxStyle/>
      <a:tcStyle>
        <a:tcBdr/>
      </a:tcStyle>
    </a:neCell>
    <a:nwCell>
      <a:tcTxStyle/>
      <a:tcStyle>
        <a:tcBdr/>
      </a:tcStyle>
    </a:nwCell>
  </a:tblStyle>
  <a:tblStyle styleId="{E59A671E-657E-4494-85A3-2EAC7D12EA09}"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4E6"/>
          </a:solidFill>
        </a:fill>
      </a:tcStyle>
    </a:wholeTbl>
    <a:band1H>
      <a:tcTxStyle/>
      <a:tcStyle>
        <a:tcBdr/>
        <a:fill>
          <a:solidFill>
            <a:srgbClr val="FFE8CA"/>
          </a:solidFill>
        </a:fill>
      </a:tcStyle>
    </a:band1H>
    <a:band2H>
      <a:tcTxStyle/>
      <a:tcStyle>
        <a:tcBdr/>
      </a:tcStyle>
    </a:band2H>
    <a:band1V>
      <a:tcTxStyle/>
      <a:tcStyle>
        <a:tcBdr/>
        <a:fill>
          <a:solidFill>
            <a:srgbClr val="FFE8CA"/>
          </a:solidFill>
        </a:fill>
      </a:tcStyle>
    </a:band1V>
    <a:band2V>
      <a:tcTxStyle/>
      <a:tcStyle>
        <a:tcBdr/>
      </a:tcStyle>
    </a:band2V>
    <a:lastCol>
      <a:tcTxStyle b="on" i="off">
        <a:font>
          <a:latin typeface="Calibri"/>
          <a:ea typeface="Calibri"/>
          <a:cs typeface="Calibri"/>
        </a:font>
        <a:schemeClr val="lt1"/>
      </a:tcTxStyle>
      <a:tcStyle>
        <a:tcBdr/>
        <a:fill>
          <a:solidFill>
            <a:schemeClr val="accent4"/>
          </a:solidFill>
        </a:fill>
      </a:tcStyle>
    </a:lastCol>
    <a:firstCol>
      <a:tcTxStyle b="on" i="off">
        <a:font>
          <a:latin typeface="Calibri"/>
          <a:ea typeface="Calibri"/>
          <a:cs typeface="Calibri"/>
        </a:font>
        <a:schemeClr val="lt1"/>
      </a:tcTxStyle>
      <a:tcStyle>
        <a:tcBdr/>
        <a:fill>
          <a:solidFill>
            <a:schemeClr val="accent4"/>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 styleId="{D1EDB69C-E49F-49BE-B787-43427E04206D}"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1DC70886-1DEF-4381-8048-4D14F27D8BE9}" styleName="Table_3">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4" name="Google Shape;1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 name="Google Shape;2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6" name="Google Shape;2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9" name="Google Shape;39;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 name="Google Shape;40;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1" name="Google Shape;41;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 name="Google Shape;4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57" name="Google Shape;57;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8" name="Google Shape;5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5"/>
          <p:cNvSpPr>
            <a:spLocks noGrp="1"/>
          </p:cNvSpPr>
          <p:nvPr>
            <p:ph type="pic" idx="2"/>
          </p:nvPr>
        </p:nvSpPr>
        <p:spPr>
          <a:xfrm>
            <a:off x="5183188" y="987425"/>
            <a:ext cx="6172200" cy="4873625"/>
          </a:xfrm>
          <a:prstGeom prst="rect">
            <a:avLst/>
          </a:prstGeom>
          <a:noFill/>
          <a:ln>
            <a:noFill/>
          </a:ln>
        </p:spPr>
      </p:sp>
      <p:sp>
        <p:nvSpPr>
          <p:cNvPr id="64" name="Google Shape;64;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5" name="Google Shape;6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txBox="1">
            <a:spLocks noGrp="1"/>
          </p:cNvSpPr>
          <p:nvPr>
            <p:ph type="ctrTitle"/>
          </p:nvPr>
        </p:nvSpPr>
        <p:spPr>
          <a:xfrm>
            <a:off x="838199" y="1093788"/>
            <a:ext cx="10506455" cy="29672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000"/>
              <a:buFont typeface="Times New Roman"/>
              <a:buNone/>
            </a:pPr>
            <a:r>
              <a:rPr lang="en-US" sz="5000" cap="none">
                <a:latin typeface="Times New Roman"/>
                <a:ea typeface="Times New Roman"/>
                <a:cs typeface="Times New Roman"/>
                <a:sym typeface="Times New Roman"/>
              </a:rPr>
              <a:t>Impact of </a:t>
            </a:r>
            <a:r>
              <a:rPr lang="en-US" sz="5000">
                <a:latin typeface="Times New Roman"/>
                <a:ea typeface="Times New Roman"/>
                <a:cs typeface="Times New Roman"/>
                <a:sym typeface="Times New Roman"/>
              </a:rPr>
              <a:t>Demographic Factors </a:t>
            </a:r>
            <a:r>
              <a:rPr lang="en-US" sz="5000" cap="none">
                <a:latin typeface="Times New Roman"/>
                <a:ea typeface="Times New Roman"/>
                <a:cs typeface="Times New Roman"/>
                <a:sym typeface="Times New Roman"/>
              </a:rPr>
              <a:t>on Perception of Tertiary Colors</a:t>
            </a:r>
            <a:br>
              <a:rPr lang="en-US" sz="5000" cap="none">
                <a:latin typeface="Times New Roman"/>
                <a:ea typeface="Times New Roman"/>
                <a:cs typeface="Times New Roman"/>
                <a:sym typeface="Times New Roman"/>
              </a:rPr>
            </a:br>
            <a:r>
              <a:rPr lang="en-US" sz="3200" i="1" cap="none">
                <a:latin typeface="Times New Roman"/>
                <a:ea typeface="Times New Roman"/>
                <a:cs typeface="Times New Roman"/>
                <a:sym typeface="Times New Roman"/>
              </a:rPr>
              <a:t>A two – way ANOVA analysis</a:t>
            </a:r>
            <a:br>
              <a:rPr lang="en-US" sz="5000" cap="none">
                <a:latin typeface="Times New Roman"/>
                <a:ea typeface="Times New Roman"/>
                <a:cs typeface="Times New Roman"/>
                <a:sym typeface="Times New Roman"/>
              </a:rPr>
            </a:br>
            <a:endParaRPr sz="5000" cap="none">
              <a:latin typeface="Times New Roman"/>
              <a:ea typeface="Times New Roman"/>
              <a:cs typeface="Times New Roman"/>
              <a:sym typeface="Times New Roman"/>
            </a:endParaRPr>
          </a:p>
        </p:txBody>
      </p:sp>
      <p:sp>
        <p:nvSpPr>
          <p:cNvPr id="86" name="Google Shape;86;p1"/>
          <p:cNvSpPr txBox="1">
            <a:spLocks noGrp="1"/>
          </p:cNvSpPr>
          <p:nvPr>
            <p:ph type="subTitle" idx="1"/>
          </p:nvPr>
        </p:nvSpPr>
        <p:spPr>
          <a:xfrm>
            <a:off x="5987144" y="4619624"/>
            <a:ext cx="5360560" cy="1038225"/>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1900"/>
              <a:buNone/>
            </a:pPr>
            <a:r>
              <a:rPr lang="en-US" sz="1900" b="1">
                <a:latin typeface="Times New Roman"/>
                <a:ea typeface="Times New Roman"/>
                <a:cs typeface="Times New Roman"/>
                <a:sym typeface="Times New Roman"/>
              </a:rPr>
              <a:t>Amro Issam Issa Alshaban</a:t>
            </a:r>
            <a:endParaRPr sz="1900" b="1"/>
          </a:p>
        </p:txBody>
      </p:sp>
      <p:sp>
        <p:nvSpPr>
          <p:cNvPr id="87" name="Google Shape;87;p1"/>
          <p:cNvSpPr/>
          <p:nvPr/>
        </p:nvSpPr>
        <p:spPr>
          <a:xfrm>
            <a:off x="841248" y="4331166"/>
            <a:ext cx="10506456"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 name="Google Shape;88;p1"/>
          <p:cNvSpPr/>
          <p:nvPr/>
        </p:nvSpPr>
        <p:spPr>
          <a:xfrm rot="5400000">
            <a:off x="9346882" y="2348839"/>
            <a:ext cx="54864" cy="394677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txBox="1">
            <a:spLocks noGrp="1"/>
          </p:cNvSpPr>
          <p:nvPr>
            <p:ph type="title"/>
          </p:nvPr>
        </p:nvSpPr>
        <p:spPr>
          <a:xfrm>
            <a:off x="430672" y="44306"/>
            <a:ext cx="4282983" cy="80332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3600"/>
              <a:buFont typeface="Times New Roman"/>
              <a:buNone/>
            </a:pPr>
            <a:r>
              <a:rPr lang="en-US" sz="3200" b="1" dirty="0">
                <a:latin typeface="Times New Roman"/>
                <a:ea typeface="Times New Roman"/>
                <a:cs typeface="Times New Roman"/>
                <a:sym typeface="Times New Roman"/>
              </a:rPr>
              <a:t>Equal Variances Test</a:t>
            </a:r>
            <a:endParaRPr sz="4000" dirty="0"/>
          </a:p>
        </p:txBody>
      </p:sp>
      <p:sp>
        <p:nvSpPr>
          <p:cNvPr id="189" name="Google Shape;189;p10"/>
          <p:cNvSpPr txBox="1">
            <a:spLocks noGrp="1"/>
          </p:cNvSpPr>
          <p:nvPr>
            <p:ph type="body" idx="1"/>
          </p:nvPr>
        </p:nvSpPr>
        <p:spPr>
          <a:xfrm>
            <a:off x="430672" y="1029886"/>
            <a:ext cx="4282984" cy="3748944"/>
          </a:xfrm>
          <a:prstGeom prst="rect">
            <a:avLst/>
          </a:prstGeom>
          <a:solidFill>
            <a:schemeClr val="dk1"/>
          </a:solid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lt1"/>
              </a:buClr>
              <a:buSzPts val="1800"/>
              <a:buChar char="•"/>
            </a:pPr>
            <a:r>
              <a:rPr lang="en-US" sz="1800">
                <a:solidFill>
                  <a:srgbClr val="FFC000"/>
                </a:solidFill>
                <a:latin typeface="Times New Roman"/>
                <a:ea typeface="Times New Roman"/>
                <a:cs typeface="Times New Roman"/>
                <a:sym typeface="Times New Roman"/>
              </a:rPr>
              <a:t>Multiple Comparisons</a:t>
            </a:r>
            <a:r>
              <a:rPr lang="en-US" sz="1800">
                <a:latin typeface="Times New Roman"/>
                <a:ea typeface="Times New Roman"/>
                <a:cs typeface="Times New Roman"/>
                <a:sym typeface="Times New Roman"/>
              </a:rPr>
              <a:t> and </a:t>
            </a:r>
            <a:r>
              <a:rPr lang="en-US" sz="1800">
                <a:solidFill>
                  <a:srgbClr val="FFC000"/>
                </a:solidFill>
                <a:latin typeface="Times New Roman"/>
                <a:ea typeface="Times New Roman"/>
                <a:cs typeface="Times New Roman"/>
                <a:sym typeface="Times New Roman"/>
              </a:rPr>
              <a:t>Levene tests </a:t>
            </a:r>
            <a:r>
              <a:rPr lang="en-US" sz="1800">
                <a:latin typeface="Times New Roman"/>
                <a:ea typeface="Times New Roman"/>
                <a:cs typeface="Times New Roman"/>
                <a:sym typeface="Times New Roman"/>
              </a:rPr>
              <a:t>were carried</a:t>
            </a:r>
            <a:endParaRPr/>
          </a:p>
          <a:p>
            <a:pPr marL="228600" lvl="0" indent="-228600" algn="l" rtl="0">
              <a:lnSpc>
                <a:spcPct val="90000"/>
              </a:lnSpc>
              <a:spcBef>
                <a:spcPts val="1000"/>
              </a:spcBef>
              <a:spcAft>
                <a:spcPts val="0"/>
              </a:spcAft>
              <a:buClr>
                <a:schemeClr val="lt1"/>
              </a:buClr>
              <a:buSzPts val="1800"/>
              <a:buChar char="•"/>
            </a:pPr>
            <a:r>
              <a:rPr lang="en-US" sz="1800">
                <a:latin typeface="Times New Roman"/>
                <a:ea typeface="Times New Roman"/>
                <a:cs typeface="Times New Roman"/>
                <a:sym typeface="Times New Roman"/>
              </a:rPr>
              <a:t>Results are shown on the right, accompanied by a 95</a:t>
            </a:r>
            <a:r>
              <a:rPr lang="en-US" sz="1800">
                <a:solidFill>
                  <a:srgbClr val="FFC000"/>
                </a:solidFill>
                <a:latin typeface="Times New Roman"/>
                <a:ea typeface="Times New Roman"/>
                <a:cs typeface="Times New Roman"/>
                <a:sym typeface="Times New Roman"/>
              </a:rPr>
              <a:t>% Bonferroni Confidence Intervals plot </a:t>
            </a:r>
            <a:r>
              <a:rPr lang="en-US" sz="1800">
                <a:latin typeface="Times New Roman"/>
                <a:ea typeface="Times New Roman"/>
                <a:cs typeface="Times New Roman"/>
                <a:sym typeface="Times New Roman"/>
              </a:rPr>
              <a:t>of standard deviations</a:t>
            </a:r>
            <a:endParaRPr/>
          </a:p>
          <a:p>
            <a:pPr marL="228600" lvl="0" indent="-228600" algn="l" rtl="0">
              <a:lnSpc>
                <a:spcPct val="90000"/>
              </a:lnSpc>
              <a:spcBef>
                <a:spcPts val="1000"/>
              </a:spcBef>
              <a:spcAft>
                <a:spcPts val="0"/>
              </a:spcAft>
              <a:buClr>
                <a:schemeClr val="lt1"/>
              </a:buClr>
              <a:buSzPts val="1800"/>
              <a:buChar char="•"/>
            </a:pPr>
            <a:r>
              <a:rPr lang="en-US" sz="1800">
                <a:latin typeface="Times New Roman"/>
                <a:ea typeface="Times New Roman"/>
                <a:cs typeface="Times New Roman"/>
                <a:sym typeface="Times New Roman"/>
              </a:rPr>
              <a:t>Test results are concluded via </a:t>
            </a:r>
            <a:r>
              <a:rPr lang="en-US" sz="1800">
                <a:solidFill>
                  <a:srgbClr val="FFC000"/>
                </a:solidFill>
                <a:latin typeface="Times New Roman"/>
                <a:ea typeface="Times New Roman"/>
                <a:cs typeface="Times New Roman"/>
                <a:sym typeface="Times New Roman"/>
              </a:rPr>
              <a:t>p – value comparisons</a:t>
            </a:r>
            <a:r>
              <a:rPr lang="en-US" sz="1800">
                <a:latin typeface="Times New Roman"/>
                <a:ea typeface="Times New Roman"/>
                <a:cs typeface="Times New Roman"/>
                <a:sym typeface="Times New Roman"/>
              </a:rPr>
              <a:t>.</a:t>
            </a:r>
            <a:endParaRPr/>
          </a:p>
          <a:p>
            <a:pPr marL="0" lvl="0" indent="0" algn="l" rtl="0">
              <a:lnSpc>
                <a:spcPct val="90000"/>
              </a:lnSpc>
              <a:spcBef>
                <a:spcPts val="1000"/>
              </a:spcBef>
              <a:spcAft>
                <a:spcPts val="0"/>
              </a:spcAft>
              <a:buClr>
                <a:srgbClr val="FEE599"/>
              </a:buClr>
              <a:buSzPts val="1800"/>
              <a:buNone/>
            </a:pPr>
            <a:r>
              <a:rPr lang="en-US" sz="1800">
                <a:solidFill>
                  <a:srgbClr val="FEE599"/>
                </a:solidFill>
                <a:latin typeface="Times New Roman"/>
                <a:ea typeface="Times New Roman"/>
                <a:cs typeface="Times New Roman"/>
                <a:sym typeface="Times New Roman"/>
              </a:rPr>
              <a:t>Results: p – values for both tests exceed the significance level, indicating </a:t>
            </a:r>
            <a:r>
              <a:rPr lang="en-US" sz="1800" b="1" i="1" u="sng">
                <a:solidFill>
                  <a:srgbClr val="FEE599"/>
                </a:solidFill>
                <a:latin typeface="Times New Roman"/>
                <a:ea typeface="Times New Roman"/>
                <a:cs typeface="Times New Roman"/>
                <a:sym typeface="Times New Roman"/>
              </a:rPr>
              <a:t>no statistical evidence</a:t>
            </a:r>
            <a:r>
              <a:rPr lang="en-US" sz="1800" b="1">
                <a:solidFill>
                  <a:srgbClr val="FEE599"/>
                </a:solidFill>
                <a:latin typeface="Times New Roman"/>
                <a:ea typeface="Times New Roman"/>
                <a:cs typeface="Times New Roman"/>
                <a:sym typeface="Times New Roman"/>
              </a:rPr>
              <a:t> </a:t>
            </a:r>
            <a:r>
              <a:rPr lang="en-US" sz="1800">
                <a:solidFill>
                  <a:srgbClr val="FEE599"/>
                </a:solidFill>
                <a:latin typeface="Times New Roman"/>
                <a:ea typeface="Times New Roman"/>
                <a:cs typeface="Times New Roman"/>
                <a:sym typeface="Times New Roman"/>
              </a:rPr>
              <a:t>against equality of variances, aligning our observations</a:t>
            </a:r>
            <a:r>
              <a:rPr lang="en-US" sz="1800" i="1">
                <a:solidFill>
                  <a:srgbClr val="FEE599"/>
                </a:solidFill>
                <a:latin typeface="Times New Roman"/>
                <a:ea typeface="Times New Roman"/>
                <a:cs typeface="Times New Roman"/>
                <a:sym typeface="Times New Roman"/>
              </a:rPr>
              <a:t>.</a:t>
            </a:r>
            <a:endParaRPr sz="1800" i="1">
              <a:solidFill>
                <a:srgbClr val="FEE599"/>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lt1"/>
              </a:buClr>
              <a:buSzPts val="1800"/>
              <a:buNone/>
            </a:pPr>
            <a:endParaRPr sz="1800">
              <a:latin typeface="Times New Roman"/>
              <a:ea typeface="Times New Roman"/>
              <a:cs typeface="Times New Roman"/>
              <a:sym typeface="Times New Roman"/>
            </a:endParaRPr>
          </a:p>
        </p:txBody>
      </p:sp>
      <p:graphicFrame>
        <p:nvGraphicFramePr>
          <p:cNvPr id="190" name="Google Shape;190;p10"/>
          <p:cNvGraphicFramePr/>
          <p:nvPr/>
        </p:nvGraphicFramePr>
        <p:xfrm>
          <a:off x="5939368" y="293914"/>
          <a:ext cx="6143775" cy="1107470"/>
        </p:xfrm>
        <a:graphic>
          <a:graphicData uri="http://schemas.openxmlformats.org/drawingml/2006/table">
            <a:tbl>
              <a:tblPr firstRow="1" bandRow="1">
                <a:noFill/>
                <a:tableStyleId>{D1EDB69C-E49F-49BE-B787-43427E04206D}</a:tableStyleId>
              </a:tblPr>
              <a:tblGrid>
                <a:gridCol w="2688900">
                  <a:extLst>
                    <a:ext uri="{9D8B030D-6E8A-4147-A177-3AD203B41FA5}">
                      <a16:colId xmlns:a16="http://schemas.microsoft.com/office/drawing/2014/main" val="20000"/>
                    </a:ext>
                  </a:extLst>
                </a:gridCol>
                <a:gridCol w="3454875">
                  <a:extLst>
                    <a:ext uri="{9D8B030D-6E8A-4147-A177-3AD203B41FA5}">
                      <a16:colId xmlns:a16="http://schemas.microsoft.com/office/drawing/2014/main" val="20001"/>
                    </a:ext>
                  </a:extLst>
                </a:gridCol>
              </a:tblGrid>
              <a:tr h="275575">
                <a:tc gridSpan="2">
                  <a:txBody>
                    <a:bodyPr/>
                    <a:lstStyle/>
                    <a:p>
                      <a:pPr marL="0" marR="0" lvl="0" indent="0" algn="l" rtl="0">
                        <a:spcBef>
                          <a:spcPts val="0"/>
                        </a:spcBef>
                        <a:spcAft>
                          <a:spcPts val="0"/>
                        </a:spcAft>
                        <a:buNone/>
                      </a:pPr>
                      <a:r>
                        <a:rPr lang="en-US" sz="1800" b="1" i="1" u="none" strike="noStrike" cap="none">
                          <a:solidFill>
                            <a:srgbClr val="FF0000"/>
                          </a:solidFill>
                          <a:latin typeface="Cambria"/>
                          <a:ea typeface="Cambria"/>
                          <a:cs typeface="Cambria"/>
                          <a:sym typeface="Cambria"/>
                        </a:rPr>
                        <a:t>Method</a:t>
                      </a:r>
                      <a:endParaRPr sz="1800" b="1" i="1" u="none" strike="noStrike" cap="none">
                        <a:solidFill>
                          <a:srgbClr val="FF0000"/>
                        </a:solidFill>
                        <a:latin typeface="Cambria"/>
                        <a:ea typeface="Cambria"/>
                        <a:cs typeface="Cambria"/>
                        <a:sym typeface="Cambria"/>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b="1" u="none" strike="noStrike" cap="none">
                          <a:solidFill>
                            <a:srgbClr val="FFD966"/>
                          </a:solidFill>
                          <a:latin typeface="Cambria"/>
                          <a:ea typeface="Cambria"/>
                          <a:cs typeface="Cambria"/>
                          <a:sym typeface="Cambria"/>
                        </a:rPr>
                        <a:t>Null Hypothesis</a:t>
                      </a:r>
                      <a:endParaRPr sz="1800" b="1" i="0" u="none" strike="noStrike" cap="none">
                        <a:solidFill>
                          <a:srgbClr val="FFD966"/>
                        </a:solidFill>
                        <a:latin typeface="Cambria"/>
                        <a:ea typeface="Cambria"/>
                        <a:cs typeface="Cambria"/>
                        <a:sym typeface="Cambria"/>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800" b="1" u="none" strike="noStrike" cap="none">
                          <a:solidFill>
                            <a:schemeClr val="lt1"/>
                          </a:solidFill>
                          <a:latin typeface="Cambria"/>
                          <a:ea typeface="Cambria"/>
                          <a:cs typeface="Cambria"/>
                          <a:sym typeface="Cambria"/>
                        </a:rPr>
                        <a:t>All variances are equal</a:t>
                      </a:r>
                      <a:endParaRPr sz="1800" b="1" u="none" strike="noStrike" cap="none">
                        <a:solidFill>
                          <a:schemeClr val="lt1"/>
                        </a:solidFill>
                        <a:latin typeface="Cambria"/>
                        <a:ea typeface="Cambria"/>
                        <a:cs typeface="Cambria"/>
                        <a:sym typeface="Cambria"/>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b="1" u="none" strike="noStrike" cap="none">
                          <a:solidFill>
                            <a:srgbClr val="FFD966"/>
                          </a:solidFill>
                          <a:latin typeface="Cambria"/>
                          <a:ea typeface="Cambria"/>
                          <a:cs typeface="Cambria"/>
                          <a:sym typeface="Cambria"/>
                        </a:rPr>
                        <a:t>Alternative Hypothesis</a:t>
                      </a:r>
                      <a:endParaRPr sz="1800" b="1" i="0" u="none" strike="noStrike" cap="none">
                        <a:solidFill>
                          <a:srgbClr val="FFD966"/>
                        </a:solidFill>
                        <a:latin typeface="Cambria"/>
                        <a:ea typeface="Cambria"/>
                        <a:cs typeface="Cambria"/>
                        <a:sym typeface="Cambria"/>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700" b="1" u="none" strike="noStrike" cap="none">
                          <a:solidFill>
                            <a:schemeClr val="lt1"/>
                          </a:solidFill>
                          <a:latin typeface="Cambria"/>
                          <a:ea typeface="Cambria"/>
                          <a:cs typeface="Cambria"/>
                          <a:sym typeface="Cambria"/>
                        </a:rPr>
                        <a:t>At least one variance is different</a:t>
                      </a:r>
                      <a:endParaRPr sz="1700" b="1" u="none" strike="noStrike" cap="none">
                        <a:solidFill>
                          <a:schemeClr val="lt1"/>
                        </a:solidFill>
                        <a:latin typeface="Cambria"/>
                        <a:ea typeface="Cambria"/>
                        <a:cs typeface="Cambria"/>
                        <a:sym typeface="Cambria"/>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bl>
          </a:graphicData>
        </a:graphic>
      </p:graphicFrame>
      <p:graphicFrame>
        <p:nvGraphicFramePr>
          <p:cNvPr id="191" name="Google Shape;191;p10"/>
          <p:cNvGraphicFramePr/>
          <p:nvPr/>
        </p:nvGraphicFramePr>
        <p:xfrm>
          <a:off x="5939369" y="1439485"/>
          <a:ext cx="6252625" cy="1478320"/>
        </p:xfrm>
        <a:graphic>
          <a:graphicData uri="http://schemas.openxmlformats.org/drawingml/2006/table">
            <a:tbl>
              <a:tblPr firstRow="1" bandRow="1">
                <a:noFill/>
                <a:tableStyleId>{D1EDB69C-E49F-49BE-B787-43427E04206D}</a:tableStyleId>
              </a:tblPr>
              <a:tblGrid>
                <a:gridCol w="2660350">
                  <a:extLst>
                    <a:ext uri="{9D8B030D-6E8A-4147-A177-3AD203B41FA5}">
                      <a16:colId xmlns:a16="http://schemas.microsoft.com/office/drawing/2014/main" val="20000"/>
                    </a:ext>
                  </a:extLst>
                </a:gridCol>
                <a:gridCol w="1664950">
                  <a:extLst>
                    <a:ext uri="{9D8B030D-6E8A-4147-A177-3AD203B41FA5}">
                      <a16:colId xmlns:a16="http://schemas.microsoft.com/office/drawing/2014/main" val="20001"/>
                    </a:ext>
                  </a:extLst>
                </a:gridCol>
                <a:gridCol w="1927325">
                  <a:extLst>
                    <a:ext uri="{9D8B030D-6E8A-4147-A177-3AD203B41FA5}">
                      <a16:colId xmlns:a16="http://schemas.microsoft.com/office/drawing/2014/main" val="20002"/>
                    </a:ext>
                  </a:extLst>
                </a:gridCol>
              </a:tblGrid>
              <a:tr h="275575">
                <a:tc gridSpan="3">
                  <a:txBody>
                    <a:bodyPr/>
                    <a:lstStyle/>
                    <a:p>
                      <a:pPr marL="0" marR="0" lvl="0" indent="0" algn="l" rtl="0">
                        <a:spcBef>
                          <a:spcPts val="0"/>
                        </a:spcBef>
                        <a:spcAft>
                          <a:spcPts val="0"/>
                        </a:spcAft>
                        <a:buNone/>
                      </a:pPr>
                      <a:r>
                        <a:rPr lang="en-US" sz="1800" b="1" i="1" u="none" strike="noStrike" cap="none">
                          <a:solidFill>
                            <a:srgbClr val="FF0000"/>
                          </a:solidFill>
                          <a:latin typeface="Cambria"/>
                          <a:ea typeface="Cambria"/>
                          <a:cs typeface="Cambria"/>
                          <a:sym typeface="Cambria"/>
                        </a:rPr>
                        <a:t>Tests</a:t>
                      </a:r>
                      <a:endParaRPr sz="1800" b="1" i="1" u="none" strike="noStrike" cap="none">
                        <a:solidFill>
                          <a:srgbClr val="FF0000"/>
                        </a:solidFill>
                        <a:latin typeface="Cambria"/>
                        <a:ea typeface="Cambria"/>
                        <a:cs typeface="Cambria"/>
                        <a:sym typeface="Cambria"/>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b="1" i="1" u="none" strike="noStrike" cap="none">
                          <a:solidFill>
                            <a:srgbClr val="FFD966"/>
                          </a:solidFill>
                          <a:latin typeface="Cambria"/>
                          <a:ea typeface="Cambria"/>
                          <a:cs typeface="Cambria"/>
                          <a:sym typeface="Cambria"/>
                        </a:rPr>
                        <a:t>Method</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800" b="1">
                          <a:solidFill>
                            <a:srgbClr val="FFD966"/>
                          </a:solidFill>
                          <a:latin typeface="Cambria"/>
                          <a:ea typeface="Cambria"/>
                          <a:cs typeface="Cambria"/>
                          <a:sym typeface="Cambria"/>
                        </a:rPr>
                        <a:t>Test statistic</a:t>
                      </a:r>
                      <a:endParaRPr sz="1800" b="1">
                        <a:solidFill>
                          <a:srgbClr val="FFD966"/>
                        </a:solidFill>
                        <a:latin typeface="Cambria"/>
                        <a:ea typeface="Cambria"/>
                        <a:cs typeface="Cambria"/>
                        <a:sym typeface="Cambria"/>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800" b="1">
                          <a:solidFill>
                            <a:srgbClr val="FFD966"/>
                          </a:solidFill>
                          <a:latin typeface="Cambria"/>
                          <a:ea typeface="Cambria"/>
                          <a:cs typeface="Cambria"/>
                          <a:sym typeface="Cambria"/>
                        </a:rPr>
                        <a:t>p – value</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b="1">
                          <a:solidFill>
                            <a:srgbClr val="FFD966"/>
                          </a:solidFill>
                          <a:latin typeface="Cambria"/>
                          <a:ea typeface="Cambria"/>
                          <a:cs typeface="Cambria"/>
                          <a:sym typeface="Cambria"/>
                        </a:rPr>
                        <a:t>Multiple Comparisons</a:t>
                      </a:r>
                      <a:endParaRPr sz="1800" b="1" i="0">
                        <a:solidFill>
                          <a:srgbClr val="FFD966"/>
                        </a:solidFill>
                        <a:latin typeface="Cambria"/>
                        <a:ea typeface="Cambria"/>
                        <a:cs typeface="Cambria"/>
                        <a:sym typeface="Cambria"/>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800" b="1">
                          <a:solidFill>
                            <a:schemeClr val="lt1"/>
                          </a:solidFill>
                          <a:latin typeface="Cambria"/>
                          <a:ea typeface="Cambria"/>
                          <a:cs typeface="Cambria"/>
                          <a:sym typeface="Cambria"/>
                        </a:rPr>
                        <a:t>____</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800" b="1">
                          <a:solidFill>
                            <a:schemeClr val="lt1"/>
                          </a:solidFill>
                          <a:latin typeface="Cambria"/>
                          <a:ea typeface="Cambria"/>
                          <a:cs typeface="Cambria"/>
                          <a:sym typeface="Cambria"/>
                        </a:rPr>
                        <a:t>0.541</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b="1" i="0">
                          <a:solidFill>
                            <a:srgbClr val="FFD966"/>
                          </a:solidFill>
                          <a:latin typeface="Cambria"/>
                          <a:ea typeface="Cambria"/>
                          <a:cs typeface="Cambria"/>
                          <a:sym typeface="Cambria"/>
                        </a:rPr>
                        <a:t>Levene</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800" b="1">
                          <a:solidFill>
                            <a:schemeClr val="lt1"/>
                          </a:solidFill>
                          <a:latin typeface="Cambria"/>
                          <a:ea typeface="Cambria"/>
                          <a:cs typeface="Cambria"/>
                          <a:sym typeface="Cambria"/>
                        </a:rPr>
                        <a:t>0.28</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800" b="1">
                          <a:solidFill>
                            <a:schemeClr val="lt1"/>
                          </a:solidFill>
                          <a:latin typeface="Cambria"/>
                          <a:ea typeface="Cambria"/>
                          <a:cs typeface="Cambria"/>
                          <a:sym typeface="Cambria"/>
                        </a:rPr>
                        <a:t>0.837</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3"/>
                  </a:ext>
                </a:extLst>
              </a:tr>
            </a:tbl>
          </a:graphicData>
        </a:graphic>
      </p:graphicFrame>
      <p:pic>
        <p:nvPicPr>
          <p:cNvPr id="192" name="Google Shape;192;p10"/>
          <p:cNvPicPr preferRelativeResize="0"/>
          <p:nvPr/>
        </p:nvPicPr>
        <p:blipFill rotWithShape="1">
          <a:blip r:embed="rId3">
            <a:alphaModFix/>
          </a:blip>
          <a:srcRect/>
          <a:stretch/>
        </p:blipFill>
        <p:spPr>
          <a:xfrm>
            <a:off x="6342139" y="2944989"/>
            <a:ext cx="5501518" cy="3667679"/>
          </a:xfrm>
          <a:prstGeom prst="rect">
            <a:avLst/>
          </a:prstGeom>
          <a:noFill/>
          <a:ln>
            <a:noFill/>
          </a:ln>
        </p:spPr>
      </p:pic>
      <p:cxnSp>
        <p:nvCxnSpPr>
          <p:cNvPr id="193" name="Google Shape;193;p10"/>
          <p:cNvCxnSpPr/>
          <p:nvPr/>
        </p:nvCxnSpPr>
        <p:spPr>
          <a:xfrm>
            <a:off x="430672" y="938759"/>
            <a:ext cx="4816242" cy="0"/>
          </a:xfrm>
          <a:prstGeom prst="straightConnector1">
            <a:avLst/>
          </a:prstGeom>
          <a:noFill/>
          <a:ln w="50800" cap="flat" cmpd="sng">
            <a:solidFill>
              <a:schemeClr val="accent4"/>
            </a:solidFill>
            <a:prstDash val="solid"/>
            <a:round/>
            <a:headEnd type="none" w="sm" len="sm"/>
            <a:tailEnd type="none" w="sm" len="sm"/>
          </a:ln>
          <a:effectLst>
            <a:outerShdw blurRad="50800" dist="38100" dir="5400000" rotWithShape="0">
              <a:srgbClr val="000000">
                <a:alpha val="34901"/>
              </a:srgbClr>
            </a:outerShdw>
          </a:effectLst>
        </p:spPr>
      </p:cxnSp>
      <p:graphicFrame>
        <p:nvGraphicFramePr>
          <p:cNvPr id="194" name="Google Shape;194;p10"/>
          <p:cNvGraphicFramePr/>
          <p:nvPr/>
        </p:nvGraphicFramePr>
        <p:xfrm>
          <a:off x="434524" y="4758468"/>
          <a:ext cx="5504850" cy="1854250"/>
        </p:xfrm>
        <a:graphic>
          <a:graphicData uri="http://schemas.openxmlformats.org/drawingml/2006/table">
            <a:tbl>
              <a:tblPr firstRow="1" bandRow="1">
                <a:noFill/>
                <a:tableStyleId>{1DC70886-1DEF-4381-8048-4D14F27D8BE9}</a:tableStyleId>
              </a:tblPr>
              <a:tblGrid>
                <a:gridCol w="1055925">
                  <a:extLst>
                    <a:ext uri="{9D8B030D-6E8A-4147-A177-3AD203B41FA5}">
                      <a16:colId xmlns:a16="http://schemas.microsoft.com/office/drawing/2014/main" val="20000"/>
                    </a:ext>
                  </a:extLst>
                </a:gridCol>
                <a:gridCol w="1175650">
                  <a:extLst>
                    <a:ext uri="{9D8B030D-6E8A-4147-A177-3AD203B41FA5}">
                      <a16:colId xmlns:a16="http://schemas.microsoft.com/office/drawing/2014/main" val="20001"/>
                    </a:ext>
                  </a:extLst>
                </a:gridCol>
                <a:gridCol w="1055925">
                  <a:extLst>
                    <a:ext uri="{9D8B030D-6E8A-4147-A177-3AD203B41FA5}">
                      <a16:colId xmlns:a16="http://schemas.microsoft.com/office/drawing/2014/main" val="20002"/>
                    </a:ext>
                  </a:extLst>
                </a:gridCol>
                <a:gridCol w="2217350">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en-US" sz="1600" b="1">
                          <a:solidFill>
                            <a:schemeClr val="dk1"/>
                          </a:solidFill>
                          <a:latin typeface="Cambria"/>
                          <a:ea typeface="Cambria"/>
                          <a:cs typeface="Cambria"/>
                          <a:sym typeface="Cambria"/>
                        </a:rPr>
                        <a:t>Gender</a:t>
                      </a:r>
                      <a:endParaRPr/>
                    </a:p>
                  </a:txBody>
                  <a:tcPr marL="91450" marR="91450" marT="45725" marB="45725">
                    <a:solidFill>
                      <a:srgbClr val="FFC000"/>
                    </a:solidFill>
                  </a:tcPr>
                </a:tc>
                <a:tc>
                  <a:txBody>
                    <a:bodyPr/>
                    <a:lstStyle/>
                    <a:p>
                      <a:pPr marL="0" marR="0" lvl="0" indent="0" algn="l" rtl="0">
                        <a:spcBef>
                          <a:spcPts val="0"/>
                        </a:spcBef>
                        <a:spcAft>
                          <a:spcPts val="0"/>
                        </a:spcAft>
                        <a:buNone/>
                      </a:pPr>
                      <a:r>
                        <a:rPr lang="en-US" sz="1600" b="1">
                          <a:solidFill>
                            <a:schemeClr val="dk1"/>
                          </a:solidFill>
                          <a:latin typeface="Cambria"/>
                          <a:ea typeface="Cambria"/>
                          <a:cs typeface="Cambria"/>
                          <a:sym typeface="Cambria"/>
                        </a:rPr>
                        <a:t>Age</a:t>
                      </a:r>
                      <a:endParaRPr/>
                    </a:p>
                  </a:txBody>
                  <a:tcPr marL="91450" marR="91450" marT="45725" marB="45725">
                    <a:solidFill>
                      <a:srgbClr val="FFC000"/>
                    </a:solidFill>
                  </a:tcPr>
                </a:tc>
                <a:tc>
                  <a:txBody>
                    <a:bodyPr/>
                    <a:lstStyle/>
                    <a:p>
                      <a:pPr marL="0" marR="0" lvl="0" indent="0" algn="l" rtl="0">
                        <a:spcBef>
                          <a:spcPts val="0"/>
                        </a:spcBef>
                        <a:spcAft>
                          <a:spcPts val="0"/>
                        </a:spcAft>
                        <a:buNone/>
                      </a:pPr>
                      <a:r>
                        <a:rPr lang="en-US" sz="1600" b="1">
                          <a:solidFill>
                            <a:schemeClr val="dk1"/>
                          </a:solidFill>
                          <a:latin typeface="Cambria"/>
                          <a:ea typeface="Cambria"/>
                          <a:cs typeface="Cambria"/>
                          <a:sym typeface="Cambria"/>
                        </a:rPr>
                        <a:t>StDev</a:t>
                      </a:r>
                      <a:endParaRPr/>
                    </a:p>
                  </a:txBody>
                  <a:tcPr marL="91450" marR="91450" marT="45725" marB="45725">
                    <a:solidFill>
                      <a:srgbClr val="FFC000"/>
                    </a:solidFill>
                  </a:tcPr>
                </a:tc>
                <a:tc>
                  <a:txBody>
                    <a:bodyPr/>
                    <a:lstStyle/>
                    <a:p>
                      <a:pPr marL="0" marR="0" lvl="0" indent="0" algn="l" rtl="0">
                        <a:spcBef>
                          <a:spcPts val="0"/>
                        </a:spcBef>
                        <a:spcAft>
                          <a:spcPts val="0"/>
                        </a:spcAft>
                        <a:buNone/>
                      </a:pPr>
                      <a:r>
                        <a:rPr lang="en-US" sz="1600" b="1">
                          <a:solidFill>
                            <a:schemeClr val="dk1"/>
                          </a:solidFill>
                          <a:latin typeface="Cambria"/>
                          <a:ea typeface="Cambria"/>
                          <a:cs typeface="Cambria"/>
                          <a:sym typeface="Cambria"/>
                        </a:rPr>
                        <a:t>CI</a:t>
                      </a:r>
                      <a:endParaRPr/>
                    </a:p>
                  </a:txBody>
                  <a:tcPr marL="91450" marR="91450" marT="45725" marB="45725">
                    <a:solidFill>
                      <a:srgbClr val="FFC000"/>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600" b="1">
                          <a:solidFill>
                            <a:schemeClr val="dk1"/>
                          </a:solidFill>
                          <a:latin typeface="Cambria"/>
                          <a:ea typeface="Cambria"/>
                          <a:cs typeface="Cambria"/>
                          <a:sym typeface="Cambria"/>
                        </a:rPr>
                        <a:t>Female</a:t>
                      </a:r>
                      <a:endParaRPr/>
                    </a:p>
                  </a:txBody>
                  <a:tcPr marL="91450" marR="91450" marT="45725" marB="45725">
                    <a:solidFill>
                      <a:srgbClr val="FFC000"/>
                    </a:solidFill>
                  </a:tcPr>
                </a:tc>
                <a:tc>
                  <a:txBody>
                    <a:bodyPr/>
                    <a:lstStyle/>
                    <a:p>
                      <a:pPr marL="0" marR="0" lvl="0" indent="0" algn="l" rtl="0">
                        <a:spcBef>
                          <a:spcPts val="0"/>
                        </a:spcBef>
                        <a:spcAft>
                          <a:spcPts val="0"/>
                        </a:spcAft>
                        <a:buNone/>
                      </a:pPr>
                      <a:r>
                        <a:rPr lang="en-US" sz="1600" b="1">
                          <a:solidFill>
                            <a:schemeClr val="dk1"/>
                          </a:solidFill>
                          <a:latin typeface="Cambria"/>
                          <a:ea typeface="Cambria"/>
                          <a:cs typeface="Cambria"/>
                          <a:sym typeface="Cambria"/>
                        </a:rPr>
                        <a:t>Older</a:t>
                      </a:r>
                      <a:endParaRPr/>
                    </a:p>
                  </a:txBody>
                  <a:tcPr marL="91450" marR="91450" marT="45725" marB="45725">
                    <a:solidFill>
                      <a:srgbClr val="FFC000"/>
                    </a:solidFill>
                  </a:tcPr>
                </a:tc>
                <a:tc>
                  <a:txBody>
                    <a:bodyPr/>
                    <a:lstStyle/>
                    <a:p>
                      <a:pPr marL="0" marR="0" lvl="0" indent="0" algn="l" rtl="0">
                        <a:spcBef>
                          <a:spcPts val="0"/>
                        </a:spcBef>
                        <a:spcAft>
                          <a:spcPts val="0"/>
                        </a:spcAft>
                        <a:buNone/>
                      </a:pPr>
                      <a:r>
                        <a:rPr lang="en-US" sz="1600" b="1">
                          <a:solidFill>
                            <a:schemeClr val="lt1"/>
                          </a:solidFill>
                          <a:latin typeface="Cambria"/>
                          <a:ea typeface="Cambria"/>
                          <a:cs typeface="Cambria"/>
                          <a:sym typeface="Cambria"/>
                        </a:rPr>
                        <a:t>1.92055</a:t>
                      </a:r>
                      <a:endParaRPr/>
                    </a:p>
                  </a:txBody>
                  <a:tcPr marL="91450" marR="91450" marT="45725" marB="45725">
                    <a:solidFill>
                      <a:schemeClr val="dk1"/>
                    </a:solidFill>
                  </a:tcPr>
                </a:tc>
                <a:tc>
                  <a:txBody>
                    <a:bodyPr/>
                    <a:lstStyle/>
                    <a:p>
                      <a:pPr marL="0" marR="0" lvl="0" indent="0" algn="l" rtl="0">
                        <a:spcBef>
                          <a:spcPts val="0"/>
                        </a:spcBef>
                        <a:spcAft>
                          <a:spcPts val="0"/>
                        </a:spcAft>
                        <a:buNone/>
                      </a:pPr>
                      <a:r>
                        <a:rPr lang="en-US" sz="1600" b="1">
                          <a:solidFill>
                            <a:schemeClr val="lt1"/>
                          </a:solidFill>
                          <a:latin typeface="Cambria"/>
                          <a:ea typeface="Cambria"/>
                          <a:cs typeface="Cambria"/>
                          <a:sym typeface="Cambria"/>
                        </a:rPr>
                        <a:t>(1.50769, 2.66864)</a:t>
                      </a:r>
                      <a:endParaRPr/>
                    </a:p>
                  </a:txBody>
                  <a:tcPr marL="91450" marR="91450" marT="45725" marB="45725">
                    <a:solidFill>
                      <a:schemeClr val="dk1"/>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600" b="1">
                          <a:solidFill>
                            <a:schemeClr val="dk1"/>
                          </a:solidFill>
                          <a:latin typeface="Cambria"/>
                          <a:ea typeface="Cambria"/>
                          <a:cs typeface="Cambria"/>
                          <a:sym typeface="Cambria"/>
                        </a:rPr>
                        <a:t>Female</a:t>
                      </a:r>
                      <a:endParaRPr/>
                    </a:p>
                  </a:txBody>
                  <a:tcPr marL="91450" marR="91450" marT="45725" marB="45725">
                    <a:solidFill>
                      <a:srgbClr val="FFC000"/>
                    </a:solidFill>
                  </a:tcPr>
                </a:tc>
                <a:tc>
                  <a:txBody>
                    <a:bodyPr/>
                    <a:lstStyle/>
                    <a:p>
                      <a:pPr marL="0" marR="0" lvl="0" indent="0" algn="l" rtl="0">
                        <a:spcBef>
                          <a:spcPts val="0"/>
                        </a:spcBef>
                        <a:spcAft>
                          <a:spcPts val="0"/>
                        </a:spcAft>
                        <a:buNone/>
                      </a:pPr>
                      <a:r>
                        <a:rPr lang="en-US" sz="1600" b="1">
                          <a:solidFill>
                            <a:schemeClr val="dk1"/>
                          </a:solidFill>
                          <a:latin typeface="Cambria"/>
                          <a:ea typeface="Cambria"/>
                          <a:cs typeface="Cambria"/>
                          <a:sym typeface="Cambria"/>
                        </a:rPr>
                        <a:t>Younger</a:t>
                      </a:r>
                      <a:endParaRPr/>
                    </a:p>
                  </a:txBody>
                  <a:tcPr marL="91450" marR="91450" marT="45725" marB="45725">
                    <a:solidFill>
                      <a:srgbClr val="FFC000"/>
                    </a:solidFill>
                  </a:tcPr>
                </a:tc>
                <a:tc>
                  <a:txBody>
                    <a:bodyPr/>
                    <a:lstStyle/>
                    <a:p>
                      <a:pPr marL="0" marR="0" lvl="0" indent="0" algn="l" rtl="0">
                        <a:spcBef>
                          <a:spcPts val="0"/>
                        </a:spcBef>
                        <a:spcAft>
                          <a:spcPts val="0"/>
                        </a:spcAft>
                        <a:buNone/>
                      </a:pPr>
                      <a:r>
                        <a:rPr lang="en-US" sz="1600" b="1">
                          <a:solidFill>
                            <a:schemeClr val="lt1"/>
                          </a:solidFill>
                          <a:latin typeface="Cambria"/>
                          <a:ea typeface="Cambria"/>
                          <a:cs typeface="Cambria"/>
                          <a:sym typeface="Cambria"/>
                        </a:rPr>
                        <a:t>2.47028</a:t>
                      </a:r>
                      <a:endParaRPr/>
                    </a:p>
                  </a:txBody>
                  <a:tcPr marL="91450" marR="91450" marT="45725" marB="45725">
                    <a:solidFill>
                      <a:schemeClr val="dk1"/>
                    </a:solidFill>
                  </a:tcPr>
                </a:tc>
                <a:tc>
                  <a:txBody>
                    <a:bodyPr/>
                    <a:lstStyle/>
                    <a:p>
                      <a:pPr marL="0" marR="0" lvl="0" indent="0" algn="l" rtl="0">
                        <a:spcBef>
                          <a:spcPts val="0"/>
                        </a:spcBef>
                        <a:spcAft>
                          <a:spcPts val="0"/>
                        </a:spcAft>
                        <a:buNone/>
                      </a:pPr>
                      <a:r>
                        <a:rPr lang="en-US" sz="1600" b="1">
                          <a:solidFill>
                            <a:schemeClr val="lt1"/>
                          </a:solidFill>
                          <a:latin typeface="Cambria"/>
                          <a:ea typeface="Cambria"/>
                          <a:cs typeface="Cambria"/>
                          <a:sym typeface="Cambria"/>
                        </a:rPr>
                        <a:t>(1.77547, 3.74915)</a:t>
                      </a:r>
                      <a:endParaRPr/>
                    </a:p>
                  </a:txBody>
                  <a:tcPr marL="91450" marR="91450" marT="45725" marB="45725">
                    <a:solidFill>
                      <a:schemeClr val="dk1"/>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600" b="1">
                          <a:solidFill>
                            <a:schemeClr val="dk1"/>
                          </a:solidFill>
                          <a:latin typeface="Cambria"/>
                          <a:ea typeface="Cambria"/>
                          <a:cs typeface="Cambria"/>
                          <a:sym typeface="Cambria"/>
                        </a:rPr>
                        <a:t>Male</a:t>
                      </a:r>
                      <a:endParaRPr/>
                    </a:p>
                  </a:txBody>
                  <a:tcPr marL="91450" marR="91450" marT="45725" marB="45725">
                    <a:solidFill>
                      <a:srgbClr val="FFC000"/>
                    </a:solidFill>
                  </a:tcPr>
                </a:tc>
                <a:tc>
                  <a:txBody>
                    <a:bodyPr/>
                    <a:lstStyle/>
                    <a:p>
                      <a:pPr marL="0" marR="0" lvl="0" indent="0" algn="l" rtl="0">
                        <a:spcBef>
                          <a:spcPts val="0"/>
                        </a:spcBef>
                        <a:spcAft>
                          <a:spcPts val="0"/>
                        </a:spcAft>
                        <a:buNone/>
                      </a:pPr>
                      <a:r>
                        <a:rPr lang="en-US" sz="1600" b="1">
                          <a:solidFill>
                            <a:schemeClr val="dk1"/>
                          </a:solidFill>
                          <a:latin typeface="Cambria"/>
                          <a:ea typeface="Cambria"/>
                          <a:cs typeface="Cambria"/>
                          <a:sym typeface="Cambria"/>
                        </a:rPr>
                        <a:t>Older</a:t>
                      </a:r>
                      <a:endParaRPr/>
                    </a:p>
                  </a:txBody>
                  <a:tcPr marL="91450" marR="91450" marT="45725" marB="45725">
                    <a:solidFill>
                      <a:srgbClr val="FFC000"/>
                    </a:solidFill>
                  </a:tcPr>
                </a:tc>
                <a:tc>
                  <a:txBody>
                    <a:bodyPr/>
                    <a:lstStyle/>
                    <a:p>
                      <a:pPr marL="0" marR="0" lvl="0" indent="0" algn="l" rtl="0">
                        <a:spcBef>
                          <a:spcPts val="0"/>
                        </a:spcBef>
                        <a:spcAft>
                          <a:spcPts val="0"/>
                        </a:spcAft>
                        <a:buNone/>
                      </a:pPr>
                      <a:r>
                        <a:rPr lang="en-US" sz="1600" b="1">
                          <a:solidFill>
                            <a:schemeClr val="lt1"/>
                          </a:solidFill>
                          <a:latin typeface="Cambria"/>
                          <a:ea typeface="Cambria"/>
                          <a:cs typeface="Cambria"/>
                          <a:sym typeface="Cambria"/>
                        </a:rPr>
                        <a:t>1.98152</a:t>
                      </a:r>
                      <a:endParaRPr/>
                    </a:p>
                  </a:txBody>
                  <a:tcPr marL="91450" marR="91450" marT="45725" marB="45725">
                    <a:solidFill>
                      <a:schemeClr val="dk1"/>
                    </a:solidFill>
                  </a:tcPr>
                </a:tc>
                <a:tc>
                  <a:txBody>
                    <a:bodyPr/>
                    <a:lstStyle/>
                    <a:p>
                      <a:pPr marL="0" marR="0" lvl="0" indent="0" algn="l" rtl="0">
                        <a:spcBef>
                          <a:spcPts val="0"/>
                        </a:spcBef>
                        <a:spcAft>
                          <a:spcPts val="0"/>
                        </a:spcAft>
                        <a:buNone/>
                      </a:pPr>
                      <a:r>
                        <a:rPr lang="en-US" sz="1600" b="1">
                          <a:solidFill>
                            <a:schemeClr val="lt1"/>
                          </a:solidFill>
                          <a:latin typeface="Cambria"/>
                          <a:ea typeface="Cambria"/>
                          <a:cs typeface="Cambria"/>
                          <a:sym typeface="Cambria"/>
                        </a:rPr>
                        <a:t>(1.53496, 2.79031)</a:t>
                      </a:r>
                      <a:endParaRPr/>
                    </a:p>
                  </a:txBody>
                  <a:tcPr marL="91450" marR="91450" marT="45725" marB="45725">
                    <a:solidFill>
                      <a:schemeClr val="dk1"/>
                    </a:solidFill>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600" b="1">
                          <a:solidFill>
                            <a:schemeClr val="dk1"/>
                          </a:solidFill>
                          <a:latin typeface="Cambria"/>
                          <a:ea typeface="Cambria"/>
                          <a:cs typeface="Cambria"/>
                          <a:sym typeface="Cambria"/>
                        </a:rPr>
                        <a:t>Male</a:t>
                      </a:r>
                      <a:endParaRPr/>
                    </a:p>
                  </a:txBody>
                  <a:tcPr marL="91450" marR="91450" marT="45725" marB="45725">
                    <a:solidFill>
                      <a:srgbClr val="FFC000"/>
                    </a:solidFill>
                  </a:tcPr>
                </a:tc>
                <a:tc>
                  <a:txBody>
                    <a:bodyPr/>
                    <a:lstStyle/>
                    <a:p>
                      <a:pPr marL="0" marR="0" lvl="0" indent="0" algn="l" rtl="0">
                        <a:spcBef>
                          <a:spcPts val="0"/>
                        </a:spcBef>
                        <a:spcAft>
                          <a:spcPts val="0"/>
                        </a:spcAft>
                        <a:buNone/>
                      </a:pPr>
                      <a:r>
                        <a:rPr lang="en-US" sz="1600" b="1">
                          <a:solidFill>
                            <a:schemeClr val="dk1"/>
                          </a:solidFill>
                          <a:latin typeface="Cambria"/>
                          <a:ea typeface="Cambria"/>
                          <a:cs typeface="Cambria"/>
                          <a:sym typeface="Cambria"/>
                        </a:rPr>
                        <a:t>Younger</a:t>
                      </a:r>
                      <a:endParaRPr/>
                    </a:p>
                  </a:txBody>
                  <a:tcPr marL="91450" marR="91450" marT="45725" marB="45725">
                    <a:solidFill>
                      <a:srgbClr val="FFC000"/>
                    </a:solidFill>
                  </a:tcPr>
                </a:tc>
                <a:tc>
                  <a:txBody>
                    <a:bodyPr/>
                    <a:lstStyle/>
                    <a:p>
                      <a:pPr marL="0" marR="0" lvl="0" indent="0" algn="l" rtl="0">
                        <a:spcBef>
                          <a:spcPts val="0"/>
                        </a:spcBef>
                        <a:spcAft>
                          <a:spcPts val="0"/>
                        </a:spcAft>
                        <a:buNone/>
                      </a:pPr>
                      <a:r>
                        <a:rPr lang="en-US" sz="1600" b="1">
                          <a:solidFill>
                            <a:schemeClr val="lt1"/>
                          </a:solidFill>
                          <a:latin typeface="Cambria"/>
                          <a:ea typeface="Cambria"/>
                          <a:cs typeface="Cambria"/>
                          <a:sym typeface="Cambria"/>
                        </a:rPr>
                        <a:t>1.99540</a:t>
                      </a:r>
                      <a:endParaRPr/>
                    </a:p>
                  </a:txBody>
                  <a:tcPr marL="91450" marR="91450" marT="45725" marB="45725">
                    <a:solidFill>
                      <a:schemeClr val="dk1"/>
                    </a:solidFill>
                  </a:tcPr>
                </a:tc>
                <a:tc>
                  <a:txBody>
                    <a:bodyPr/>
                    <a:lstStyle/>
                    <a:p>
                      <a:pPr marL="0" marR="0" lvl="0" indent="0" algn="l" rtl="0">
                        <a:spcBef>
                          <a:spcPts val="0"/>
                        </a:spcBef>
                        <a:spcAft>
                          <a:spcPts val="0"/>
                        </a:spcAft>
                        <a:buNone/>
                      </a:pPr>
                      <a:r>
                        <a:rPr lang="en-US" sz="1600" b="1">
                          <a:solidFill>
                            <a:schemeClr val="lt1"/>
                          </a:solidFill>
                          <a:latin typeface="Cambria"/>
                          <a:ea typeface="Cambria"/>
                          <a:cs typeface="Cambria"/>
                          <a:sym typeface="Cambria"/>
                        </a:rPr>
                        <a:t>(1.49913, 2.89715)</a:t>
                      </a:r>
                      <a:endParaRPr/>
                    </a:p>
                  </a:txBody>
                  <a:tcPr marL="91450" marR="91450" marT="45725" marB="45725">
                    <a:solidFill>
                      <a:schemeClr val="dk1"/>
                    </a:solidFill>
                  </a:tcPr>
                </a:tc>
                <a:extLst>
                  <a:ext uri="{0D108BD9-81ED-4DB2-BD59-A6C34878D82A}">
                    <a16:rowId xmlns:a16="http://schemas.microsoft.com/office/drawing/2014/main" val="10004"/>
                  </a:ext>
                </a:extLst>
              </a:tr>
            </a:tbl>
          </a:graphicData>
        </a:graphic>
      </p:graphicFrame>
      <p:cxnSp>
        <p:nvCxnSpPr>
          <p:cNvPr id="195" name="Google Shape;195;p10"/>
          <p:cNvCxnSpPr/>
          <p:nvPr/>
        </p:nvCxnSpPr>
        <p:spPr>
          <a:xfrm>
            <a:off x="430672" y="4585474"/>
            <a:ext cx="4816242" cy="0"/>
          </a:xfrm>
          <a:prstGeom prst="straightConnector1">
            <a:avLst/>
          </a:prstGeom>
          <a:noFill/>
          <a:ln w="50800" cap="flat" cmpd="sng">
            <a:solidFill>
              <a:schemeClr val="accent4"/>
            </a:solidFill>
            <a:prstDash val="solid"/>
            <a:round/>
            <a:headEnd type="none" w="sm" len="sm"/>
            <a:tailEnd type="none" w="sm" len="sm"/>
          </a:ln>
          <a:effectLst>
            <a:outerShdw blurRad="50800" dist="38100" dir="5400000" rotWithShape="0">
              <a:srgbClr val="000000">
                <a:alpha val="34901"/>
              </a:srgbClr>
            </a:outerShdw>
          </a:effectLst>
        </p:spPr>
      </p:cxn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9"/>
        <p:cNvGrpSpPr/>
        <p:nvPr/>
      </p:nvGrpSpPr>
      <p:grpSpPr>
        <a:xfrm>
          <a:off x="0" y="0"/>
          <a:ext cx="0" cy="0"/>
          <a:chOff x="0" y="0"/>
          <a:chExt cx="0" cy="0"/>
        </a:xfrm>
      </p:grpSpPr>
      <p:sp>
        <p:nvSpPr>
          <p:cNvPr id="200" name="Google Shape;200;p11"/>
          <p:cNvSpPr/>
          <p:nvPr/>
        </p:nvSpPr>
        <p:spPr>
          <a:xfrm>
            <a:off x="0" y="0"/>
            <a:ext cx="12191999" cy="685736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 name="Google Shape;201;p11"/>
          <p:cNvSpPr txBox="1">
            <a:spLocks noGrp="1"/>
          </p:cNvSpPr>
          <p:nvPr>
            <p:ph type="title"/>
          </p:nvPr>
        </p:nvSpPr>
        <p:spPr>
          <a:xfrm>
            <a:off x="975440" y="2011705"/>
            <a:ext cx="3136824" cy="329349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4400"/>
              <a:buFont typeface="Times New Roman"/>
              <a:buNone/>
            </a:pPr>
            <a:r>
              <a:rPr lang="en-US" sz="4400">
                <a:latin typeface="Times New Roman"/>
                <a:ea typeface="Times New Roman"/>
                <a:cs typeface="Times New Roman"/>
                <a:sym typeface="Times New Roman"/>
              </a:rPr>
              <a:t>Bonferroni Confidence Intervals plot of StDevs</a:t>
            </a:r>
            <a:endParaRPr b="1">
              <a:solidFill>
                <a:schemeClr val="lt1"/>
              </a:solidFill>
              <a:latin typeface="Calibri"/>
              <a:ea typeface="Calibri"/>
              <a:cs typeface="Calibri"/>
              <a:sym typeface="Calibri"/>
            </a:endParaRPr>
          </a:p>
        </p:txBody>
      </p:sp>
      <p:grpSp>
        <p:nvGrpSpPr>
          <p:cNvPr id="202" name="Google Shape;202;p11"/>
          <p:cNvGrpSpPr/>
          <p:nvPr/>
        </p:nvGrpSpPr>
        <p:grpSpPr>
          <a:xfrm>
            <a:off x="0" y="2984992"/>
            <a:ext cx="731521" cy="673460"/>
            <a:chOff x="3940602" y="308034"/>
            <a:chExt cx="2116791" cy="3428999"/>
          </a:xfrm>
        </p:grpSpPr>
        <p:sp>
          <p:nvSpPr>
            <p:cNvPr id="203" name="Google Shape;203;p11"/>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11"/>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 name="Google Shape;205;p11"/>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06" name="Google Shape;206;p11"/>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 name="Google Shape;207;p11"/>
          <p:cNvSpPr/>
          <p:nvPr/>
        </p:nvSpPr>
        <p:spPr>
          <a:xfrm>
            <a:off x="5685810" y="391886"/>
            <a:ext cx="6009366" cy="6017078"/>
          </a:xfrm>
          <a:prstGeom prst="rect">
            <a:avLst/>
          </a:prstGeom>
          <a:solidFill>
            <a:schemeClr val="dk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8" name="Google Shape;208;p11"/>
          <p:cNvPicPr preferRelativeResize="0"/>
          <p:nvPr/>
        </p:nvPicPr>
        <p:blipFill rotWithShape="1">
          <a:blip r:embed="rId3">
            <a:alphaModFix/>
          </a:blip>
          <a:srcRect/>
          <a:stretch/>
        </p:blipFill>
        <p:spPr>
          <a:xfrm>
            <a:off x="4356184" y="885297"/>
            <a:ext cx="7300150" cy="4872849"/>
          </a:xfrm>
          <a:prstGeom prst="rect">
            <a:avLst/>
          </a:prstGeom>
          <a:noFill/>
          <a:ln>
            <a:noFill/>
          </a:ln>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2"/>
        <p:cNvGrpSpPr/>
        <p:nvPr/>
      </p:nvGrpSpPr>
      <p:grpSpPr>
        <a:xfrm>
          <a:off x="0" y="0"/>
          <a:ext cx="0" cy="0"/>
          <a:chOff x="0" y="0"/>
          <a:chExt cx="0" cy="0"/>
        </a:xfrm>
      </p:grpSpPr>
      <p:sp>
        <p:nvSpPr>
          <p:cNvPr id="213" name="Google Shape;213;p12"/>
          <p:cNvSpPr/>
          <p:nvPr/>
        </p:nvSpPr>
        <p:spPr>
          <a:xfrm>
            <a:off x="0" y="0"/>
            <a:ext cx="12191999" cy="685736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14" name="Google Shape;214;p12"/>
          <p:cNvGrpSpPr/>
          <p:nvPr/>
        </p:nvGrpSpPr>
        <p:grpSpPr>
          <a:xfrm rot="5400000">
            <a:off x="-2340441" y="2666183"/>
            <a:ext cx="5860051" cy="527712"/>
            <a:chOff x="6081624" y="1998368"/>
            <a:chExt cx="5613457" cy="782175"/>
          </a:xfrm>
        </p:grpSpPr>
        <p:sp>
          <p:nvSpPr>
            <p:cNvPr id="215" name="Google Shape;215;p12"/>
            <p:cNvSpPr/>
            <p:nvPr/>
          </p:nvSpPr>
          <p:spPr>
            <a:xfrm rot="5400000">
              <a:off x="11228040" y="2313027"/>
              <a:ext cx="781700" cy="15238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 name="Google Shape;216;p12"/>
            <p:cNvSpPr/>
            <p:nvPr/>
          </p:nvSpPr>
          <p:spPr>
            <a:xfrm rot="10800000">
              <a:off x="6081624" y="1998844"/>
              <a:ext cx="5372968" cy="7816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17" name="Google Shape;217;p12"/>
          <p:cNvSpPr/>
          <p:nvPr/>
        </p:nvSpPr>
        <p:spPr>
          <a:xfrm>
            <a:off x="579528" y="517897"/>
            <a:ext cx="11111729" cy="5857966"/>
          </a:xfrm>
          <a:prstGeom prst="rect">
            <a:avLst/>
          </a:prstGeom>
          <a:solidFill>
            <a:schemeClr val="dk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 name="Google Shape;218;p12"/>
          <p:cNvSpPr txBox="1">
            <a:spLocks noGrp="1"/>
          </p:cNvSpPr>
          <p:nvPr>
            <p:ph type="title"/>
          </p:nvPr>
        </p:nvSpPr>
        <p:spPr>
          <a:xfrm>
            <a:off x="1057025" y="922644"/>
            <a:ext cx="5040285" cy="116958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500"/>
              <a:buFont typeface="Times New Roman"/>
              <a:buNone/>
            </a:pPr>
            <a:r>
              <a:rPr lang="en-US" sz="2500" b="1">
                <a:latin typeface="Times New Roman"/>
                <a:ea typeface="Times New Roman"/>
                <a:cs typeface="Times New Roman"/>
                <a:sym typeface="Times New Roman"/>
              </a:rPr>
              <a:t>Exploring Gender – Age Interaction and Outlier Analysis</a:t>
            </a:r>
            <a:endParaRPr/>
          </a:p>
        </p:txBody>
      </p:sp>
      <p:sp>
        <p:nvSpPr>
          <p:cNvPr id="219" name="Google Shape;219;p12"/>
          <p:cNvSpPr/>
          <p:nvPr/>
        </p:nvSpPr>
        <p:spPr>
          <a:xfrm flipH="1">
            <a:off x="1055714" y="2263365"/>
            <a:ext cx="493776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 name="Google Shape;220;p12"/>
          <p:cNvSpPr txBox="1">
            <a:spLocks noGrp="1"/>
          </p:cNvSpPr>
          <p:nvPr>
            <p:ph type="body" idx="1"/>
          </p:nvPr>
        </p:nvSpPr>
        <p:spPr>
          <a:xfrm>
            <a:off x="1052281" y="2322336"/>
            <a:ext cx="5174675" cy="4404402"/>
          </a:xfrm>
          <a:prstGeom prst="rect">
            <a:avLst/>
          </a:prstGeom>
          <a:solidFill>
            <a:schemeClr val="dk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1500"/>
              <a:buNone/>
            </a:pPr>
            <a:r>
              <a:rPr lang="en-US" sz="1500">
                <a:latin typeface="Times New Roman"/>
                <a:ea typeface="Times New Roman"/>
                <a:cs typeface="Times New Roman"/>
                <a:sym typeface="Times New Roman"/>
              </a:rPr>
              <a:t>From our boxplot, we observe:</a:t>
            </a:r>
            <a:endParaRPr/>
          </a:p>
          <a:p>
            <a:pPr marL="228600" lvl="0" indent="-228600" algn="l" rtl="0">
              <a:lnSpc>
                <a:spcPct val="90000"/>
              </a:lnSpc>
              <a:spcBef>
                <a:spcPts val="1000"/>
              </a:spcBef>
              <a:spcAft>
                <a:spcPts val="0"/>
              </a:spcAft>
              <a:buClr>
                <a:schemeClr val="lt1"/>
              </a:buClr>
              <a:buSzPts val="1500"/>
              <a:buChar char="•"/>
            </a:pPr>
            <a:r>
              <a:rPr lang="en-US" sz="1500">
                <a:solidFill>
                  <a:srgbClr val="FFC000"/>
                </a:solidFill>
                <a:latin typeface="Times New Roman"/>
                <a:ea typeface="Times New Roman"/>
                <a:cs typeface="Times New Roman"/>
                <a:sym typeface="Times New Roman"/>
              </a:rPr>
              <a:t>Younger people </a:t>
            </a:r>
            <a:r>
              <a:rPr lang="en-US" sz="1500">
                <a:latin typeface="Times New Roman"/>
                <a:ea typeface="Times New Roman"/>
                <a:cs typeface="Times New Roman"/>
                <a:sym typeface="Times New Roman"/>
              </a:rPr>
              <a:t>reported </a:t>
            </a:r>
            <a:r>
              <a:rPr lang="en-US" sz="1500">
                <a:solidFill>
                  <a:srgbClr val="FFC000"/>
                </a:solidFill>
                <a:latin typeface="Times New Roman"/>
                <a:ea typeface="Times New Roman"/>
                <a:cs typeface="Times New Roman"/>
                <a:sym typeface="Times New Roman"/>
              </a:rPr>
              <a:t>more tertiary colors </a:t>
            </a:r>
            <a:r>
              <a:rPr lang="en-US" sz="1500">
                <a:latin typeface="Times New Roman"/>
                <a:ea typeface="Times New Roman"/>
                <a:cs typeface="Times New Roman"/>
                <a:sym typeface="Times New Roman"/>
              </a:rPr>
              <a:t>than </a:t>
            </a:r>
            <a:r>
              <a:rPr lang="en-US" sz="1500">
                <a:solidFill>
                  <a:srgbClr val="FFC000"/>
                </a:solidFill>
                <a:latin typeface="Times New Roman"/>
                <a:ea typeface="Times New Roman"/>
                <a:cs typeface="Times New Roman"/>
                <a:sym typeface="Times New Roman"/>
              </a:rPr>
              <a:t>older people </a:t>
            </a:r>
            <a:r>
              <a:rPr lang="en-US" sz="1500">
                <a:latin typeface="Times New Roman"/>
                <a:ea typeface="Times New Roman"/>
                <a:cs typeface="Times New Roman"/>
                <a:sym typeface="Times New Roman"/>
              </a:rPr>
              <a:t>in both genders.</a:t>
            </a:r>
            <a:endParaRPr/>
          </a:p>
          <a:p>
            <a:pPr marL="228600" lvl="0" indent="-228600" algn="l" rtl="0">
              <a:lnSpc>
                <a:spcPct val="90000"/>
              </a:lnSpc>
              <a:spcBef>
                <a:spcPts val="1000"/>
              </a:spcBef>
              <a:spcAft>
                <a:spcPts val="0"/>
              </a:spcAft>
              <a:buClr>
                <a:schemeClr val="lt1"/>
              </a:buClr>
              <a:buSzPts val="1500"/>
              <a:buChar char="•"/>
            </a:pPr>
            <a:r>
              <a:rPr lang="en-US" sz="1500">
                <a:solidFill>
                  <a:srgbClr val="FFC000"/>
                </a:solidFill>
                <a:latin typeface="Times New Roman"/>
                <a:ea typeface="Times New Roman"/>
                <a:cs typeface="Times New Roman"/>
                <a:sym typeface="Times New Roman"/>
              </a:rPr>
              <a:t>Females</a:t>
            </a:r>
            <a:r>
              <a:rPr lang="en-US" sz="1500">
                <a:latin typeface="Times New Roman"/>
                <a:ea typeface="Times New Roman"/>
                <a:cs typeface="Times New Roman"/>
                <a:sym typeface="Times New Roman"/>
              </a:rPr>
              <a:t> reported </a:t>
            </a:r>
            <a:r>
              <a:rPr lang="en-US" sz="1500">
                <a:solidFill>
                  <a:srgbClr val="FFC000"/>
                </a:solidFill>
                <a:latin typeface="Times New Roman"/>
                <a:ea typeface="Times New Roman"/>
                <a:cs typeface="Times New Roman"/>
                <a:sym typeface="Times New Roman"/>
              </a:rPr>
              <a:t>more tertiary colors </a:t>
            </a:r>
            <a:r>
              <a:rPr lang="en-US" sz="1500">
                <a:latin typeface="Times New Roman"/>
                <a:ea typeface="Times New Roman"/>
                <a:cs typeface="Times New Roman"/>
                <a:sym typeface="Times New Roman"/>
              </a:rPr>
              <a:t>than </a:t>
            </a:r>
            <a:r>
              <a:rPr lang="en-US" sz="1500">
                <a:solidFill>
                  <a:srgbClr val="FFC000"/>
                </a:solidFill>
                <a:latin typeface="Times New Roman"/>
                <a:ea typeface="Times New Roman"/>
                <a:cs typeface="Times New Roman"/>
                <a:sym typeface="Times New Roman"/>
              </a:rPr>
              <a:t>males</a:t>
            </a:r>
            <a:r>
              <a:rPr lang="en-US" sz="1500">
                <a:latin typeface="Times New Roman"/>
                <a:ea typeface="Times New Roman"/>
                <a:cs typeface="Times New Roman"/>
                <a:sym typeface="Times New Roman"/>
              </a:rPr>
              <a:t> in both age groups.</a:t>
            </a:r>
            <a:endParaRPr/>
          </a:p>
          <a:p>
            <a:pPr marL="228600" lvl="0" indent="-228600" algn="l" rtl="0">
              <a:lnSpc>
                <a:spcPct val="90000"/>
              </a:lnSpc>
              <a:spcBef>
                <a:spcPts val="1000"/>
              </a:spcBef>
              <a:spcAft>
                <a:spcPts val="0"/>
              </a:spcAft>
              <a:buClr>
                <a:schemeClr val="lt1"/>
              </a:buClr>
              <a:buSzPts val="1500"/>
              <a:buChar char="•"/>
            </a:pPr>
            <a:r>
              <a:rPr lang="en-US" sz="1500">
                <a:latin typeface="Times New Roman"/>
                <a:ea typeface="Times New Roman"/>
                <a:cs typeface="Times New Roman"/>
                <a:sym typeface="Times New Roman"/>
              </a:rPr>
              <a:t>Unparallel mean connecting lines suggests the po</a:t>
            </a:r>
            <a:r>
              <a:rPr lang="en-US" sz="1500">
                <a:solidFill>
                  <a:srgbClr val="FFC000"/>
                </a:solidFill>
                <a:latin typeface="Times New Roman"/>
                <a:ea typeface="Times New Roman"/>
                <a:cs typeface="Times New Roman"/>
                <a:sym typeface="Times New Roman"/>
              </a:rPr>
              <a:t>ssible presence of an interaction between the factors </a:t>
            </a:r>
            <a:r>
              <a:rPr lang="en-US" sz="1500">
                <a:latin typeface="Times New Roman"/>
                <a:ea typeface="Times New Roman"/>
                <a:cs typeface="Times New Roman"/>
                <a:sym typeface="Times New Roman"/>
              </a:rPr>
              <a:t>(difference between males and females in younger people differs from that of older people).</a:t>
            </a:r>
            <a:endParaRPr/>
          </a:p>
          <a:p>
            <a:pPr marL="228600" lvl="0" indent="-228600" algn="l" rtl="0">
              <a:lnSpc>
                <a:spcPct val="90000"/>
              </a:lnSpc>
              <a:spcBef>
                <a:spcPts val="1000"/>
              </a:spcBef>
              <a:spcAft>
                <a:spcPts val="0"/>
              </a:spcAft>
              <a:buClr>
                <a:schemeClr val="lt1"/>
              </a:buClr>
              <a:buSzPts val="1500"/>
              <a:buChar char="•"/>
            </a:pPr>
            <a:r>
              <a:rPr lang="en-US" sz="1500">
                <a:latin typeface="Times New Roman"/>
                <a:ea typeface="Times New Roman"/>
                <a:cs typeface="Times New Roman"/>
                <a:sym typeface="Times New Roman"/>
              </a:rPr>
              <a:t>The maximum value in the younger females' group may be an outlier.  Under the </a:t>
            </a:r>
            <a:r>
              <a:rPr lang="en-US" sz="1500">
                <a:solidFill>
                  <a:srgbClr val="FFC000"/>
                </a:solidFill>
                <a:latin typeface="Times New Roman"/>
                <a:ea typeface="Times New Roman"/>
                <a:cs typeface="Times New Roman"/>
                <a:sym typeface="Times New Roman"/>
              </a:rPr>
              <a:t>normality assumption</a:t>
            </a:r>
            <a:r>
              <a:rPr lang="en-US" sz="1500">
                <a:latin typeface="Times New Roman"/>
                <a:ea typeface="Times New Roman"/>
                <a:cs typeface="Times New Roman"/>
                <a:sym typeface="Times New Roman"/>
              </a:rPr>
              <a:t>, we use </a:t>
            </a:r>
            <a:r>
              <a:rPr lang="en-US" sz="1500">
                <a:solidFill>
                  <a:srgbClr val="FFC000"/>
                </a:solidFill>
                <a:latin typeface="Times New Roman"/>
                <a:ea typeface="Times New Roman"/>
                <a:cs typeface="Times New Roman"/>
                <a:sym typeface="Times New Roman"/>
              </a:rPr>
              <a:t>Grubb’s test </a:t>
            </a:r>
            <a:r>
              <a:rPr lang="en-US" sz="1500">
                <a:latin typeface="Times New Roman"/>
                <a:ea typeface="Times New Roman"/>
                <a:cs typeface="Times New Roman"/>
                <a:sym typeface="Times New Roman"/>
              </a:rPr>
              <a:t>and </a:t>
            </a:r>
            <a:r>
              <a:rPr lang="en-US" sz="1500">
                <a:solidFill>
                  <a:srgbClr val="FFC000"/>
                </a:solidFill>
                <a:latin typeface="Times New Roman"/>
                <a:ea typeface="Times New Roman"/>
                <a:cs typeface="Times New Roman"/>
                <a:sym typeface="Times New Roman"/>
              </a:rPr>
              <a:t>Dixon’s Q test </a:t>
            </a:r>
            <a:r>
              <a:rPr lang="en-US" sz="1500">
                <a:latin typeface="Times New Roman"/>
                <a:ea typeface="Times New Roman"/>
                <a:cs typeface="Times New Roman"/>
                <a:sym typeface="Times New Roman"/>
              </a:rPr>
              <a:t>to check whether this maximum is an outlier.</a:t>
            </a:r>
            <a:endParaRPr/>
          </a:p>
          <a:p>
            <a:pPr marL="0" lvl="0" indent="0" algn="l" rtl="0">
              <a:lnSpc>
                <a:spcPct val="90000"/>
              </a:lnSpc>
              <a:spcBef>
                <a:spcPts val="1000"/>
              </a:spcBef>
              <a:spcAft>
                <a:spcPts val="0"/>
              </a:spcAft>
              <a:buClr>
                <a:srgbClr val="FFD966"/>
              </a:buClr>
              <a:buSzPts val="1500"/>
              <a:buNone/>
            </a:pPr>
            <a:r>
              <a:rPr lang="en-US" sz="1500" b="1">
                <a:solidFill>
                  <a:srgbClr val="FFD966"/>
                </a:solidFill>
                <a:latin typeface="Times New Roman"/>
                <a:ea typeface="Times New Roman"/>
                <a:cs typeface="Times New Roman"/>
                <a:sym typeface="Times New Roman"/>
              </a:rPr>
              <a:t>Results: p – values for both tests exceed the significance level, indicating </a:t>
            </a:r>
            <a:r>
              <a:rPr lang="en-US" sz="1500" b="1" i="1" u="sng">
                <a:solidFill>
                  <a:srgbClr val="FFD966"/>
                </a:solidFill>
                <a:latin typeface="Times New Roman"/>
                <a:ea typeface="Times New Roman"/>
                <a:cs typeface="Times New Roman"/>
                <a:sym typeface="Times New Roman"/>
              </a:rPr>
              <a:t>no statistical evidence</a:t>
            </a:r>
            <a:r>
              <a:rPr lang="en-US" sz="1500" b="1">
                <a:solidFill>
                  <a:srgbClr val="FFD966"/>
                </a:solidFill>
                <a:latin typeface="Times New Roman"/>
                <a:ea typeface="Times New Roman"/>
                <a:cs typeface="Times New Roman"/>
                <a:sym typeface="Times New Roman"/>
              </a:rPr>
              <a:t> that the maximum is an outlier. </a:t>
            </a:r>
            <a:r>
              <a:rPr lang="en-US" sz="1500" b="1">
                <a:solidFill>
                  <a:srgbClr val="FF0000"/>
                </a:solidFill>
                <a:latin typeface="Times New Roman"/>
                <a:ea typeface="Times New Roman"/>
                <a:cs typeface="Times New Roman"/>
                <a:sym typeface="Times New Roman"/>
              </a:rPr>
              <a:t>We will adopt this result in our analysis</a:t>
            </a:r>
            <a:r>
              <a:rPr lang="en-US" sz="1500" b="1">
                <a:solidFill>
                  <a:srgbClr val="FFD966"/>
                </a:solidFill>
                <a:latin typeface="Times New Roman"/>
                <a:ea typeface="Times New Roman"/>
                <a:cs typeface="Times New Roman"/>
                <a:sym typeface="Times New Roman"/>
              </a:rPr>
              <a:t>.</a:t>
            </a:r>
            <a:endParaRPr sz="1500" b="1" i="1">
              <a:solidFill>
                <a:srgbClr val="FFD966"/>
              </a:solidFill>
              <a:latin typeface="Times New Roman"/>
              <a:ea typeface="Times New Roman"/>
              <a:cs typeface="Times New Roman"/>
              <a:sym typeface="Times New Roman"/>
            </a:endParaRPr>
          </a:p>
        </p:txBody>
      </p:sp>
      <p:pic>
        <p:nvPicPr>
          <p:cNvPr id="221" name="Google Shape;221;p12" descr="A black background with yellow text&#10;&#10;Description automatically generated"/>
          <p:cNvPicPr preferRelativeResize="0"/>
          <p:nvPr/>
        </p:nvPicPr>
        <p:blipFill rotWithShape="1">
          <a:blip r:embed="rId3">
            <a:alphaModFix/>
          </a:blip>
          <a:srcRect r="807" b="-1"/>
          <a:stretch/>
        </p:blipFill>
        <p:spPr>
          <a:xfrm>
            <a:off x="6872585" y="4181393"/>
            <a:ext cx="4389120" cy="2581173"/>
          </a:xfrm>
          <a:prstGeom prst="rect">
            <a:avLst/>
          </a:prstGeom>
          <a:noFill/>
          <a:ln>
            <a:noFill/>
          </a:ln>
        </p:spPr>
      </p:pic>
      <p:pic>
        <p:nvPicPr>
          <p:cNvPr id="222" name="Google Shape;222;p12"/>
          <p:cNvPicPr preferRelativeResize="0"/>
          <p:nvPr/>
        </p:nvPicPr>
        <p:blipFill rotWithShape="1">
          <a:blip r:embed="rId4">
            <a:alphaModFix/>
          </a:blip>
          <a:srcRect/>
          <a:stretch/>
        </p:blipFill>
        <p:spPr>
          <a:xfrm>
            <a:off x="6356603" y="456336"/>
            <a:ext cx="5588133" cy="3725421"/>
          </a:xfrm>
          <a:prstGeom prst="rect">
            <a:avLst/>
          </a:prstGeom>
          <a:noFill/>
          <a:ln>
            <a:noFill/>
          </a:ln>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6"/>
        <p:cNvGrpSpPr/>
        <p:nvPr/>
      </p:nvGrpSpPr>
      <p:grpSpPr>
        <a:xfrm>
          <a:off x="0" y="0"/>
          <a:ext cx="0" cy="0"/>
          <a:chOff x="0" y="0"/>
          <a:chExt cx="0" cy="0"/>
        </a:xfrm>
      </p:grpSpPr>
      <p:sp>
        <p:nvSpPr>
          <p:cNvPr id="227" name="Google Shape;227;p13"/>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8" name="Google Shape;228;p13"/>
          <p:cNvSpPr txBox="1">
            <a:spLocks noGrp="1"/>
          </p:cNvSpPr>
          <p:nvPr>
            <p:ph type="title"/>
          </p:nvPr>
        </p:nvSpPr>
        <p:spPr>
          <a:xfrm>
            <a:off x="429768" y="411480"/>
            <a:ext cx="11201400" cy="110642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sz="3600" b="1">
                <a:solidFill>
                  <a:schemeClr val="lt1"/>
                </a:solidFill>
                <a:latin typeface="Times New Roman"/>
                <a:ea typeface="Times New Roman"/>
                <a:cs typeface="Times New Roman"/>
                <a:sym typeface="Times New Roman"/>
              </a:rPr>
              <a:t>Balanced Two – Way ANOVA</a:t>
            </a:r>
            <a:endParaRPr/>
          </a:p>
        </p:txBody>
      </p:sp>
      <p:sp>
        <p:nvSpPr>
          <p:cNvPr id="229" name="Google Shape;229;p13"/>
          <p:cNvSpPr/>
          <p:nvPr/>
        </p:nvSpPr>
        <p:spPr>
          <a:xfrm>
            <a:off x="0" y="598458"/>
            <a:ext cx="128016"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30" name="Google Shape;230;p13" descr="A black background with numbers and text&#10;&#10;Description automatically generated"/>
          <p:cNvPicPr preferRelativeResize="0"/>
          <p:nvPr/>
        </p:nvPicPr>
        <p:blipFill rotWithShape="1">
          <a:blip r:embed="rId3">
            <a:alphaModFix/>
          </a:blip>
          <a:srcRect/>
          <a:stretch/>
        </p:blipFill>
        <p:spPr>
          <a:xfrm>
            <a:off x="429768" y="2083217"/>
            <a:ext cx="6702552" cy="3788846"/>
          </a:xfrm>
          <a:prstGeom prst="rect">
            <a:avLst/>
          </a:prstGeom>
          <a:noFill/>
          <a:ln>
            <a:noFill/>
          </a:ln>
        </p:spPr>
      </p:pic>
      <p:sp>
        <p:nvSpPr>
          <p:cNvPr id="231" name="Google Shape;231;p13"/>
          <p:cNvSpPr/>
          <p:nvPr/>
        </p:nvSpPr>
        <p:spPr>
          <a:xfrm>
            <a:off x="7543801" y="1721922"/>
            <a:ext cx="4218432" cy="4520560"/>
          </a:xfrm>
          <a:prstGeom prst="rect">
            <a:avLst/>
          </a:prstGeom>
          <a:solidFill>
            <a:schemeClr val="dk1"/>
          </a:solidFill>
          <a:ln w="9525" cap="flat" cmpd="sng">
            <a:solidFill>
              <a:srgbClr val="DEDEDE"/>
            </a:solidFill>
            <a:prstDash val="solid"/>
            <a:round/>
            <a:headEnd type="none" w="sm" len="sm"/>
            <a:tailEnd type="none" w="sm" len="sm"/>
          </a:ln>
          <a:effectLst>
            <a:outerShdw blurRad="50800" dist="38100" dir="2700000" algn="tl" rotWithShape="0">
              <a:schemeClr val="dk1">
                <a:alpha val="49803"/>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2" name="Google Shape;232;p13"/>
          <p:cNvSpPr txBox="1"/>
          <p:nvPr/>
        </p:nvSpPr>
        <p:spPr>
          <a:xfrm>
            <a:off x="557784" y="1493646"/>
            <a:ext cx="620485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Cambria"/>
                <a:ea typeface="Cambria"/>
                <a:cs typeface="Cambria"/>
                <a:sym typeface="Cambria"/>
              </a:rPr>
              <a:t>Under the normality, equal variances and no – outlier assumptions, we perform a Balanced Two – Way ANOVA. Results are shown below.</a:t>
            </a:r>
            <a:endParaRPr/>
          </a:p>
        </p:txBody>
      </p:sp>
      <p:sp>
        <p:nvSpPr>
          <p:cNvPr id="233" name="Google Shape;233;p13"/>
          <p:cNvSpPr/>
          <p:nvPr/>
        </p:nvSpPr>
        <p:spPr>
          <a:xfrm>
            <a:off x="7445829" y="1493646"/>
            <a:ext cx="4487091" cy="5103097"/>
          </a:xfrm>
          <a:prstGeom prst="rect">
            <a:avLst/>
          </a:prstGeom>
          <a:solidFill>
            <a:schemeClr val="dk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 name="Google Shape;234;p13"/>
          <p:cNvSpPr txBox="1"/>
          <p:nvPr/>
        </p:nvSpPr>
        <p:spPr>
          <a:xfrm>
            <a:off x="7543801" y="709549"/>
            <a:ext cx="4218432" cy="5532933"/>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38"/>
        <p:cNvGrpSpPr/>
        <p:nvPr/>
      </p:nvGrpSpPr>
      <p:grpSpPr>
        <a:xfrm>
          <a:off x="0" y="0"/>
          <a:ext cx="0" cy="0"/>
          <a:chOff x="0" y="0"/>
          <a:chExt cx="0" cy="0"/>
        </a:xfrm>
      </p:grpSpPr>
      <p:sp>
        <p:nvSpPr>
          <p:cNvPr id="239" name="Google Shape;239;p14"/>
          <p:cNvSpPr/>
          <p:nvPr/>
        </p:nvSpPr>
        <p:spPr>
          <a:xfrm>
            <a:off x="0" y="0"/>
            <a:ext cx="12191999" cy="685736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40" name="Google Shape;240;p14"/>
          <p:cNvGrpSpPr/>
          <p:nvPr/>
        </p:nvGrpSpPr>
        <p:grpSpPr>
          <a:xfrm rot="5400000">
            <a:off x="-2340441" y="2666183"/>
            <a:ext cx="5860051" cy="527712"/>
            <a:chOff x="6081624" y="1998368"/>
            <a:chExt cx="5613457" cy="782175"/>
          </a:xfrm>
        </p:grpSpPr>
        <p:sp>
          <p:nvSpPr>
            <p:cNvPr id="241" name="Google Shape;241;p14"/>
            <p:cNvSpPr/>
            <p:nvPr/>
          </p:nvSpPr>
          <p:spPr>
            <a:xfrm rot="5400000">
              <a:off x="11228040" y="2313027"/>
              <a:ext cx="781700" cy="15238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14"/>
            <p:cNvSpPr/>
            <p:nvPr/>
          </p:nvSpPr>
          <p:spPr>
            <a:xfrm rot="10800000">
              <a:off x="6081624" y="1998844"/>
              <a:ext cx="5372968" cy="7816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43" name="Google Shape;243;p14"/>
          <p:cNvSpPr/>
          <p:nvPr/>
        </p:nvSpPr>
        <p:spPr>
          <a:xfrm>
            <a:off x="579528" y="517897"/>
            <a:ext cx="11111729" cy="5857966"/>
          </a:xfrm>
          <a:prstGeom prst="rect">
            <a:avLst/>
          </a:prstGeom>
          <a:solidFill>
            <a:schemeClr val="dk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 name="Google Shape;244;p14"/>
          <p:cNvSpPr txBox="1">
            <a:spLocks noGrp="1"/>
          </p:cNvSpPr>
          <p:nvPr>
            <p:ph type="title"/>
          </p:nvPr>
        </p:nvSpPr>
        <p:spPr>
          <a:xfrm>
            <a:off x="1057025" y="922644"/>
            <a:ext cx="5040285" cy="116958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700"/>
              <a:buFont typeface="Times New Roman"/>
              <a:buNone/>
            </a:pPr>
            <a:r>
              <a:rPr lang="en-US" sz="3700" b="1">
                <a:latin typeface="Times New Roman"/>
                <a:ea typeface="Times New Roman"/>
                <a:cs typeface="Times New Roman"/>
                <a:sym typeface="Times New Roman"/>
              </a:rPr>
              <a:t>Tukey Pairwise Comparison Test</a:t>
            </a:r>
            <a:endParaRPr/>
          </a:p>
        </p:txBody>
      </p:sp>
      <p:sp>
        <p:nvSpPr>
          <p:cNvPr id="245" name="Google Shape;245;p14"/>
          <p:cNvSpPr/>
          <p:nvPr/>
        </p:nvSpPr>
        <p:spPr>
          <a:xfrm flipH="1">
            <a:off x="1055714" y="2263365"/>
            <a:ext cx="493776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14"/>
          <p:cNvSpPr txBox="1"/>
          <p:nvPr/>
        </p:nvSpPr>
        <p:spPr>
          <a:xfrm>
            <a:off x="1055714" y="2537841"/>
            <a:ext cx="5040285" cy="2454551"/>
          </a:xfrm>
          <a:prstGeom prst="rect">
            <a:avLst/>
          </a:prstGeom>
          <a:noFill/>
          <a:ln>
            <a:noFill/>
          </a:ln>
        </p:spPr>
        <p:txBody>
          <a:bodyPr spcFirstLastPara="1" wrap="square" lIns="91425" tIns="45700" rIns="91425" bIns="45700" anchor="ctr" anchorCtr="0">
            <a:normAutofit/>
          </a:bodyPr>
          <a:lstStyle/>
          <a:p>
            <a:pPr marL="342900" marR="0" lvl="0" indent="-342900" algn="l" rtl="0">
              <a:spcBef>
                <a:spcPts val="0"/>
              </a:spcBef>
              <a:spcAft>
                <a:spcPts val="0"/>
              </a:spcAft>
              <a:buClr>
                <a:schemeClr val="lt1"/>
              </a:buClr>
              <a:buSzPts val="1600"/>
              <a:buFont typeface="Arial"/>
              <a:buChar char="•"/>
            </a:pPr>
            <a:r>
              <a:rPr lang="en-US" sz="1600">
                <a:solidFill>
                  <a:schemeClr val="lt1"/>
                </a:solidFill>
                <a:latin typeface="Cambria"/>
                <a:ea typeface="Cambria"/>
                <a:cs typeface="Cambria"/>
                <a:sym typeface="Cambria"/>
              </a:rPr>
              <a:t>Since the interaction is significant, we perform a Tukey Pairwise Comparison Test on the interaction to see which factor pairs contribute significantly to the observed interaction. </a:t>
            </a:r>
            <a:endParaRPr/>
          </a:p>
          <a:p>
            <a:pPr marL="0" marR="0" lvl="0" indent="0" algn="l" rtl="0">
              <a:spcBef>
                <a:spcPts val="0"/>
              </a:spcBef>
              <a:spcAft>
                <a:spcPts val="0"/>
              </a:spcAft>
              <a:buNone/>
            </a:pPr>
            <a:endParaRPr sz="1600">
              <a:solidFill>
                <a:schemeClr val="lt1"/>
              </a:solidFill>
              <a:latin typeface="Cambria"/>
              <a:ea typeface="Cambria"/>
              <a:cs typeface="Cambria"/>
              <a:sym typeface="Cambria"/>
            </a:endParaRPr>
          </a:p>
          <a:p>
            <a:pPr marL="342900" marR="0" lvl="0" indent="-342900" algn="l" rtl="0">
              <a:spcBef>
                <a:spcPts val="0"/>
              </a:spcBef>
              <a:spcAft>
                <a:spcPts val="0"/>
              </a:spcAft>
              <a:buClr>
                <a:schemeClr val="lt1"/>
              </a:buClr>
              <a:buSzPts val="1600"/>
              <a:buFont typeface="Arial"/>
              <a:buChar char="•"/>
            </a:pPr>
            <a:r>
              <a:rPr lang="en-US" sz="1600">
                <a:solidFill>
                  <a:srgbClr val="FEE599"/>
                </a:solidFill>
                <a:latin typeface="Cambria"/>
                <a:ea typeface="Cambria"/>
                <a:cs typeface="Cambria"/>
                <a:sym typeface="Cambria"/>
              </a:rPr>
              <a:t>Results: all group differences are </a:t>
            </a:r>
            <a:r>
              <a:rPr lang="en-US" sz="1600" b="1" i="1" u="sng">
                <a:solidFill>
                  <a:srgbClr val="FEE599"/>
                </a:solidFill>
                <a:latin typeface="Cambria"/>
                <a:ea typeface="Cambria"/>
                <a:cs typeface="Cambria"/>
                <a:sym typeface="Cambria"/>
              </a:rPr>
              <a:t>significant</a:t>
            </a:r>
            <a:r>
              <a:rPr lang="en-US" sz="1600">
                <a:solidFill>
                  <a:srgbClr val="FEE599"/>
                </a:solidFill>
                <a:latin typeface="Cambria"/>
                <a:ea typeface="Cambria"/>
                <a:cs typeface="Cambria"/>
                <a:sym typeface="Cambria"/>
              </a:rPr>
              <a:t> except for the mean difference between younger and older males (all p – values are less than the significance level except the younger and older males p – value).</a:t>
            </a:r>
            <a:endParaRPr sz="1600">
              <a:solidFill>
                <a:schemeClr val="lt1"/>
              </a:solidFill>
              <a:latin typeface="Cambria"/>
              <a:ea typeface="Cambria"/>
              <a:cs typeface="Cambria"/>
              <a:sym typeface="Cambria"/>
            </a:endParaRPr>
          </a:p>
        </p:txBody>
      </p:sp>
      <p:pic>
        <p:nvPicPr>
          <p:cNvPr id="247" name="Google Shape;247;p14"/>
          <p:cNvPicPr preferRelativeResize="0"/>
          <p:nvPr/>
        </p:nvPicPr>
        <p:blipFill rotWithShape="1">
          <a:blip r:embed="rId3">
            <a:alphaModFix/>
          </a:blip>
          <a:srcRect/>
          <a:stretch/>
        </p:blipFill>
        <p:spPr>
          <a:xfrm>
            <a:off x="6454063" y="3210968"/>
            <a:ext cx="5212937" cy="3479635"/>
          </a:xfrm>
          <a:prstGeom prst="rect">
            <a:avLst/>
          </a:prstGeom>
          <a:noFill/>
          <a:ln>
            <a:noFill/>
          </a:ln>
        </p:spPr>
      </p:pic>
      <p:pic>
        <p:nvPicPr>
          <p:cNvPr id="248" name="Google Shape;248;p14" descr="A black background with white text&#10;&#10;Description automatically generated"/>
          <p:cNvPicPr preferRelativeResize="0"/>
          <p:nvPr/>
        </p:nvPicPr>
        <p:blipFill rotWithShape="1">
          <a:blip r:embed="rId4">
            <a:alphaModFix/>
          </a:blip>
          <a:srcRect/>
          <a:stretch/>
        </p:blipFill>
        <p:spPr>
          <a:xfrm>
            <a:off x="6195748" y="301344"/>
            <a:ext cx="5729568" cy="2909624"/>
          </a:xfrm>
          <a:prstGeom prst="rect">
            <a:avLst/>
          </a:prstGeom>
          <a:noFill/>
          <a:ln>
            <a:noFill/>
          </a:ln>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2"/>
        <p:cNvGrpSpPr/>
        <p:nvPr/>
      </p:nvGrpSpPr>
      <p:grpSpPr>
        <a:xfrm>
          <a:off x="0" y="0"/>
          <a:ext cx="0" cy="0"/>
          <a:chOff x="0" y="0"/>
          <a:chExt cx="0" cy="0"/>
        </a:xfrm>
      </p:grpSpPr>
      <p:sp>
        <p:nvSpPr>
          <p:cNvPr id="253" name="Google Shape;253;p15"/>
          <p:cNvSpPr/>
          <p:nvPr/>
        </p:nvSpPr>
        <p:spPr>
          <a:xfrm>
            <a:off x="0" y="0"/>
            <a:ext cx="12191999" cy="685736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15"/>
          <p:cNvSpPr txBox="1">
            <a:spLocks noGrp="1"/>
          </p:cNvSpPr>
          <p:nvPr>
            <p:ph type="title"/>
          </p:nvPr>
        </p:nvSpPr>
        <p:spPr>
          <a:xfrm>
            <a:off x="808638" y="386930"/>
            <a:ext cx="9236700" cy="118895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Font typeface="Times New Roman"/>
              <a:buNone/>
            </a:pPr>
            <a:r>
              <a:rPr lang="en-US" sz="5400" b="1" dirty="0">
                <a:latin typeface="Times New Roman"/>
                <a:ea typeface="Times New Roman"/>
                <a:cs typeface="Times New Roman"/>
                <a:sym typeface="Times New Roman"/>
              </a:rPr>
              <a:t>Conclusions</a:t>
            </a:r>
            <a:endParaRPr dirty="0"/>
          </a:p>
        </p:txBody>
      </p:sp>
      <p:grpSp>
        <p:nvGrpSpPr>
          <p:cNvPr id="255" name="Google Shape;255;p15"/>
          <p:cNvGrpSpPr/>
          <p:nvPr/>
        </p:nvGrpSpPr>
        <p:grpSpPr>
          <a:xfrm>
            <a:off x="-2" y="1998368"/>
            <a:ext cx="11695083" cy="782176"/>
            <a:chOff x="-2" y="1998368"/>
            <a:chExt cx="11695083" cy="782176"/>
          </a:xfrm>
        </p:grpSpPr>
        <p:sp>
          <p:nvSpPr>
            <p:cNvPr id="256" name="Google Shape;256;p15"/>
            <p:cNvSpPr/>
            <p:nvPr/>
          </p:nvSpPr>
          <p:spPr>
            <a:xfrm rot="5400000">
              <a:off x="11228040" y="2313027"/>
              <a:ext cx="781700" cy="15238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 name="Google Shape;257;p15"/>
            <p:cNvSpPr/>
            <p:nvPr/>
          </p:nvSpPr>
          <p:spPr>
            <a:xfrm rot="10800000">
              <a:off x="-2" y="1998845"/>
              <a:ext cx="11454595" cy="7816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58" name="Google Shape;258;p15"/>
          <p:cNvSpPr/>
          <p:nvPr/>
        </p:nvSpPr>
        <p:spPr>
          <a:xfrm>
            <a:off x="0" y="2203079"/>
            <a:ext cx="11383362" cy="4147845"/>
          </a:xfrm>
          <a:prstGeom prst="rect">
            <a:avLst/>
          </a:prstGeom>
          <a:solidFill>
            <a:schemeClr val="dk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15"/>
          <p:cNvSpPr txBox="1">
            <a:spLocks noGrp="1"/>
          </p:cNvSpPr>
          <p:nvPr>
            <p:ph type="body" idx="1"/>
          </p:nvPr>
        </p:nvSpPr>
        <p:spPr>
          <a:xfrm>
            <a:off x="699516" y="2203079"/>
            <a:ext cx="10143668" cy="34355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lt1"/>
              </a:buClr>
              <a:buSzPts val="1900"/>
              <a:buNone/>
            </a:pPr>
            <a:endParaRPr sz="19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lt1"/>
              </a:buClr>
              <a:buSzPts val="1900"/>
              <a:buChar char="•"/>
            </a:pPr>
            <a:r>
              <a:rPr lang="en-US" sz="1900" dirty="0">
                <a:latin typeface="Times New Roman"/>
                <a:ea typeface="Times New Roman"/>
                <a:cs typeface="Times New Roman"/>
                <a:sym typeface="Times New Roman"/>
              </a:rPr>
              <a:t>Gender and Age impact the number of perceived tertiary colors by individuals.</a:t>
            </a:r>
            <a:endParaRPr dirty="0"/>
          </a:p>
          <a:p>
            <a:pPr marL="228600" lvl="0" indent="-228600" algn="l" rtl="0">
              <a:lnSpc>
                <a:spcPct val="90000"/>
              </a:lnSpc>
              <a:spcBef>
                <a:spcPts val="1000"/>
              </a:spcBef>
              <a:spcAft>
                <a:spcPts val="0"/>
              </a:spcAft>
              <a:buClr>
                <a:schemeClr val="lt1"/>
              </a:buClr>
              <a:buSzPts val="1900"/>
              <a:buChar char="•"/>
            </a:pPr>
            <a:r>
              <a:rPr lang="en-US" sz="1900" dirty="0">
                <a:latin typeface="Times New Roman"/>
                <a:ea typeface="Times New Roman"/>
                <a:cs typeface="Times New Roman"/>
                <a:sym typeface="Times New Roman"/>
              </a:rPr>
              <a:t>For each age group, females tend to perceive more tertiary colors than males.</a:t>
            </a:r>
            <a:endParaRPr dirty="0"/>
          </a:p>
          <a:p>
            <a:pPr marL="228600" lvl="0" indent="-228600" algn="l" rtl="0">
              <a:lnSpc>
                <a:spcPct val="90000"/>
              </a:lnSpc>
              <a:spcBef>
                <a:spcPts val="1000"/>
              </a:spcBef>
              <a:spcAft>
                <a:spcPts val="0"/>
              </a:spcAft>
              <a:buClr>
                <a:schemeClr val="lt1"/>
              </a:buClr>
              <a:buSzPts val="1900"/>
              <a:buChar char="•"/>
            </a:pPr>
            <a:r>
              <a:rPr lang="en-US" sz="1900" dirty="0">
                <a:latin typeface="Times New Roman"/>
                <a:ea typeface="Times New Roman"/>
                <a:cs typeface="Times New Roman"/>
                <a:sym typeface="Times New Roman"/>
              </a:rPr>
              <a:t>For each gender group, younger individuals perceive more tertiary colors than older individuals.</a:t>
            </a:r>
            <a:endParaRPr dirty="0"/>
          </a:p>
          <a:p>
            <a:pPr marL="228600" lvl="0" indent="-228600" algn="l" rtl="0">
              <a:lnSpc>
                <a:spcPct val="90000"/>
              </a:lnSpc>
              <a:spcBef>
                <a:spcPts val="1000"/>
              </a:spcBef>
              <a:spcAft>
                <a:spcPts val="0"/>
              </a:spcAft>
              <a:buClr>
                <a:schemeClr val="lt1"/>
              </a:buClr>
              <a:buSzPts val="1900"/>
              <a:buChar char="•"/>
            </a:pPr>
            <a:r>
              <a:rPr lang="en-US" sz="1900" dirty="0">
                <a:latin typeface="Times New Roman"/>
                <a:ea typeface="Times New Roman"/>
                <a:cs typeface="Times New Roman"/>
                <a:sym typeface="Times New Roman"/>
              </a:rPr>
              <a:t>Gender alters the effect age has on an individual’s ability to perceive tertiary colors (and vice versa).</a:t>
            </a:r>
            <a:endParaRPr dirty="0"/>
          </a:p>
          <a:p>
            <a:pPr marL="228600" lvl="0" indent="-228600" algn="l" rtl="0">
              <a:lnSpc>
                <a:spcPct val="90000"/>
              </a:lnSpc>
              <a:spcBef>
                <a:spcPts val="1000"/>
              </a:spcBef>
              <a:spcAft>
                <a:spcPts val="0"/>
              </a:spcAft>
              <a:buClr>
                <a:schemeClr val="lt1"/>
              </a:buClr>
              <a:buSzPts val="1900"/>
              <a:buChar char="•"/>
            </a:pPr>
            <a:r>
              <a:rPr lang="en-US" sz="1900" dirty="0">
                <a:latin typeface="Times New Roman"/>
                <a:ea typeface="Times New Roman"/>
                <a:cs typeface="Times New Roman"/>
                <a:sym typeface="Times New Roman"/>
              </a:rPr>
              <a:t>Gender effects are more pronounced in younger individuals than older individuals.</a:t>
            </a:r>
            <a:endParaRPr dirty="0"/>
          </a:p>
          <a:p>
            <a:pPr marL="228600" lvl="0" indent="-228600" algn="l" rtl="0">
              <a:lnSpc>
                <a:spcPct val="90000"/>
              </a:lnSpc>
              <a:spcBef>
                <a:spcPts val="1000"/>
              </a:spcBef>
              <a:spcAft>
                <a:spcPts val="0"/>
              </a:spcAft>
              <a:buClr>
                <a:schemeClr val="lt1"/>
              </a:buClr>
              <a:buSzPts val="1900"/>
              <a:buChar char="•"/>
            </a:pPr>
            <a:r>
              <a:rPr lang="en-US" sz="1900" dirty="0">
                <a:latin typeface="Times New Roman"/>
                <a:ea typeface="Times New Roman"/>
                <a:cs typeface="Times New Roman"/>
                <a:sym typeface="Times New Roman"/>
              </a:rPr>
              <a:t>Effect of age is significant in females, whereas males show no significant difference.</a:t>
            </a:r>
            <a:endParaRPr dirty="0"/>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2"/>
        <p:cNvGrpSpPr/>
        <p:nvPr/>
      </p:nvGrpSpPr>
      <p:grpSpPr>
        <a:xfrm>
          <a:off x="0" y="0"/>
          <a:ext cx="0" cy="0"/>
          <a:chOff x="0" y="0"/>
          <a:chExt cx="0" cy="0"/>
        </a:xfrm>
      </p:grpSpPr>
      <p:sp>
        <p:nvSpPr>
          <p:cNvPr id="93" name="Google Shape;93;p2"/>
          <p:cNvSpPr/>
          <p:nvPr/>
        </p:nvSpPr>
        <p:spPr>
          <a:xfrm>
            <a:off x="0" y="0"/>
            <a:ext cx="12191999" cy="685736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2"/>
          <p:cNvSpPr txBox="1">
            <a:spLocks noGrp="1"/>
          </p:cNvSpPr>
          <p:nvPr>
            <p:ph type="title"/>
          </p:nvPr>
        </p:nvSpPr>
        <p:spPr>
          <a:xfrm>
            <a:off x="808638" y="386930"/>
            <a:ext cx="9236700" cy="118895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Font typeface="Times New Roman"/>
              <a:buNone/>
            </a:pPr>
            <a:r>
              <a:rPr lang="en-US" sz="5400" b="1">
                <a:latin typeface="Times New Roman"/>
                <a:ea typeface="Times New Roman"/>
                <a:cs typeface="Times New Roman"/>
                <a:sym typeface="Times New Roman"/>
              </a:rPr>
              <a:t>Introduction</a:t>
            </a:r>
            <a:endParaRPr/>
          </a:p>
        </p:txBody>
      </p:sp>
      <p:grpSp>
        <p:nvGrpSpPr>
          <p:cNvPr id="95" name="Google Shape;95;p2"/>
          <p:cNvGrpSpPr/>
          <p:nvPr/>
        </p:nvGrpSpPr>
        <p:grpSpPr>
          <a:xfrm>
            <a:off x="-2" y="1998368"/>
            <a:ext cx="11695083" cy="782176"/>
            <a:chOff x="-2" y="1998368"/>
            <a:chExt cx="11695083" cy="782176"/>
          </a:xfrm>
        </p:grpSpPr>
        <p:sp>
          <p:nvSpPr>
            <p:cNvPr id="96" name="Google Shape;96;p2"/>
            <p:cNvSpPr/>
            <p:nvPr/>
          </p:nvSpPr>
          <p:spPr>
            <a:xfrm rot="5400000">
              <a:off x="11228040" y="2313027"/>
              <a:ext cx="781700" cy="15238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2"/>
            <p:cNvSpPr/>
            <p:nvPr/>
          </p:nvSpPr>
          <p:spPr>
            <a:xfrm rot="10800000">
              <a:off x="-2" y="1998845"/>
              <a:ext cx="11454595" cy="7816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98" name="Google Shape;98;p2"/>
          <p:cNvSpPr/>
          <p:nvPr/>
        </p:nvSpPr>
        <p:spPr>
          <a:xfrm>
            <a:off x="0" y="2203079"/>
            <a:ext cx="11383362" cy="4147845"/>
          </a:xfrm>
          <a:prstGeom prst="rect">
            <a:avLst/>
          </a:prstGeom>
          <a:solidFill>
            <a:schemeClr val="dk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a:spLocks noGrp="1"/>
          </p:cNvSpPr>
          <p:nvPr>
            <p:ph type="body" idx="1"/>
          </p:nvPr>
        </p:nvSpPr>
        <p:spPr>
          <a:xfrm>
            <a:off x="793660" y="2599509"/>
            <a:ext cx="10143668" cy="3435531"/>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lt1"/>
              </a:buClr>
              <a:buSzPts val="2400"/>
              <a:buChar char="•"/>
            </a:pPr>
            <a:r>
              <a:rPr lang="en-US" sz="2400">
                <a:latin typeface="Times New Roman"/>
                <a:ea typeface="Times New Roman"/>
                <a:cs typeface="Times New Roman"/>
                <a:sym typeface="Times New Roman"/>
              </a:rPr>
              <a:t>Understanding the factors influencing color perception has been a subject of interest in various studies, with age and gender our primary focus in this report.</a:t>
            </a:r>
            <a:endParaRPr/>
          </a:p>
          <a:p>
            <a:pPr marL="228600" lvl="0" indent="-228600" algn="l" rtl="0">
              <a:lnSpc>
                <a:spcPct val="90000"/>
              </a:lnSpc>
              <a:spcBef>
                <a:spcPts val="1000"/>
              </a:spcBef>
              <a:spcAft>
                <a:spcPts val="0"/>
              </a:spcAft>
              <a:buClr>
                <a:schemeClr val="lt1"/>
              </a:buClr>
              <a:buSzPts val="2400"/>
              <a:buChar char="•"/>
            </a:pPr>
            <a:r>
              <a:rPr lang="en-US" sz="2400">
                <a:latin typeface="Times New Roman"/>
                <a:ea typeface="Times New Roman"/>
                <a:cs typeface="Times New Roman"/>
                <a:sym typeface="Times New Roman"/>
              </a:rPr>
              <a:t>Previous studies suggested that females observe more shades of colors and utilize a greater color spectrum than males.</a:t>
            </a:r>
            <a:endParaRPr sz="24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lt1"/>
              </a:buClr>
              <a:buSzPts val="2400"/>
              <a:buChar char="•"/>
            </a:pPr>
            <a:r>
              <a:rPr lang="en-US" sz="2400">
                <a:latin typeface="Times New Roman"/>
                <a:ea typeface="Times New Roman"/>
                <a:cs typeface="Times New Roman"/>
                <a:sym typeface="Times New Roman"/>
              </a:rPr>
              <a:t>Other studies concluded pronounced differences due to varying age.</a:t>
            </a:r>
            <a:endParaRPr/>
          </a:p>
          <a:p>
            <a:pPr marL="228600" lvl="0" indent="-228600" algn="l" rtl="0">
              <a:lnSpc>
                <a:spcPct val="90000"/>
              </a:lnSpc>
              <a:spcBef>
                <a:spcPts val="1000"/>
              </a:spcBef>
              <a:spcAft>
                <a:spcPts val="0"/>
              </a:spcAft>
              <a:buClr>
                <a:schemeClr val="lt1"/>
              </a:buClr>
              <a:buSzPts val="2400"/>
              <a:buChar char="•"/>
            </a:pPr>
            <a:r>
              <a:rPr lang="en-US" sz="2400">
                <a:latin typeface="Times New Roman"/>
                <a:ea typeface="Times New Roman"/>
                <a:cs typeface="Times New Roman"/>
                <a:sym typeface="Times New Roman"/>
              </a:rPr>
              <a:t>In view of these insights, we decided to test for the presence of statistical disparity in color perception across different genders and age groups by examining differences in the mean number of different tertiary colors correctly reported in a provided painting.</a:t>
            </a:r>
            <a:endParaRPr sz="2400">
              <a:latin typeface="Calibri"/>
              <a:ea typeface="Calibri"/>
              <a:cs typeface="Calibri"/>
              <a:sym typeface="Calibri"/>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761840" y="1138265"/>
            <a:ext cx="4544762" cy="140118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sz="3600" b="1">
                <a:latin typeface="Times New Roman"/>
                <a:ea typeface="Times New Roman"/>
                <a:cs typeface="Times New Roman"/>
                <a:sym typeface="Times New Roman"/>
              </a:rPr>
              <a:t>Methodology</a:t>
            </a:r>
            <a:endParaRPr/>
          </a:p>
        </p:txBody>
      </p:sp>
      <p:cxnSp>
        <p:nvCxnSpPr>
          <p:cNvPr id="105" name="Google Shape;105;p3"/>
          <p:cNvCxnSpPr/>
          <p:nvPr/>
        </p:nvCxnSpPr>
        <p:spPr>
          <a:xfrm>
            <a:off x="861462" y="871146"/>
            <a:ext cx="736939" cy="0"/>
          </a:xfrm>
          <a:prstGeom prst="straightConnector1">
            <a:avLst/>
          </a:prstGeom>
          <a:noFill/>
          <a:ln w="57150" cap="flat" cmpd="sng">
            <a:solidFill>
              <a:schemeClr val="accent4"/>
            </a:solidFill>
            <a:prstDash val="solid"/>
            <a:round/>
            <a:headEnd type="none" w="sm" len="sm"/>
            <a:tailEnd type="none" w="sm" len="sm"/>
          </a:ln>
        </p:spPr>
      </p:cxnSp>
      <p:sp>
        <p:nvSpPr>
          <p:cNvPr id="106" name="Google Shape;106;p3"/>
          <p:cNvSpPr txBox="1">
            <a:spLocks noGrp="1"/>
          </p:cNvSpPr>
          <p:nvPr>
            <p:ph type="body" idx="1"/>
          </p:nvPr>
        </p:nvSpPr>
        <p:spPr>
          <a:xfrm>
            <a:off x="761840" y="1904484"/>
            <a:ext cx="5962810" cy="4485430"/>
          </a:xfrm>
          <a:prstGeom prst="rect">
            <a:avLst/>
          </a:prstGeom>
          <a:solidFill>
            <a:schemeClr val="dk1"/>
          </a:solidFill>
          <a:ln>
            <a:noFill/>
          </a:ln>
        </p:spPr>
        <p:txBody>
          <a:bodyPr spcFirstLastPara="1" wrap="square" lIns="91425" tIns="45700" rIns="91425" bIns="45700" anchor="t" anchorCtr="0">
            <a:normAutofit lnSpcReduction="20000"/>
          </a:bodyPr>
          <a:lstStyle/>
          <a:p>
            <a:pPr marL="228600" lvl="0" indent="-228600" algn="l" rtl="0">
              <a:lnSpc>
                <a:spcPct val="90000"/>
              </a:lnSpc>
              <a:spcBef>
                <a:spcPts val="0"/>
              </a:spcBef>
              <a:spcAft>
                <a:spcPts val="0"/>
              </a:spcAft>
              <a:buClr>
                <a:schemeClr val="lt1"/>
              </a:buClr>
              <a:buSzPts val="1600"/>
              <a:buChar char="•"/>
            </a:pPr>
            <a:r>
              <a:rPr lang="en-US" sz="1600">
                <a:latin typeface="Times New Roman"/>
                <a:ea typeface="Times New Roman"/>
                <a:cs typeface="Times New Roman"/>
                <a:sym typeface="Times New Roman"/>
              </a:rPr>
              <a:t>A sample of </a:t>
            </a:r>
            <a:r>
              <a:rPr lang="en-US" sz="1600">
                <a:solidFill>
                  <a:srgbClr val="FFD966"/>
                </a:solidFill>
                <a:latin typeface="Times New Roman"/>
                <a:ea typeface="Times New Roman"/>
                <a:cs typeface="Times New Roman"/>
                <a:sym typeface="Times New Roman"/>
              </a:rPr>
              <a:t>120 individuals </a:t>
            </a:r>
            <a:r>
              <a:rPr lang="en-US" sz="1600">
                <a:latin typeface="Times New Roman"/>
                <a:ea typeface="Times New Roman"/>
                <a:cs typeface="Times New Roman"/>
                <a:sym typeface="Times New Roman"/>
              </a:rPr>
              <a:t>was gathered, distributed into </a:t>
            </a:r>
            <a:r>
              <a:rPr lang="en-US" sz="1600">
                <a:solidFill>
                  <a:srgbClr val="FFD966"/>
                </a:solidFill>
                <a:latin typeface="Times New Roman"/>
                <a:ea typeface="Times New Roman"/>
                <a:cs typeface="Times New Roman"/>
                <a:sym typeface="Times New Roman"/>
              </a:rPr>
              <a:t>4 equal sized groups</a:t>
            </a:r>
            <a:r>
              <a:rPr lang="en-US" sz="1600">
                <a:latin typeface="Times New Roman"/>
                <a:ea typeface="Times New Roman"/>
                <a:cs typeface="Times New Roman"/>
                <a:sym typeface="Times New Roman"/>
              </a:rPr>
              <a:t> categorized by </a:t>
            </a:r>
            <a:r>
              <a:rPr lang="en-US" sz="1600">
                <a:solidFill>
                  <a:srgbClr val="FFD966"/>
                </a:solidFill>
                <a:latin typeface="Times New Roman"/>
                <a:ea typeface="Times New Roman"/>
                <a:cs typeface="Times New Roman"/>
                <a:sym typeface="Times New Roman"/>
              </a:rPr>
              <a:t>age </a:t>
            </a:r>
            <a:r>
              <a:rPr lang="en-US" sz="1600">
                <a:latin typeface="Times New Roman"/>
                <a:ea typeface="Times New Roman"/>
                <a:cs typeface="Times New Roman"/>
                <a:sym typeface="Times New Roman"/>
              </a:rPr>
              <a:t>(</a:t>
            </a:r>
            <a:r>
              <a:rPr lang="en-US" sz="1600">
                <a:solidFill>
                  <a:srgbClr val="FFD966"/>
                </a:solidFill>
                <a:latin typeface="Times New Roman"/>
                <a:ea typeface="Times New Roman"/>
                <a:cs typeface="Times New Roman"/>
                <a:sym typeface="Times New Roman"/>
              </a:rPr>
              <a:t>older</a:t>
            </a:r>
            <a:r>
              <a:rPr lang="en-US" sz="1600">
                <a:latin typeface="Times New Roman"/>
                <a:ea typeface="Times New Roman"/>
                <a:cs typeface="Times New Roman"/>
                <a:sym typeface="Times New Roman"/>
              </a:rPr>
              <a:t>/</a:t>
            </a:r>
            <a:r>
              <a:rPr lang="en-US" sz="1600">
                <a:solidFill>
                  <a:srgbClr val="FFD966"/>
                </a:solidFill>
                <a:latin typeface="Times New Roman"/>
                <a:ea typeface="Times New Roman"/>
                <a:cs typeface="Times New Roman"/>
                <a:sym typeface="Times New Roman"/>
              </a:rPr>
              <a:t>younger</a:t>
            </a:r>
            <a:r>
              <a:rPr lang="en-US" sz="1600">
                <a:latin typeface="Times New Roman"/>
                <a:ea typeface="Times New Roman"/>
                <a:cs typeface="Times New Roman"/>
                <a:sym typeface="Times New Roman"/>
              </a:rPr>
              <a:t>) and </a:t>
            </a:r>
            <a:r>
              <a:rPr lang="en-US" sz="1600">
                <a:solidFill>
                  <a:srgbClr val="FFD966"/>
                </a:solidFill>
                <a:latin typeface="Times New Roman"/>
                <a:ea typeface="Times New Roman"/>
                <a:cs typeface="Times New Roman"/>
                <a:sym typeface="Times New Roman"/>
              </a:rPr>
              <a:t>gender </a:t>
            </a:r>
            <a:r>
              <a:rPr lang="en-US" sz="1600">
                <a:latin typeface="Times New Roman"/>
                <a:ea typeface="Times New Roman"/>
                <a:cs typeface="Times New Roman"/>
                <a:sym typeface="Times New Roman"/>
              </a:rPr>
              <a:t>(</a:t>
            </a:r>
            <a:r>
              <a:rPr lang="en-US" sz="1600">
                <a:solidFill>
                  <a:srgbClr val="FFD966"/>
                </a:solidFill>
                <a:latin typeface="Times New Roman"/>
                <a:ea typeface="Times New Roman"/>
                <a:cs typeface="Times New Roman"/>
                <a:sym typeface="Times New Roman"/>
              </a:rPr>
              <a:t>male</a:t>
            </a:r>
            <a:r>
              <a:rPr lang="en-US" sz="1600">
                <a:latin typeface="Times New Roman"/>
                <a:ea typeface="Times New Roman"/>
                <a:cs typeface="Times New Roman"/>
                <a:sym typeface="Times New Roman"/>
              </a:rPr>
              <a:t>/</a:t>
            </a:r>
            <a:r>
              <a:rPr lang="en-US" sz="1600">
                <a:solidFill>
                  <a:srgbClr val="FFD966"/>
                </a:solidFill>
                <a:latin typeface="Times New Roman"/>
                <a:ea typeface="Times New Roman"/>
                <a:cs typeface="Times New Roman"/>
                <a:sym typeface="Times New Roman"/>
              </a:rPr>
              <a:t>female</a:t>
            </a:r>
            <a:r>
              <a:rPr lang="en-US" sz="1600">
                <a:latin typeface="Times New Roman"/>
                <a:ea typeface="Times New Roman"/>
                <a:cs typeface="Times New Roman"/>
                <a:sym typeface="Times New Roman"/>
              </a:rPr>
              <a:t>).</a:t>
            </a:r>
            <a:endParaRPr/>
          </a:p>
          <a:p>
            <a:pPr marL="228600" lvl="0" indent="-228600" algn="l" rtl="0">
              <a:lnSpc>
                <a:spcPct val="90000"/>
              </a:lnSpc>
              <a:spcBef>
                <a:spcPts val="1000"/>
              </a:spcBef>
              <a:spcAft>
                <a:spcPts val="0"/>
              </a:spcAft>
              <a:buClr>
                <a:schemeClr val="lt1"/>
              </a:buClr>
              <a:buSzPts val="1600"/>
              <a:buChar char="•"/>
            </a:pPr>
            <a:r>
              <a:rPr lang="en-US" sz="1600">
                <a:latin typeface="Times New Roman"/>
                <a:ea typeface="Times New Roman"/>
                <a:cs typeface="Times New Roman"/>
                <a:sym typeface="Times New Roman"/>
              </a:rPr>
              <a:t>A </a:t>
            </a:r>
            <a:r>
              <a:rPr lang="en-US" sz="1600">
                <a:solidFill>
                  <a:srgbClr val="FFD966"/>
                </a:solidFill>
                <a:latin typeface="Times New Roman"/>
                <a:ea typeface="Times New Roman"/>
                <a:cs typeface="Times New Roman"/>
                <a:sym typeface="Times New Roman"/>
              </a:rPr>
              <a:t>summary statistics </a:t>
            </a:r>
            <a:r>
              <a:rPr lang="en-US" sz="1600">
                <a:latin typeface="Times New Roman"/>
                <a:ea typeface="Times New Roman"/>
                <a:cs typeface="Times New Roman"/>
                <a:sym typeface="Times New Roman"/>
              </a:rPr>
              <a:t>of the data is provided, and results are interpreted.</a:t>
            </a:r>
            <a:endParaRPr/>
          </a:p>
          <a:p>
            <a:pPr marL="228600" lvl="0" indent="-228600" algn="l" rtl="0">
              <a:lnSpc>
                <a:spcPct val="90000"/>
              </a:lnSpc>
              <a:spcBef>
                <a:spcPts val="1000"/>
              </a:spcBef>
              <a:spcAft>
                <a:spcPts val="0"/>
              </a:spcAft>
              <a:buClr>
                <a:schemeClr val="lt1"/>
              </a:buClr>
              <a:buSzPts val="1600"/>
              <a:buChar char="•"/>
            </a:pPr>
            <a:r>
              <a:rPr lang="en-US" sz="1600">
                <a:latin typeface="Times New Roman"/>
                <a:ea typeface="Times New Roman"/>
                <a:cs typeface="Times New Roman"/>
                <a:sym typeface="Times New Roman"/>
              </a:rPr>
              <a:t>Visualization of data is performed via </a:t>
            </a:r>
            <a:r>
              <a:rPr lang="en-US" sz="1600">
                <a:solidFill>
                  <a:srgbClr val="FFD966"/>
                </a:solidFill>
                <a:latin typeface="Times New Roman"/>
                <a:ea typeface="Times New Roman"/>
                <a:cs typeface="Times New Roman"/>
                <a:sym typeface="Times New Roman"/>
              </a:rPr>
              <a:t>boxplots</a:t>
            </a:r>
            <a:r>
              <a:rPr lang="en-US" sz="1600">
                <a:latin typeface="Times New Roman"/>
                <a:ea typeface="Times New Roman"/>
                <a:cs typeface="Times New Roman"/>
                <a:sym typeface="Times New Roman"/>
              </a:rPr>
              <a:t> and </a:t>
            </a:r>
            <a:r>
              <a:rPr lang="en-US" sz="1600">
                <a:solidFill>
                  <a:srgbClr val="FFD966"/>
                </a:solidFill>
                <a:latin typeface="Times New Roman"/>
                <a:ea typeface="Times New Roman"/>
                <a:cs typeface="Times New Roman"/>
                <a:sym typeface="Times New Roman"/>
              </a:rPr>
              <a:t>interaction plots</a:t>
            </a:r>
            <a:r>
              <a:rPr lang="en-US" sz="1600">
                <a:latin typeface="Times New Roman"/>
                <a:ea typeface="Times New Roman"/>
                <a:cs typeface="Times New Roman"/>
                <a:sym typeface="Times New Roman"/>
              </a:rPr>
              <a:t>.</a:t>
            </a:r>
            <a:endParaRPr/>
          </a:p>
          <a:p>
            <a:pPr marL="228600" lvl="0" indent="-228600" algn="l" rtl="0">
              <a:lnSpc>
                <a:spcPct val="90000"/>
              </a:lnSpc>
              <a:spcBef>
                <a:spcPts val="1000"/>
              </a:spcBef>
              <a:spcAft>
                <a:spcPts val="0"/>
              </a:spcAft>
              <a:buClr>
                <a:schemeClr val="lt1"/>
              </a:buClr>
              <a:buSzPts val="1600"/>
              <a:buChar char="•"/>
            </a:pPr>
            <a:r>
              <a:rPr lang="en-US" sz="1600">
                <a:latin typeface="Times New Roman"/>
                <a:ea typeface="Times New Roman"/>
                <a:cs typeface="Times New Roman"/>
                <a:sym typeface="Times New Roman"/>
              </a:rPr>
              <a:t>Upon inspection of </a:t>
            </a:r>
            <a:r>
              <a:rPr lang="en-US" sz="1600">
                <a:solidFill>
                  <a:srgbClr val="FFD966"/>
                </a:solidFill>
                <a:latin typeface="Times New Roman"/>
                <a:ea typeface="Times New Roman"/>
                <a:cs typeface="Times New Roman"/>
                <a:sym typeface="Times New Roman"/>
              </a:rPr>
              <a:t>summary</a:t>
            </a:r>
            <a:r>
              <a:rPr lang="en-US" sz="1600">
                <a:latin typeface="Times New Roman"/>
                <a:ea typeface="Times New Roman"/>
                <a:cs typeface="Times New Roman"/>
                <a:sym typeface="Times New Roman"/>
              </a:rPr>
              <a:t> statistics, </a:t>
            </a:r>
            <a:r>
              <a:rPr lang="en-US" sz="1600">
                <a:solidFill>
                  <a:srgbClr val="FFD966"/>
                </a:solidFill>
                <a:latin typeface="Times New Roman"/>
                <a:ea typeface="Times New Roman"/>
                <a:cs typeface="Times New Roman"/>
                <a:sym typeface="Times New Roman"/>
              </a:rPr>
              <a:t>normality</a:t>
            </a:r>
            <a:r>
              <a:rPr lang="en-US" sz="1600">
                <a:latin typeface="Times New Roman"/>
                <a:ea typeface="Times New Roman"/>
                <a:cs typeface="Times New Roman"/>
                <a:sym typeface="Times New Roman"/>
              </a:rPr>
              <a:t> and </a:t>
            </a:r>
            <a:r>
              <a:rPr lang="en-US" sz="1600">
                <a:solidFill>
                  <a:srgbClr val="FFD966"/>
                </a:solidFill>
                <a:latin typeface="Times New Roman"/>
                <a:ea typeface="Times New Roman"/>
                <a:cs typeface="Times New Roman"/>
                <a:sym typeface="Times New Roman"/>
              </a:rPr>
              <a:t>equal variances</a:t>
            </a:r>
            <a:r>
              <a:rPr lang="en-US" sz="1600">
                <a:latin typeface="Times New Roman"/>
                <a:ea typeface="Times New Roman"/>
                <a:cs typeface="Times New Roman"/>
                <a:sym typeface="Times New Roman"/>
              </a:rPr>
              <a:t> </a:t>
            </a:r>
            <a:r>
              <a:rPr lang="en-US" sz="1600">
                <a:solidFill>
                  <a:srgbClr val="FFD966"/>
                </a:solidFill>
                <a:latin typeface="Times New Roman"/>
                <a:ea typeface="Times New Roman"/>
                <a:cs typeface="Times New Roman"/>
                <a:sym typeface="Times New Roman"/>
              </a:rPr>
              <a:t>tests</a:t>
            </a:r>
            <a:r>
              <a:rPr lang="en-US" sz="1600">
                <a:latin typeface="Times New Roman"/>
                <a:ea typeface="Times New Roman"/>
                <a:cs typeface="Times New Roman"/>
                <a:sym typeface="Times New Roman"/>
              </a:rPr>
              <a:t> are performed.</a:t>
            </a:r>
            <a:endParaRPr/>
          </a:p>
          <a:p>
            <a:pPr marL="228600" lvl="0" indent="-228600" algn="l" rtl="0">
              <a:lnSpc>
                <a:spcPct val="90000"/>
              </a:lnSpc>
              <a:spcBef>
                <a:spcPts val="1000"/>
              </a:spcBef>
              <a:spcAft>
                <a:spcPts val="0"/>
              </a:spcAft>
              <a:buClr>
                <a:schemeClr val="lt1"/>
              </a:buClr>
              <a:buSzPts val="1600"/>
              <a:buChar char="•"/>
            </a:pPr>
            <a:r>
              <a:rPr lang="en-US" sz="1600">
                <a:solidFill>
                  <a:srgbClr val="FFD966"/>
                </a:solidFill>
                <a:latin typeface="Times New Roman"/>
                <a:ea typeface="Times New Roman"/>
                <a:cs typeface="Times New Roman"/>
                <a:sym typeface="Times New Roman"/>
              </a:rPr>
              <a:t>Outlier analysis </a:t>
            </a:r>
            <a:r>
              <a:rPr lang="en-US" sz="1600">
                <a:latin typeface="Times New Roman"/>
                <a:ea typeface="Times New Roman"/>
                <a:cs typeface="Times New Roman"/>
                <a:sym typeface="Times New Roman"/>
              </a:rPr>
              <a:t>is performed to identify extreme values in the data.</a:t>
            </a:r>
            <a:endParaRPr/>
          </a:p>
          <a:p>
            <a:pPr marL="228600" lvl="0" indent="-228600" algn="l" rtl="0">
              <a:lnSpc>
                <a:spcPct val="90000"/>
              </a:lnSpc>
              <a:spcBef>
                <a:spcPts val="1000"/>
              </a:spcBef>
              <a:spcAft>
                <a:spcPts val="0"/>
              </a:spcAft>
              <a:buClr>
                <a:schemeClr val="lt1"/>
              </a:buClr>
              <a:buSzPts val="1600"/>
              <a:buChar char="•"/>
            </a:pPr>
            <a:r>
              <a:rPr lang="en-US" sz="1600">
                <a:latin typeface="Times New Roman"/>
                <a:ea typeface="Times New Roman"/>
                <a:cs typeface="Times New Roman"/>
                <a:sym typeface="Times New Roman"/>
              </a:rPr>
              <a:t>Under appropriate conditions established by previous tests, a </a:t>
            </a:r>
            <a:r>
              <a:rPr lang="en-US" sz="1600">
                <a:solidFill>
                  <a:srgbClr val="FFD966"/>
                </a:solidFill>
                <a:latin typeface="Times New Roman"/>
                <a:ea typeface="Times New Roman"/>
                <a:cs typeface="Times New Roman"/>
                <a:sym typeface="Times New Roman"/>
              </a:rPr>
              <a:t>balanced two – way ANOVA </a:t>
            </a:r>
            <a:r>
              <a:rPr lang="en-US" sz="1600">
                <a:latin typeface="Times New Roman"/>
                <a:ea typeface="Times New Roman"/>
                <a:cs typeface="Times New Roman"/>
                <a:sym typeface="Times New Roman"/>
              </a:rPr>
              <a:t>is conducted to explore effects of age and gender on perception of tertiary colors. Results are interpreted accordingly.</a:t>
            </a:r>
            <a:endParaRPr/>
          </a:p>
          <a:p>
            <a:pPr marL="228600" lvl="0" indent="-228600" algn="l" rtl="0">
              <a:lnSpc>
                <a:spcPct val="90000"/>
              </a:lnSpc>
              <a:spcBef>
                <a:spcPts val="1000"/>
              </a:spcBef>
              <a:spcAft>
                <a:spcPts val="0"/>
              </a:spcAft>
              <a:buClr>
                <a:schemeClr val="lt1"/>
              </a:buClr>
              <a:buSzPts val="1600"/>
              <a:buChar char="•"/>
            </a:pPr>
            <a:r>
              <a:rPr lang="en-US" sz="1600">
                <a:solidFill>
                  <a:srgbClr val="FFD966"/>
                </a:solidFill>
                <a:latin typeface="Times New Roman"/>
                <a:ea typeface="Times New Roman"/>
                <a:cs typeface="Times New Roman"/>
                <a:sym typeface="Times New Roman"/>
              </a:rPr>
              <a:t>Ad – hoc tests </a:t>
            </a:r>
            <a:r>
              <a:rPr lang="en-US" sz="1600">
                <a:latin typeface="Times New Roman"/>
                <a:ea typeface="Times New Roman"/>
                <a:cs typeface="Times New Roman"/>
                <a:sym typeface="Times New Roman"/>
              </a:rPr>
              <a:t>will be employed </a:t>
            </a:r>
            <a:r>
              <a:rPr lang="en-US" sz="1600" u="sng">
                <a:latin typeface="Times New Roman"/>
                <a:ea typeface="Times New Roman"/>
                <a:cs typeface="Times New Roman"/>
                <a:sym typeface="Times New Roman"/>
              </a:rPr>
              <a:t>if</a:t>
            </a:r>
            <a:r>
              <a:rPr lang="en-US" sz="1600">
                <a:latin typeface="Times New Roman"/>
                <a:ea typeface="Times New Roman"/>
                <a:cs typeface="Times New Roman"/>
                <a:sym typeface="Times New Roman"/>
              </a:rPr>
              <a:t>  the ANOVA provides significant results.</a:t>
            </a:r>
            <a:endParaRPr/>
          </a:p>
          <a:p>
            <a:pPr marL="228600" lvl="0" indent="-228600" algn="l" rtl="0">
              <a:lnSpc>
                <a:spcPct val="90000"/>
              </a:lnSpc>
              <a:spcBef>
                <a:spcPts val="1000"/>
              </a:spcBef>
              <a:spcAft>
                <a:spcPts val="0"/>
              </a:spcAft>
              <a:buClr>
                <a:schemeClr val="lt1"/>
              </a:buClr>
              <a:buSzPts val="1600"/>
              <a:buChar char="•"/>
            </a:pPr>
            <a:r>
              <a:rPr lang="en-US" sz="1600">
                <a:latin typeface="Times New Roman"/>
                <a:ea typeface="Times New Roman"/>
                <a:cs typeface="Times New Roman"/>
                <a:sym typeface="Times New Roman"/>
              </a:rPr>
              <a:t>All tests are subject to a </a:t>
            </a:r>
            <a:r>
              <a:rPr lang="en-US" sz="1600">
                <a:solidFill>
                  <a:srgbClr val="FFD966"/>
                </a:solidFill>
                <a:latin typeface="Times New Roman"/>
                <a:ea typeface="Times New Roman"/>
                <a:cs typeface="Times New Roman"/>
                <a:sym typeface="Times New Roman"/>
              </a:rPr>
              <a:t>5% significance level</a:t>
            </a:r>
            <a:r>
              <a:rPr lang="en-US" sz="1600">
                <a:latin typeface="Times New Roman"/>
                <a:ea typeface="Times New Roman"/>
                <a:cs typeface="Times New Roman"/>
                <a:sym typeface="Times New Roman"/>
              </a:rPr>
              <a:t>.</a:t>
            </a:r>
            <a:endParaRPr/>
          </a:p>
          <a:p>
            <a:pPr marL="228600" lvl="0" indent="-158750" algn="l" rtl="0">
              <a:lnSpc>
                <a:spcPct val="90000"/>
              </a:lnSpc>
              <a:spcBef>
                <a:spcPts val="1000"/>
              </a:spcBef>
              <a:spcAft>
                <a:spcPts val="0"/>
              </a:spcAft>
              <a:buClr>
                <a:schemeClr val="lt1"/>
              </a:buClr>
              <a:buSzPts val="1100"/>
              <a:buNone/>
            </a:pPr>
            <a:endParaRPr sz="1100"/>
          </a:p>
        </p:txBody>
      </p:sp>
      <p:graphicFrame>
        <p:nvGraphicFramePr>
          <p:cNvPr id="107" name="Google Shape;107;p3"/>
          <p:cNvGraphicFramePr/>
          <p:nvPr/>
        </p:nvGraphicFramePr>
        <p:xfrm>
          <a:off x="7124977" y="169781"/>
          <a:ext cx="4749100" cy="6519075"/>
        </p:xfrm>
        <a:graphic>
          <a:graphicData uri="http://schemas.openxmlformats.org/drawingml/2006/table">
            <a:tbl>
              <a:tblPr firstRow="1" bandCol="1">
                <a:noFill/>
                <a:tableStyleId>{DD7F3C4A-4A74-45B0-AE33-0243153F135B}</a:tableStyleId>
              </a:tblPr>
              <a:tblGrid>
                <a:gridCol w="1376300">
                  <a:extLst>
                    <a:ext uri="{9D8B030D-6E8A-4147-A177-3AD203B41FA5}">
                      <a16:colId xmlns:a16="http://schemas.microsoft.com/office/drawing/2014/main" val="20000"/>
                    </a:ext>
                  </a:extLst>
                </a:gridCol>
                <a:gridCol w="1029000">
                  <a:extLst>
                    <a:ext uri="{9D8B030D-6E8A-4147-A177-3AD203B41FA5}">
                      <a16:colId xmlns:a16="http://schemas.microsoft.com/office/drawing/2014/main" val="20001"/>
                    </a:ext>
                  </a:extLst>
                </a:gridCol>
                <a:gridCol w="1314800">
                  <a:extLst>
                    <a:ext uri="{9D8B030D-6E8A-4147-A177-3AD203B41FA5}">
                      <a16:colId xmlns:a16="http://schemas.microsoft.com/office/drawing/2014/main" val="20002"/>
                    </a:ext>
                  </a:extLst>
                </a:gridCol>
                <a:gridCol w="1029000">
                  <a:extLst>
                    <a:ext uri="{9D8B030D-6E8A-4147-A177-3AD203B41FA5}">
                      <a16:colId xmlns:a16="http://schemas.microsoft.com/office/drawing/2014/main" val="20003"/>
                    </a:ext>
                  </a:extLst>
                </a:gridCol>
              </a:tblGrid>
              <a:tr h="222975">
                <a:tc gridSpan="2">
                  <a:txBody>
                    <a:bodyPr/>
                    <a:lstStyle/>
                    <a:p>
                      <a:pPr marL="0" marR="0" lvl="0" indent="0" algn="ctr" rtl="0">
                        <a:spcBef>
                          <a:spcPts val="0"/>
                        </a:spcBef>
                        <a:spcAft>
                          <a:spcPts val="0"/>
                        </a:spcAft>
                        <a:buNone/>
                      </a:pPr>
                      <a:r>
                        <a:rPr lang="en-US" sz="1000" b="1" i="1" u="none" strike="noStrike" cap="none">
                          <a:solidFill>
                            <a:schemeClr val="dk1"/>
                          </a:solidFill>
                          <a:latin typeface="Cambria"/>
                          <a:ea typeface="Cambria"/>
                          <a:cs typeface="Cambria"/>
                          <a:sym typeface="Cambria"/>
                        </a:rPr>
                        <a:t>Female</a:t>
                      </a:r>
                      <a:endParaRPr sz="1000" b="1" i="1" u="none" strike="noStrike" cap="none">
                        <a:solidFill>
                          <a:schemeClr val="dk1"/>
                        </a:solidFill>
                        <a:latin typeface="Cambria"/>
                        <a:ea typeface="Cambria"/>
                        <a:cs typeface="Cambria"/>
                        <a:sym typeface="Cambria"/>
                      </a:endParaRPr>
                    </a:p>
                  </a:txBody>
                  <a:tcPr marL="23850" marR="23850" marT="3000" marB="47700" anchor="b"/>
                </a:tc>
                <a:tc hMerge="1">
                  <a:txBody>
                    <a:bodyPr/>
                    <a:lstStyle/>
                    <a:p>
                      <a:endParaRPr lang="en-US"/>
                    </a:p>
                  </a:txBody>
                  <a:tcPr/>
                </a:tc>
                <a:tc gridSpan="2">
                  <a:txBody>
                    <a:bodyPr/>
                    <a:lstStyle/>
                    <a:p>
                      <a:pPr marL="0" marR="0" lvl="0" indent="0" algn="ctr" rtl="0">
                        <a:spcBef>
                          <a:spcPts val="0"/>
                        </a:spcBef>
                        <a:spcAft>
                          <a:spcPts val="0"/>
                        </a:spcAft>
                        <a:buNone/>
                      </a:pPr>
                      <a:r>
                        <a:rPr lang="en-US" sz="1000" b="1" i="1" u="none" strike="noStrike" cap="none">
                          <a:solidFill>
                            <a:schemeClr val="dk1"/>
                          </a:solidFill>
                          <a:latin typeface="Cambria"/>
                          <a:ea typeface="Cambria"/>
                          <a:cs typeface="Cambria"/>
                          <a:sym typeface="Cambria"/>
                        </a:rPr>
                        <a:t>Male</a:t>
                      </a:r>
                      <a:endParaRPr sz="1000" b="1" i="1" u="none" strike="noStrike" cap="none">
                        <a:solidFill>
                          <a:schemeClr val="dk1"/>
                        </a:solidFill>
                        <a:latin typeface="Cambria"/>
                        <a:ea typeface="Cambria"/>
                        <a:cs typeface="Cambria"/>
                        <a:sym typeface="Cambria"/>
                      </a:endParaRPr>
                    </a:p>
                  </a:txBody>
                  <a:tcPr marL="23850" marR="23850" marT="3000" marB="47700" anchor="b"/>
                </a:tc>
                <a:tc hMerge="1">
                  <a:txBody>
                    <a:bodyPr/>
                    <a:lstStyle/>
                    <a:p>
                      <a:endParaRPr lang="en-US"/>
                    </a:p>
                  </a:txBody>
                  <a:tcPr/>
                </a:tc>
                <a:extLst>
                  <a:ext uri="{0D108BD9-81ED-4DB2-BD59-A6C34878D82A}">
                    <a16:rowId xmlns:a16="http://schemas.microsoft.com/office/drawing/2014/main" val="10000"/>
                  </a:ext>
                </a:extLst>
              </a:tr>
              <a:tr h="186975">
                <a:tc>
                  <a:txBody>
                    <a:bodyPr/>
                    <a:lstStyle/>
                    <a:p>
                      <a:pPr marL="0" marR="0" lvl="0" indent="0" algn="ctr" rtl="0">
                        <a:spcBef>
                          <a:spcPts val="0"/>
                        </a:spcBef>
                        <a:spcAft>
                          <a:spcPts val="0"/>
                        </a:spcAft>
                        <a:buNone/>
                      </a:pPr>
                      <a:r>
                        <a:rPr lang="en-US" sz="1000" b="1" i="1" u="none" strike="noStrike" cap="none">
                          <a:solidFill>
                            <a:schemeClr val="lt1"/>
                          </a:solidFill>
                          <a:latin typeface="Cambria"/>
                          <a:ea typeface="Cambria"/>
                          <a:cs typeface="Cambria"/>
                          <a:sym typeface="Cambria"/>
                        </a:rPr>
                        <a:t>Younger </a:t>
                      </a:r>
                      <a:endParaRPr/>
                    </a:p>
                  </a:txBody>
                  <a:tcPr marL="23850" marR="23850" marT="3000" marB="47700" anchor="b"/>
                </a:tc>
                <a:tc>
                  <a:txBody>
                    <a:bodyPr/>
                    <a:lstStyle/>
                    <a:p>
                      <a:pPr marL="0" marR="0" lvl="0" indent="0" algn="ctr" rtl="0">
                        <a:spcBef>
                          <a:spcPts val="0"/>
                        </a:spcBef>
                        <a:spcAft>
                          <a:spcPts val="0"/>
                        </a:spcAft>
                        <a:buNone/>
                      </a:pPr>
                      <a:r>
                        <a:rPr lang="en-US" sz="1000" b="1" i="1" u="none" strike="noStrike" cap="none">
                          <a:solidFill>
                            <a:schemeClr val="lt1"/>
                          </a:solidFill>
                          <a:latin typeface="Cambria"/>
                          <a:ea typeface="Cambria"/>
                          <a:cs typeface="Cambria"/>
                          <a:sym typeface="Cambria"/>
                        </a:rPr>
                        <a:t>Older</a:t>
                      </a:r>
                      <a:endParaRPr sz="1000" b="1" i="1"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i="1" u="none" strike="noStrike" cap="none">
                          <a:solidFill>
                            <a:schemeClr val="lt1"/>
                          </a:solidFill>
                          <a:latin typeface="Cambria"/>
                          <a:ea typeface="Cambria"/>
                          <a:cs typeface="Cambria"/>
                          <a:sym typeface="Cambria"/>
                        </a:rPr>
                        <a:t>Younger</a:t>
                      </a:r>
                      <a:endParaRPr sz="1000" b="1" i="1"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i="1" u="none" strike="noStrike" cap="none">
                          <a:solidFill>
                            <a:schemeClr val="lt1"/>
                          </a:solidFill>
                          <a:latin typeface="Cambria"/>
                          <a:ea typeface="Cambria"/>
                          <a:cs typeface="Cambria"/>
                          <a:sym typeface="Cambria"/>
                        </a:rPr>
                        <a:t>Older</a:t>
                      </a:r>
                      <a:endParaRPr/>
                    </a:p>
                  </a:txBody>
                  <a:tcPr marL="23850" marR="23850" marT="3000" marB="47700" anchor="b"/>
                </a:tc>
                <a:extLst>
                  <a:ext uri="{0D108BD9-81ED-4DB2-BD59-A6C34878D82A}">
                    <a16:rowId xmlns:a16="http://schemas.microsoft.com/office/drawing/2014/main" val="10001"/>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6</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4</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2</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8</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02"/>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11</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4</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7</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03"/>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11</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4</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2</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04"/>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11</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5</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3</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2</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05"/>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11</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5</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3</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2</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06"/>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11</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5</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3</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2</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07"/>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11</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5</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3</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2</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08"/>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10</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6</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4</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3</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09"/>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10</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6</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4</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3</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10"/>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10</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6</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4</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3</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11"/>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10</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6</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4</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3</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12"/>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9</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6</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4</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3</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13"/>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10</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7</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2</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4</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14"/>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9</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5</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5</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4</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15"/>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9</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7</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5</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4</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16"/>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12</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7</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5</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4</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17"/>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12</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7</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5</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0</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18"/>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12</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7</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5</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4</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19"/>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12</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8</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6</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5</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20"/>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12</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8</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6</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5</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21"/>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13</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8</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6</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5</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22"/>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13</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8</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6</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5</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23"/>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15</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8</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6</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5</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24"/>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13</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9</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7</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6</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25"/>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14</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9</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7</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6</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26"/>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14</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9</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7</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6</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27"/>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17</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9</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7</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6</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28"/>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7</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10</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8</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7</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29"/>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7</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11</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8</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7</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30"/>
                  </a:ext>
                </a:extLst>
              </a:tr>
              <a:tr h="186975">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7</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10</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10</a:t>
                      </a:r>
                      <a:endParaRPr sz="1000" b="1" i="0" u="none" strike="noStrike" cap="none">
                        <a:solidFill>
                          <a:schemeClr val="lt1"/>
                        </a:solidFill>
                        <a:latin typeface="Cambria"/>
                        <a:ea typeface="Cambria"/>
                        <a:cs typeface="Cambria"/>
                        <a:sym typeface="Cambria"/>
                      </a:endParaRPr>
                    </a:p>
                  </a:txBody>
                  <a:tcPr marL="23850" marR="23850" marT="3000" marB="47700" anchor="b"/>
                </a:tc>
                <a:tc>
                  <a:txBody>
                    <a:bodyPr/>
                    <a:lstStyle/>
                    <a:p>
                      <a:pPr marL="0" marR="0" lvl="0" indent="0" algn="ctr" rtl="0">
                        <a:spcBef>
                          <a:spcPts val="0"/>
                        </a:spcBef>
                        <a:spcAft>
                          <a:spcPts val="0"/>
                        </a:spcAft>
                        <a:buNone/>
                      </a:pPr>
                      <a:r>
                        <a:rPr lang="en-US" sz="1000" b="1" u="none" strike="noStrike" cap="none">
                          <a:solidFill>
                            <a:schemeClr val="lt1"/>
                          </a:solidFill>
                          <a:latin typeface="Cambria"/>
                          <a:ea typeface="Cambria"/>
                          <a:cs typeface="Cambria"/>
                          <a:sym typeface="Cambria"/>
                        </a:rPr>
                        <a:t>6</a:t>
                      </a:r>
                      <a:endParaRPr sz="1000" b="1" i="0" u="none" strike="noStrike" cap="none">
                        <a:solidFill>
                          <a:schemeClr val="lt1"/>
                        </a:solidFill>
                        <a:latin typeface="Cambria"/>
                        <a:ea typeface="Cambria"/>
                        <a:cs typeface="Cambria"/>
                        <a:sym typeface="Cambria"/>
                      </a:endParaRPr>
                    </a:p>
                  </a:txBody>
                  <a:tcPr marL="23850" marR="23850" marT="3000" marB="47700" anchor="b"/>
                </a:tc>
                <a:extLst>
                  <a:ext uri="{0D108BD9-81ED-4DB2-BD59-A6C34878D82A}">
                    <a16:rowId xmlns:a16="http://schemas.microsoft.com/office/drawing/2014/main" val="10031"/>
                  </a:ext>
                </a:extLst>
              </a:tr>
            </a:tbl>
          </a:graphicData>
        </a:graphic>
      </p:graphicFrame>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4323724" y="198818"/>
            <a:ext cx="3800761" cy="86621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Times New Roman"/>
              <a:buNone/>
            </a:pPr>
            <a:r>
              <a:rPr lang="en-US" sz="3600" b="1">
                <a:latin typeface="Times New Roman"/>
                <a:ea typeface="Times New Roman"/>
                <a:cs typeface="Times New Roman"/>
                <a:sym typeface="Times New Roman"/>
              </a:rPr>
              <a:t>Summary statistics</a:t>
            </a:r>
            <a:endParaRPr/>
          </a:p>
        </p:txBody>
      </p:sp>
      <p:graphicFrame>
        <p:nvGraphicFramePr>
          <p:cNvPr id="113" name="Google Shape;113;p4"/>
          <p:cNvGraphicFramePr/>
          <p:nvPr/>
        </p:nvGraphicFramePr>
        <p:xfrm>
          <a:off x="163502" y="1168677"/>
          <a:ext cx="11856750" cy="1910130"/>
        </p:xfrm>
        <a:graphic>
          <a:graphicData uri="http://schemas.openxmlformats.org/drawingml/2006/table">
            <a:tbl>
              <a:tblPr firstRow="1" firstCol="1" bandRow="1">
                <a:noFill/>
                <a:tableStyleId>{E59A671E-657E-4494-85A3-2EAC7D12EA09}</a:tableStyleId>
              </a:tblPr>
              <a:tblGrid>
                <a:gridCol w="717800">
                  <a:extLst>
                    <a:ext uri="{9D8B030D-6E8A-4147-A177-3AD203B41FA5}">
                      <a16:colId xmlns:a16="http://schemas.microsoft.com/office/drawing/2014/main" val="20000"/>
                    </a:ext>
                  </a:extLst>
                </a:gridCol>
                <a:gridCol w="977625">
                  <a:extLst>
                    <a:ext uri="{9D8B030D-6E8A-4147-A177-3AD203B41FA5}">
                      <a16:colId xmlns:a16="http://schemas.microsoft.com/office/drawing/2014/main" val="20001"/>
                    </a:ext>
                  </a:extLst>
                </a:gridCol>
                <a:gridCol w="962400">
                  <a:extLst>
                    <a:ext uri="{9D8B030D-6E8A-4147-A177-3AD203B41FA5}">
                      <a16:colId xmlns:a16="http://schemas.microsoft.com/office/drawing/2014/main" val="20002"/>
                    </a:ext>
                  </a:extLst>
                </a:gridCol>
                <a:gridCol w="721925">
                  <a:extLst>
                    <a:ext uri="{9D8B030D-6E8A-4147-A177-3AD203B41FA5}">
                      <a16:colId xmlns:a16="http://schemas.microsoft.com/office/drawing/2014/main" val="20003"/>
                    </a:ext>
                  </a:extLst>
                </a:gridCol>
                <a:gridCol w="847700">
                  <a:extLst>
                    <a:ext uri="{9D8B030D-6E8A-4147-A177-3AD203B41FA5}">
                      <a16:colId xmlns:a16="http://schemas.microsoft.com/office/drawing/2014/main" val="20004"/>
                    </a:ext>
                  </a:extLst>
                </a:gridCol>
                <a:gridCol w="847700">
                  <a:extLst>
                    <a:ext uri="{9D8B030D-6E8A-4147-A177-3AD203B41FA5}">
                      <a16:colId xmlns:a16="http://schemas.microsoft.com/office/drawing/2014/main" val="20005"/>
                    </a:ext>
                  </a:extLst>
                </a:gridCol>
                <a:gridCol w="847700">
                  <a:extLst>
                    <a:ext uri="{9D8B030D-6E8A-4147-A177-3AD203B41FA5}">
                      <a16:colId xmlns:a16="http://schemas.microsoft.com/office/drawing/2014/main" val="20006"/>
                    </a:ext>
                  </a:extLst>
                </a:gridCol>
                <a:gridCol w="847700">
                  <a:extLst>
                    <a:ext uri="{9D8B030D-6E8A-4147-A177-3AD203B41FA5}">
                      <a16:colId xmlns:a16="http://schemas.microsoft.com/office/drawing/2014/main" val="20007"/>
                    </a:ext>
                  </a:extLst>
                </a:gridCol>
                <a:gridCol w="847700">
                  <a:extLst>
                    <a:ext uri="{9D8B030D-6E8A-4147-A177-3AD203B41FA5}">
                      <a16:colId xmlns:a16="http://schemas.microsoft.com/office/drawing/2014/main" val="20008"/>
                    </a:ext>
                  </a:extLst>
                </a:gridCol>
                <a:gridCol w="847700">
                  <a:extLst>
                    <a:ext uri="{9D8B030D-6E8A-4147-A177-3AD203B41FA5}">
                      <a16:colId xmlns:a16="http://schemas.microsoft.com/office/drawing/2014/main" val="20009"/>
                    </a:ext>
                  </a:extLst>
                </a:gridCol>
                <a:gridCol w="847700">
                  <a:extLst>
                    <a:ext uri="{9D8B030D-6E8A-4147-A177-3AD203B41FA5}">
                      <a16:colId xmlns:a16="http://schemas.microsoft.com/office/drawing/2014/main" val="20010"/>
                    </a:ext>
                  </a:extLst>
                </a:gridCol>
                <a:gridCol w="847700">
                  <a:extLst>
                    <a:ext uri="{9D8B030D-6E8A-4147-A177-3AD203B41FA5}">
                      <a16:colId xmlns:a16="http://schemas.microsoft.com/office/drawing/2014/main" val="20011"/>
                    </a:ext>
                  </a:extLst>
                </a:gridCol>
                <a:gridCol w="847700">
                  <a:extLst>
                    <a:ext uri="{9D8B030D-6E8A-4147-A177-3AD203B41FA5}">
                      <a16:colId xmlns:a16="http://schemas.microsoft.com/office/drawing/2014/main" val="20012"/>
                    </a:ext>
                  </a:extLst>
                </a:gridCol>
                <a:gridCol w="847700">
                  <a:extLst>
                    <a:ext uri="{9D8B030D-6E8A-4147-A177-3AD203B41FA5}">
                      <a16:colId xmlns:a16="http://schemas.microsoft.com/office/drawing/2014/main" val="20013"/>
                    </a:ext>
                  </a:extLst>
                </a:gridCol>
              </a:tblGrid>
              <a:tr h="370850">
                <a:tc>
                  <a:txBody>
                    <a:bodyPr/>
                    <a:lstStyle/>
                    <a:p>
                      <a:pPr marL="0" marR="0" lvl="0" indent="0" algn="ctr" rtl="0">
                        <a:spcBef>
                          <a:spcPts val="0"/>
                        </a:spcBef>
                        <a:spcAft>
                          <a:spcPts val="0"/>
                        </a:spcAft>
                        <a:buNone/>
                      </a:pPr>
                      <a:r>
                        <a:rPr lang="en-US" sz="1100" b="1" i="1" u="none" strike="noStrike" cap="none">
                          <a:solidFill>
                            <a:schemeClr val="dk1"/>
                          </a:solidFill>
                          <a:latin typeface="Cambria"/>
                          <a:ea typeface="Cambria"/>
                          <a:cs typeface="Cambria"/>
                          <a:sym typeface="Cambria"/>
                        </a:rPr>
                        <a:t>Gender</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1" i="1" u="none" strike="noStrike" cap="none">
                          <a:solidFill>
                            <a:schemeClr val="dk1"/>
                          </a:solidFill>
                          <a:latin typeface="Cambria"/>
                          <a:ea typeface="Cambria"/>
                          <a:cs typeface="Cambria"/>
                          <a:sym typeface="Cambria"/>
                        </a:rPr>
                        <a:t>Age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1" i="1" u="none" strike="noStrike" cap="none">
                          <a:solidFill>
                            <a:schemeClr val="dk1"/>
                          </a:solidFill>
                          <a:latin typeface="Cambria"/>
                          <a:ea typeface="Cambria"/>
                          <a:cs typeface="Cambria"/>
                          <a:sym typeface="Cambria"/>
                        </a:rPr>
                        <a:t>Sample Size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1" i="1" u="none" strike="noStrike" cap="none">
                          <a:solidFill>
                            <a:schemeClr val="dk1"/>
                          </a:solidFill>
                          <a:latin typeface="Cambria"/>
                          <a:ea typeface="Cambria"/>
                          <a:cs typeface="Cambria"/>
                          <a:sym typeface="Cambria"/>
                        </a:rPr>
                        <a:t>Mean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1" i="1" u="none" strike="noStrike" cap="none">
                          <a:solidFill>
                            <a:schemeClr val="dk1"/>
                          </a:solidFill>
                          <a:latin typeface="Cambria"/>
                          <a:ea typeface="Cambria"/>
                          <a:cs typeface="Cambria"/>
                          <a:sym typeface="Cambria"/>
                        </a:rPr>
                        <a:t>SE Mean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1" i="1" u="none" strike="noStrike" cap="none">
                          <a:solidFill>
                            <a:schemeClr val="dk1"/>
                          </a:solidFill>
                          <a:latin typeface="Cambria"/>
                          <a:ea typeface="Cambria"/>
                          <a:cs typeface="Cambria"/>
                          <a:sym typeface="Cambria"/>
                        </a:rPr>
                        <a:t>Standard Deviation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1" i="1" u="none" strike="noStrike" cap="none">
                          <a:solidFill>
                            <a:schemeClr val="dk1"/>
                          </a:solidFill>
                          <a:latin typeface="Cambria"/>
                          <a:ea typeface="Cambria"/>
                          <a:cs typeface="Cambria"/>
                          <a:sym typeface="Cambria"/>
                        </a:rPr>
                        <a:t>Minimum</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1" i="1" u="none" strike="noStrike" cap="none">
                          <a:solidFill>
                            <a:schemeClr val="dk1"/>
                          </a:solidFill>
                          <a:latin typeface="Cambria"/>
                          <a:ea typeface="Cambria"/>
                          <a:cs typeface="Cambria"/>
                          <a:sym typeface="Cambria"/>
                        </a:rPr>
                        <a:t>Q1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1" i="1" u="none" strike="noStrike" cap="none">
                          <a:solidFill>
                            <a:schemeClr val="dk1"/>
                          </a:solidFill>
                          <a:latin typeface="Cambria"/>
                          <a:ea typeface="Cambria"/>
                          <a:cs typeface="Cambria"/>
                          <a:sym typeface="Cambria"/>
                        </a:rPr>
                        <a:t>Median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1" i="1" u="none" strike="noStrike" cap="none">
                          <a:solidFill>
                            <a:schemeClr val="dk1"/>
                          </a:solidFill>
                          <a:latin typeface="Cambria"/>
                          <a:ea typeface="Cambria"/>
                          <a:cs typeface="Cambria"/>
                          <a:sym typeface="Cambria"/>
                        </a:rPr>
                        <a:t>Q3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1" i="1" u="none" strike="noStrike" cap="none">
                          <a:solidFill>
                            <a:schemeClr val="dk1"/>
                          </a:solidFill>
                          <a:latin typeface="Cambria"/>
                          <a:ea typeface="Cambria"/>
                          <a:cs typeface="Cambria"/>
                          <a:sym typeface="Cambria"/>
                        </a:rPr>
                        <a:t>Maximum</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1" i="1" u="none" strike="noStrike" cap="none">
                          <a:solidFill>
                            <a:schemeClr val="dk1"/>
                          </a:solidFill>
                          <a:latin typeface="Cambria"/>
                          <a:ea typeface="Cambria"/>
                          <a:cs typeface="Cambria"/>
                          <a:sym typeface="Cambria"/>
                        </a:rPr>
                        <a:t>IQR</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1" i="1" u="none" strike="noStrike" cap="none">
                          <a:solidFill>
                            <a:schemeClr val="dk1"/>
                          </a:solidFill>
                          <a:latin typeface="Cambria"/>
                          <a:ea typeface="Cambria"/>
                          <a:cs typeface="Cambria"/>
                          <a:sym typeface="Cambria"/>
                        </a:rPr>
                        <a:t>Skewness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1" i="1" u="none" strike="noStrike" cap="none">
                          <a:solidFill>
                            <a:schemeClr val="dk1"/>
                          </a:solidFill>
                          <a:latin typeface="Cambria"/>
                          <a:ea typeface="Cambria"/>
                          <a:cs typeface="Cambria"/>
                          <a:sym typeface="Cambria"/>
                        </a:rPr>
                        <a:t>Kurtosis</a:t>
                      </a:r>
                      <a:endParaRPr/>
                    </a:p>
                    <a:p>
                      <a:pPr marL="0" marR="0" lvl="0" indent="0" algn="ctr" rtl="0">
                        <a:spcBef>
                          <a:spcPts val="0"/>
                        </a:spcBef>
                        <a:spcAft>
                          <a:spcPts val="0"/>
                        </a:spcAft>
                        <a:buNone/>
                      </a:pPr>
                      <a:r>
                        <a:rPr lang="en-US" sz="1100" b="1" i="1" u="none" strike="noStrike" cap="none">
                          <a:solidFill>
                            <a:schemeClr val="dk1"/>
                          </a:solidFill>
                          <a:latin typeface="Cambria"/>
                          <a:ea typeface="Cambria"/>
                          <a:cs typeface="Cambria"/>
                          <a:sym typeface="Cambria"/>
                        </a:rPr>
                        <a:t>(excess)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70850">
                <a:tc rowSpan="2">
                  <a:txBody>
                    <a:bodyPr/>
                    <a:lstStyle/>
                    <a:p>
                      <a:pPr marL="0" marR="0" lvl="0" indent="0" algn="ctr" rtl="0">
                        <a:spcBef>
                          <a:spcPts val="0"/>
                        </a:spcBef>
                        <a:spcAft>
                          <a:spcPts val="0"/>
                        </a:spcAft>
                        <a:buNone/>
                      </a:pPr>
                      <a:endParaRPr sz="1100" b="1" i="1" u="none" strike="noStrike" cap="none">
                        <a:solidFill>
                          <a:schemeClr val="dk1"/>
                        </a:solidFill>
                        <a:latin typeface="Cambria"/>
                        <a:ea typeface="Cambria"/>
                        <a:cs typeface="Cambria"/>
                        <a:sym typeface="Cambria"/>
                      </a:endParaRPr>
                    </a:p>
                    <a:p>
                      <a:pPr marL="0" marR="0" lvl="0" indent="0" algn="ctr" rtl="0">
                        <a:lnSpc>
                          <a:spcPct val="150000"/>
                        </a:lnSpc>
                        <a:spcBef>
                          <a:spcPts val="0"/>
                        </a:spcBef>
                        <a:spcAft>
                          <a:spcPts val="0"/>
                        </a:spcAft>
                        <a:buNone/>
                      </a:pPr>
                      <a:r>
                        <a:rPr lang="en-US" sz="1100" b="1" i="1" u="none" strike="noStrike" cap="none">
                          <a:solidFill>
                            <a:schemeClr val="dk1"/>
                          </a:solidFill>
                          <a:latin typeface="Cambria"/>
                          <a:ea typeface="Cambria"/>
                          <a:cs typeface="Cambria"/>
                          <a:sym typeface="Cambria"/>
                        </a:rPr>
                        <a:t>Female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1" i="1" u="none" strike="noStrike" cap="none">
                          <a:solidFill>
                            <a:schemeClr val="lt1"/>
                          </a:solidFill>
                          <a:latin typeface="Cambria"/>
                          <a:ea typeface="Cambria"/>
                          <a:cs typeface="Cambria"/>
                          <a:sym typeface="Cambria"/>
                        </a:rPr>
                        <a:t>Older</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30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6.967</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0.351</a:t>
                      </a:r>
                      <a:endParaRPr sz="1100" b="1" u="none" strike="noStrike" cap="none">
                        <a:solidFill>
                          <a:schemeClr val="lt1"/>
                        </a:solidFill>
                        <a:latin typeface="Cambria"/>
                        <a:ea typeface="Cambria"/>
                        <a:cs typeface="Cambria"/>
                        <a:sym typeface="Cambria"/>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1.921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4.000</a:t>
                      </a:r>
                      <a:endParaRPr sz="1100" b="1" u="none" strike="noStrike" cap="none">
                        <a:solidFill>
                          <a:schemeClr val="lt1"/>
                        </a:solidFill>
                        <a:latin typeface="Cambria"/>
                        <a:ea typeface="Cambria"/>
                        <a:cs typeface="Cambria"/>
                        <a:sym typeface="Cambria"/>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5.000</a:t>
                      </a:r>
                      <a:endParaRPr sz="1100" b="1" u="none" strike="noStrike" cap="none">
                        <a:solidFill>
                          <a:schemeClr val="lt1"/>
                        </a:solidFill>
                        <a:latin typeface="Cambria"/>
                        <a:ea typeface="Cambria"/>
                        <a:cs typeface="Cambria"/>
                        <a:sym typeface="Cambria"/>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7.000</a:t>
                      </a:r>
                      <a:endParaRPr sz="1100" b="1" u="none" strike="noStrike" cap="none">
                        <a:solidFill>
                          <a:schemeClr val="lt1"/>
                        </a:solidFill>
                        <a:latin typeface="Cambria"/>
                        <a:ea typeface="Cambria"/>
                        <a:cs typeface="Cambria"/>
                        <a:sym typeface="Cambria"/>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8.250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11.000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3.250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0.21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-0.78</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1"/>
                  </a:ext>
                </a:extLst>
              </a:tr>
              <a:tr h="370850">
                <a:tc vMerge="1">
                  <a:txBody>
                    <a:bodyPr/>
                    <a:lstStyle/>
                    <a:p>
                      <a:endParaRPr lang="en-US"/>
                    </a:p>
                  </a:txBody>
                  <a:tcPr/>
                </a:tc>
                <a:tc>
                  <a:txBody>
                    <a:bodyPr/>
                    <a:lstStyle/>
                    <a:p>
                      <a:pPr marL="0" marR="0" lvl="0" indent="0" algn="ctr" rtl="0">
                        <a:spcBef>
                          <a:spcPts val="0"/>
                        </a:spcBef>
                        <a:spcAft>
                          <a:spcPts val="0"/>
                        </a:spcAft>
                        <a:buNone/>
                      </a:pPr>
                      <a:r>
                        <a:rPr lang="en-US" sz="1100" b="1" i="1" u="none" strike="noStrike" cap="none">
                          <a:solidFill>
                            <a:schemeClr val="lt1"/>
                          </a:solidFill>
                          <a:latin typeface="Cambria"/>
                          <a:ea typeface="Cambria"/>
                          <a:cs typeface="Cambria"/>
                          <a:sym typeface="Cambria"/>
                        </a:rPr>
                        <a:t>Younger</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30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10.967</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0.451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2.470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6.000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9.750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11.000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12.250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17.000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2.500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0.09</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0.33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r h="370850">
                <a:tc rowSpan="2">
                  <a:txBody>
                    <a:bodyPr/>
                    <a:lstStyle/>
                    <a:p>
                      <a:pPr marL="0" marR="0" lvl="0" indent="0" algn="ctr" rtl="0">
                        <a:spcBef>
                          <a:spcPts val="0"/>
                        </a:spcBef>
                        <a:spcAft>
                          <a:spcPts val="0"/>
                        </a:spcAft>
                        <a:buNone/>
                      </a:pPr>
                      <a:endParaRPr sz="1100" b="1" i="1" u="none" strike="noStrike" cap="none">
                        <a:solidFill>
                          <a:schemeClr val="dk1"/>
                        </a:solidFill>
                        <a:latin typeface="Cambria"/>
                        <a:ea typeface="Cambria"/>
                        <a:cs typeface="Cambria"/>
                        <a:sym typeface="Cambria"/>
                      </a:endParaRPr>
                    </a:p>
                    <a:p>
                      <a:pPr marL="0" marR="0" lvl="0" indent="0" algn="ctr" rtl="0">
                        <a:lnSpc>
                          <a:spcPct val="150000"/>
                        </a:lnSpc>
                        <a:spcBef>
                          <a:spcPts val="0"/>
                        </a:spcBef>
                        <a:spcAft>
                          <a:spcPts val="0"/>
                        </a:spcAft>
                        <a:buNone/>
                      </a:pPr>
                      <a:r>
                        <a:rPr lang="en-US" sz="1100" b="1" i="1" u="none" strike="noStrike" cap="none">
                          <a:solidFill>
                            <a:schemeClr val="dk1"/>
                          </a:solidFill>
                          <a:latin typeface="Cambria"/>
                          <a:ea typeface="Cambria"/>
                          <a:cs typeface="Cambria"/>
                          <a:sym typeface="Cambria"/>
                        </a:rPr>
                        <a:t>Male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1" i="1" u="none" strike="noStrike" cap="none">
                          <a:solidFill>
                            <a:schemeClr val="lt1"/>
                          </a:solidFill>
                          <a:latin typeface="Cambria"/>
                          <a:ea typeface="Cambria"/>
                          <a:cs typeface="Cambria"/>
                          <a:sym typeface="Cambria"/>
                        </a:rPr>
                        <a:t>Older</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30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4.067</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0.362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1.982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0.000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2.750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4.000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6.000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8.000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3.250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-0.07</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-0.61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3"/>
                  </a:ext>
                </a:extLst>
              </a:tr>
              <a:tr h="370850">
                <a:tc vMerge="1">
                  <a:txBody>
                    <a:bodyPr/>
                    <a:lstStyle/>
                    <a:p>
                      <a:endParaRPr lang="en-US"/>
                    </a:p>
                  </a:txBody>
                  <a:tcPr/>
                </a:tc>
                <a:tc>
                  <a:txBody>
                    <a:bodyPr/>
                    <a:lstStyle/>
                    <a:p>
                      <a:pPr marL="0" marR="0" lvl="0" indent="0" algn="ctr" rtl="0">
                        <a:spcBef>
                          <a:spcPts val="0"/>
                        </a:spcBef>
                        <a:spcAft>
                          <a:spcPts val="0"/>
                        </a:spcAft>
                        <a:buNone/>
                      </a:pPr>
                      <a:r>
                        <a:rPr lang="en-US" sz="1100" b="1" i="1" u="none" strike="noStrike" cap="none">
                          <a:solidFill>
                            <a:schemeClr val="lt1"/>
                          </a:solidFill>
                          <a:latin typeface="Cambria"/>
                          <a:ea typeface="Cambria"/>
                          <a:cs typeface="Cambria"/>
                          <a:sym typeface="Cambria"/>
                        </a:rPr>
                        <a:t>Younger</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30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5.133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0.364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1.995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2.000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3.750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5.000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7.000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11.000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3.250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0.28</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100" b="1" u="none" strike="noStrike" cap="none">
                          <a:solidFill>
                            <a:schemeClr val="lt1"/>
                          </a:solidFill>
                          <a:latin typeface="Cambria"/>
                          <a:ea typeface="Cambria"/>
                          <a:cs typeface="Cambria"/>
                          <a:sym typeface="Cambria"/>
                        </a:rPr>
                        <a:t>-0.29</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4"/>
                  </a:ext>
                </a:extLst>
              </a:tr>
            </a:tbl>
          </a:graphicData>
        </a:graphic>
      </p:graphicFrame>
      <p:sp>
        <p:nvSpPr>
          <p:cNvPr id="114" name="Google Shape;114;p4"/>
          <p:cNvSpPr txBox="1"/>
          <p:nvPr/>
        </p:nvSpPr>
        <p:spPr>
          <a:xfrm>
            <a:off x="349933" y="3317579"/>
            <a:ext cx="21446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chemeClr val="lt1"/>
                </a:solidFill>
                <a:latin typeface="Cambria"/>
                <a:ea typeface="Cambria"/>
                <a:cs typeface="Cambria"/>
                <a:sym typeface="Cambria"/>
              </a:rPr>
              <a:t>Key Insights</a:t>
            </a:r>
            <a:endParaRPr/>
          </a:p>
        </p:txBody>
      </p:sp>
      <p:sp>
        <p:nvSpPr>
          <p:cNvPr id="115" name="Google Shape;115;p4"/>
          <p:cNvSpPr txBox="1"/>
          <p:nvPr/>
        </p:nvSpPr>
        <p:spPr>
          <a:xfrm>
            <a:off x="565535" y="4071356"/>
            <a:ext cx="2749013"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1">
                <a:solidFill>
                  <a:schemeClr val="lt1"/>
                </a:solidFill>
                <a:latin typeface="Times New Roman"/>
                <a:ea typeface="Times New Roman"/>
                <a:cs typeface="Times New Roman"/>
                <a:sym typeface="Times New Roman"/>
              </a:rPr>
              <a:t>Data Symmetry and possible Normality</a:t>
            </a:r>
            <a:endParaRPr/>
          </a:p>
        </p:txBody>
      </p:sp>
      <p:cxnSp>
        <p:nvCxnSpPr>
          <p:cNvPr id="116" name="Google Shape;116;p4"/>
          <p:cNvCxnSpPr/>
          <p:nvPr/>
        </p:nvCxnSpPr>
        <p:spPr>
          <a:xfrm>
            <a:off x="266330" y="3825689"/>
            <a:ext cx="2263806" cy="0"/>
          </a:xfrm>
          <a:prstGeom prst="straightConnector1">
            <a:avLst/>
          </a:prstGeom>
          <a:noFill/>
          <a:ln w="50800" cap="flat" cmpd="sng">
            <a:solidFill>
              <a:schemeClr val="accent4"/>
            </a:solidFill>
            <a:prstDash val="solid"/>
            <a:round/>
            <a:headEnd type="none" w="sm" len="sm"/>
            <a:tailEnd type="none" w="sm" len="sm"/>
          </a:ln>
          <a:effectLst>
            <a:outerShdw blurRad="50800" dist="38100" dir="5400000" rotWithShape="0">
              <a:srgbClr val="000000">
                <a:alpha val="34901"/>
              </a:srgbClr>
            </a:outerShdw>
          </a:effectLst>
        </p:spPr>
      </p:cxnSp>
      <p:sp>
        <p:nvSpPr>
          <p:cNvPr id="117" name="Google Shape;117;p4"/>
          <p:cNvSpPr txBox="1"/>
          <p:nvPr/>
        </p:nvSpPr>
        <p:spPr>
          <a:xfrm>
            <a:off x="565535" y="4825688"/>
            <a:ext cx="3858179" cy="175432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Mean and Median are </a:t>
            </a:r>
            <a:r>
              <a:rPr lang="en-US" sz="1800">
                <a:solidFill>
                  <a:srgbClr val="FFC000"/>
                </a:solidFill>
                <a:latin typeface="Calibri"/>
                <a:ea typeface="Calibri"/>
                <a:cs typeface="Calibri"/>
                <a:sym typeface="Calibri"/>
              </a:rPr>
              <a:t>nearly equal per group</a:t>
            </a:r>
            <a:r>
              <a:rPr lang="en-US" sz="1800">
                <a:solidFill>
                  <a:schemeClr val="lt1"/>
                </a:solidFill>
                <a:latin typeface="Calibri"/>
                <a:ea typeface="Calibri"/>
                <a:cs typeface="Calibri"/>
                <a:sym typeface="Calibri"/>
              </a:rPr>
              <a:t>.</a:t>
            </a:r>
            <a:endParaRPr/>
          </a:p>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Skewness and (excess) Kurtosis are </a:t>
            </a:r>
            <a:r>
              <a:rPr lang="en-US" sz="1800">
                <a:solidFill>
                  <a:srgbClr val="FFC000"/>
                </a:solidFill>
                <a:latin typeface="Calibri"/>
                <a:ea typeface="Calibri"/>
                <a:cs typeface="Calibri"/>
                <a:sym typeface="Calibri"/>
              </a:rPr>
              <a:t>close to zero per group</a:t>
            </a:r>
            <a:r>
              <a:rPr lang="en-US" sz="1800">
                <a:solidFill>
                  <a:schemeClr val="lt1"/>
                </a:solidFill>
                <a:latin typeface="Calibri"/>
                <a:ea typeface="Calibri"/>
                <a:cs typeface="Calibri"/>
                <a:sym typeface="Calibri"/>
              </a:rPr>
              <a:t>, suggesting </a:t>
            </a:r>
            <a:r>
              <a:rPr lang="en-US" sz="1800">
                <a:solidFill>
                  <a:srgbClr val="FFC000"/>
                </a:solidFill>
                <a:latin typeface="Calibri"/>
                <a:ea typeface="Calibri"/>
                <a:cs typeface="Calibri"/>
                <a:sym typeface="Calibri"/>
              </a:rPr>
              <a:t>symmetry</a:t>
            </a:r>
            <a:r>
              <a:rPr lang="en-US" sz="1800">
                <a:solidFill>
                  <a:schemeClr val="lt1"/>
                </a:solidFill>
                <a:latin typeface="Calibri"/>
                <a:ea typeface="Calibri"/>
                <a:cs typeface="Calibri"/>
                <a:sym typeface="Calibri"/>
              </a:rPr>
              <a:t> and </a:t>
            </a:r>
            <a:r>
              <a:rPr lang="en-US" sz="1800">
                <a:solidFill>
                  <a:srgbClr val="FFC000"/>
                </a:solidFill>
                <a:latin typeface="Calibri"/>
                <a:ea typeface="Calibri"/>
                <a:cs typeface="Calibri"/>
                <a:sym typeface="Calibri"/>
              </a:rPr>
              <a:t>almost normal tails</a:t>
            </a:r>
            <a:r>
              <a:rPr lang="en-US" sz="1800">
                <a:solidFill>
                  <a:schemeClr val="lt1"/>
                </a:solidFill>
                <a:latin typeface="Calibri"/>
                <a:ea typeface="Calibri"/>
                <a:cs typeface="Calibri"/>
                <a:sym typeface="Calibri"/>
              </a:rPr>
              <a:t>, respectively.</a:t>
            </a:r>
            <a:endParaRPr/>
          </a:p>
        </p:txBody>
      </p:sp>
      <p:sp>
        <p:nvSpPr>
          <p:cNvPr id="118" name="Google Shape;118;p4"/>
          <p:cNvSpPr txBox="1"/>
          <p:nvPr/>
        </p:nvSpPr>
        <p:spPr>
          <a:xfrm>
            <a:off x="8473087" y="4117802"/>
            <a:ext cx="244857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1">
                <a:solidFill>
                  <a:schemeClr val="lt1"/>
                </a:solidFill>
                <a:latin typeface="Times New Roman"/>
                <a:ea typeface="Times New Roman"/>
                <a:cs typeface="Times New Roman"/>
                <a:sym typeface="Times New Roman"/>
              </a:rPr>
              <a:t>Consistent Variability among all Groups</a:t>
            </a:r>
            <a:endParaRPr/>
          </a:p>
        </p:txBody>
      </p:sp>
      <p:sp>
        <p:nvSpPr>
          <p:cNvPr id="119" name="Google Shape;119;p4"/>
          <p:cNvSpPr txBox="1"/>
          <p:nvPr/>
        </p:nvSpPr>
        <p:spPr>
          <a:xfrm>
            <a:off x="8473087" y="4825688"/>
            <a:ext cx="3858179" cy="12003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1800"/>
              <a:buFont typeface="Arial"/>
              <a:buChar char="•"/>
            </a:pPr>
            <a:r>
              <a:rPr lang="en-US" sz="1800">
                <a:solidFill>
                  <a:srgbClr val="FFC000"/>
                </a:solidFill>
                <a:latin typeface="Calibri"/>
                <a:ea typeface="Calibri"/>
                <a:cs typeface="Calibri"/>
                <a:sym typeface="Calibri"/>
              </a:rPr>
              <a:t>All groups </a:t>
            </a:r>
            <a:r>
              <a:rPr lang="en-US" sz="1800">
                <a:solidFill>
                  <a:schemeClr val="lt1"/>
                </a:solidFill>
                <a:latin typeface="Calibri"/>
                <a:ea typeface="Calibri"/>
                <a:cs typeface="Calibri"/>
                <a:sym typeface="Calibri"/>
              </a:rPr>
              <a:t>have </a:t>
            </a:r>
            <a:r>
              <a:rPr lang="en-US" sz="1800">
                <a:solidFill>
                  <a:srgbClr val="FFC000"/>
                </a:solidFill>
                <a:latin typeface="Calibri"/>
                <a:ea typeface="Calibri"/>
                <a:cs typeface="Calibri"/>
                <a:sym typeface="Calibri"/>
              </a:rPr>
              <a:t>nearly the same </a:t>
            </a:r>
            <a:r>
              <a:rPr lang="en-US" sz="1800">
                <a:solidFill>
                  <a:schemeClr val="lt1"/>
                </a:solidFill>
                <a:latin typeface="Calibri"/>
                <a:ea typeface="Calibri"/>
                <a:cs typeface="Calibri"/>
                <a:sym typeface="Calibri"/>
              </a:rPr>
              <a:t>standard deviation.</a:t>
            </a:r>
            <a:endParaRPr/>
          </a:p>
          <a:p>
            <a:pPr marL="285750" marR="0" lvl="0" indent="-285750" algn="l" rtl="0">
              <a:spcBef>
                <a:spcPts val="0"/>
              </a:spcBef>
              <a:spcAft>
                <a:spcPts val="0"/>
              </a:spcAft>
              <a:buClr>
                <a:schemeClr val="lt1"/>
              </a:buClr>
              <a:buSzPts val="1800"/>
              <a:buFont typeface="Arial"/>
              <a:buChar char="•"/>
            </a:pPr>
            <a:r>
              <a:rPr lang="en-US" sz="1800">
                <a:solidFill>
                  <a:srgbClr val="FFC000"/>
                </a:solidFill>
                <a:latin typeface="Calibri"/>
                <a:ea typeface="Calibri"/>
                <a:cs typeface="Calibri"/>
                <a:sym typeface="Calibri"/>
              </a:rPr>
              <a:t>All groups </a:t>
            </a:r>
            <a:r>
              <a:rPr lang="en-US" sz="1800">
                <a:solidFill>
                  <a:schemeClr val="lt1"/>
                </a:solidFill>
                <a:latin typeface="Calibri"/>
                <a:ea typeface="Calibri"/>
                <a:cs typeface="Calibri"/>
                <a:sym typeface="Calibri"/>
              </a:rPr>
              <a:t>have </a:t>
            </a:r>
            <a:r>
              <a:rPr lang="en-US" sz="1800">
                <a:solidFill>
                  <a:srgbClr val="FFC000"/>
                </a:solidFill>
                <a:latin typeface="Calibri"/>
                <a:ea typeface="Calibri"/>
                <a:cs typeface="Calibri"/>
                <a:sym typeface="Calibri"/>
              </a:rPr>
              <a:t>nearly the same </a:t>
            </a:r>
            <a:r>
              <a:rPr lang="en-US" sz="1800">
                <a:solidFill>
                  <a:schemeClr val="lt1"/>
                </a:solidFill>
                <a:latin typeface="Calibri"/>
                <a:ea typeface="Calibri"/>
                <a:cs typeface="Calibri"/>
                <a:sym typeface="Calibri"/>
              </a:rPr>
              <a:t>interquartile range (IQR).</a:t>
            </a:r>
            <a:endParaRPr/>
          </a:p>
        </p:txBody>
      </p:sp>
      <p:sp>
        <p:nvSpPr>
          <p:cNvPr id="120" name="Google Shape;120;p4"/>
          <p:cNvSpPr txBox="1"/>
          <p:nvPr/>
        </p:nvSpPr>
        <p:spPr>
          <a:xfrm>
            <a:off x="4519311" y="4825688"/>
            <a:ext cx="3953776" cy="175432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For younger individuals, mean differences between genders is </a:t>
            </a:r>
            <a:r>
              <a:rPr lang="en-US" sz="1800">
                <a:solidFill>
                  <a:srgbClr val="FFC000"/>
                </a:solidFill>
                <a:latin typeface="Calibri"/>
                <a:ea typeface="Calibri"/>
                <a:cs typeface="Calibri"/>
                <a:sym typeface="Calibri"/>
              </a:rPr>
              <a:t>nearly twice</a:t>
            </a:r>
            <a:r>
              <a:rPr lang="en-US" sz="1800">
                <a:solidFill>
                  <a:schemeClr val="lt1"/>
                </a:solidFill>
                <a:latin typeface="Calibri"/>
                <a:ea typeface="Calibri"/>
                <a:cs typeface="Calibri"/>
                <a:sym typeface="Calibri"/>
              </a:rPr>
              <a:t> that of older individuals. </a:t>
            </a:r>
            <a:endParaRPr/>
          </a:p>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For females, mean differences between age groups is </a:t>
            </a:r>
            <a:r>
              <a:rPr lang="en-US" sz="1800">
                <a:solidFill>
                  <a:srgbClr val="FFC000"/>
                </a:solidFill>
                <a:latin typeface="Calibri"/>
                <a:ea typeface="Calibri"/>
                <a:cs typeface="Calibri"/>
                <a:sym typeface="Calibri"/>
              </a:rPr>
              <a:t>nearly four times </a:t>
            </a:r>
            <a:r>
              <a:rPr lang="en-US" sz="1800">
                <a:solidFill>
                  <a:schemeClr val="lt1"/>
                </a:solidFill>
                <a:latin typeface="Calibri"/>
                <a:ea typeface="Calibri"/>
                <a:cs typeface="Calibri"/>
                <a:sym typeface="Calibri"/>
              </a:rPr>
              <a:t>that of males.</a:t>
            </a:r>
            <a:endParaRPr/>
          </a:p>
        </p:txBody>
      </p:sp>
      <p:sp>
        <p:nvSpPr>
          <p:cNvPr id="121" name="Google Shape;121;p4"/>
          <p:cNvSpPr txBox="1"/>
          <p:nvPr/>
        </p:nvSpPr>
        <p:spPr>
          <a:xfrm>
            <a:off x="4519310" y="4123501"/>
            <a:ext cx="324897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1">
                <a:solidFill>
                  <a:schemeClr val="lt1"/>
                </a:solidFill>
                <a:latin typeface="Times New Roman"/>
                <a:ea typeface="Times New Roman"/>
                <a:cs typeface="Times New Roman"/>
                <a:sym typeface="Times New Roman"/>
              </a:rPr>
              <a:t>Differences in Age alter the effects of Gender</a:t>
            </a:r>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5"/>
        <p:cNvGrpSpPr/>
        <p:nvPr/>
      </p:nvGrpSpPr>
      <p:grpSpPr>
        <a:xfrm>
          <a:off x="0" y="0"/>
          <a:ext cx="0" cy="0"/>
          <a:chOff x="0" y="0"/>
          <a:chExt cx="0" cy="0"/>
        </a:xfrm>
      </p:grpSpPr>
      <p:sp>
        <p:nvSpPr>
          <p:cNvPr id="126" name="Google Shape;126;p5"/>
          <p:cNvSpPr/>
          <p:nvPr/>
        </p:nvSpPr>
        <p:spPr>
          <a:xfrm>
            <a:off x="0" y="0"/>
            <a:ext cx="12191999" cy="685736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5"/>
          <p:cNvSpPr txBox="1">
            <a:spLocks noGrp="1"/>
          </p:cNvSpPr>
          <p:nvPr>
            <p:ph type="title"/>
          </p:nvPr>
        </p:nvSpPr>
        <p:spPr>
          <a:xfrm>
            <a:off x="7202111" y="114595"/>
            <a:ext cx="4282983" cy="120036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sz="3600" b="1">
                <a:latin typeface="Times New Roman"/>
                <a:ea typeface="Times New Roman"/>
                <a:cs typeface="Times New Roman"/>
                <a:sym typeface="Times New Roman"/>
              </a:rPr>
              <a:t>Normality Test</a:t>
            </a:r>
            <a:endParaRPr/>
          </a:p>
        </p:txBody>
      </p:sp>
      <p:sp>
        <p:nvSpPr>
          <p:cNvPr id="128" name="Google Shape;128;p5"/>
          <p:cNvSpPr/>
          <p:nvPr/>
        </p:nvSpPr>
        <p:spPr>
          <a:xfrm rot="5400000">
            <a:off x="5546413" y="215201"/>
            <a:ext cx="740664" cy="1183349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5"/>
          <p:cNvSpPr/>
          <p:nvPr/>
        </p:nvSpPr>
        <p:spPr>
          <a:xfrm>
            <a:off x="310234" y="354959"/>
            <a:ext cx="6184973" cy="5915212"/>
          </a:xfrm>
          <a:prstGeom prst="rect">
            <a:avLst/>
          </a:prstGeom>
          <a:solidFill>
            <a:schemeClr val="dk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0" name="Google Shape;130;p5" descr="A graph of a graph of a number of yellow dots&#10;&#10;Description automatically generated with medium confidence"/>
          <p:cNvPicPr preferRelativeResize="0"/>
          <p:nvPr/>
        </p:nvPicPr>
        <p:blipFill rotWithShape="1">
          <a:blip r:embed="rId3">
            <a:alphaModFix/>
          </a:blip>
          <a:srcRect/>
          <a:stretch/>
        </p:blipFill>
        <p:spPr>
          <a:xfrm>
            <a:off x="310234" y="798724"/>
            <a:ext cx="6744959" cy="4519125"/>
          </a:xfrm>
          <a:prstGeom prst="rect">
            <a:avLst/>
          </a:prstGeom>
          <a:noFill/>
          <a:ln>
            <a:noFill/>
          </a:ln>
        </p:spPr>
      </p:pic>
      <p:sp>
        <p:nvSpPr>
          <p:cNvPr id="131" name="Google Shape;131;p5"/>
          <p:cNvSpPr/>
          <p:nvPr/>
        </p:nvSpPr>
        <p:spPr>
          <a:xfrm flipH="1">
            <a:off x="7277786" y="1944913"/>
            <a:ext cx="402336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p5"/>
          <p:cNvSpPr txBox="1">
            <a:spLocks noGrp="1"/>
          </p:cNvSpPr>
          <p:nvPr>
            <p:ph type="body" idx="1"/>
          </p:nvPr>
        </p:nvSpPr>
        <p:spPr>
          <a:xfrm>
            <a:off x="7277786" y="1481764"/>
            <a:ext cx="4282984" cy="4102607"/>
          </a:xfrm>
          <a:prstGeom prst="rect">
            <a:avLst/>
          </a:prstGeom>
          <a:solidFill>
            <a:schemeClr val="dk1"/>
          </a:solid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lt1"/>
              </a:buClr>
              <a:buSzPts val="1800"/>
              <a:buChar char="•"/>
            </a:pPr>
            <a:r>
              <a:rPr lang="en-US" sz="1800">
                <a:latin typeface="Times New Roman"/>
                <a:ea typeface="Times New Roman"/>
                <a:cs typeface="Times New Roman"/>
                <a:sym typeface="Times New Roman"/>
              </a:rPr>
              <a:t>Motivated by observations of summary statistics and wanting to perform a valid ANOVA, a normality test is carried.</a:t>
            </a:r>
            <a:endParaRPr/>
          </a:p>
          <a:p>
            <a:pPr marL="228600" lvl="0" indent="-228600" algn="l" rtl="0">
              <a:lnSpc>
                <a:spcPct val="90000"/>
              </a:lnSpc>
              <a:spcBef>
                <a:spcPts val="1000"/>
              </a:spcBef>
              <a:spcAft>
                <a:spcPts val="0"/>
              </a:spcAft>
              <a:buClr>
                <a:schemeClr val="lt1"/>
              </a:buClr>
              <a:buSzPts val="1800"/>
              <a:buChar char="•"/>
            </a:pPr>
            <a:r>
              <a:rPr lang="en-US" sz="1800">
                <a:latin typeface="Times New Roman"/>
                <a:ea typeface="Times New Roman"/>
                <a:cs typeface="Times New Roman"/>
                <a:sym typeface="Times New Roman"/>
              </a:rPr>
              <a:t>A </a:t>
            </a:r>
            <a:r>
              <a:rPr lang="en-US" sz="1800">
                <a:solidFill>
                  <a:srgbClr val="FFC000"/>
                </a:solidFill>
                <a:latin typeface="Times New Roman"/>
                <a:ea typeface="Times New Roman"/>
                <a:cs typeface="Times New Roman"/>
                <a:sym typeface="Times New Roman"/>
              </a:rPr>
              <a:t>Ryan – Joiner test </a:t>
            </a:r>
            <a:r>
              <a:rPr lang="en-US" sz="1800">
                <a:latin typeface="Times New Roman"/>
                <a:ea typeface="Times New Roman"/>
                <a:cs typeface="Times New Roman"/>
                <a:sym typeface="Times New Roman"/>
              </a:rPr>
              <a:t>was applied to test the normality of every group.</a:t>
            </a:r>
            <a:endParaRPr/>
          </a:p>
          <a:p>
            <a:pPr marL="228600" lvl="0" indent="-228600" algn="l" rtl="0">
              <a:lnSpc>
                <a:spcPct val="90000"/>
              </a:lnSpc>
              <a:spcBef>
                <a:spcPts val="1000"/>
              </a:spcBef>
              <a:spcAft>
                <a:spcPts val="0"/>
              </a:spcAft>
              <a:buClr>
                <a:schemeClr val="lt1"/>
              </a:buClr>
              <a:buSzPts val="1800"/>
              <a:buChar char="•"/>
            </a:pPr>
            <a:r>
              <a:rPr lang="en-US" sz="1800">
                <a:latin typeface="Times New Roman"/>
                <a:ea typeface="Times New Roman"/>
                <a:cs typeface="Times New Roman"/>
                <a:sym typeface="Times New Roman"/>
              </a:rPr>
              <a:t>Results are shown in four different panels accompanied by </a:t>
            </a:r>
            <a:r>
              <a:rPr lang="en-US" sz="1800">
                <a:solidFill>
                  <a:srgbClr val="FFC000"/>
                </a:solidFill>
                <a:latin typeface="Times New Roman"/>
                <a:ea typeface="Times New Roman"/>
                <a:cs typeface="Times New Roman"/>
                <a:sym typeface="Times New Roman"/>
              </a:rPr>
              <a:t>probability plots per group</a:t>
            </a:r>
            <a:r>
              <a:rPr lang="en-US" sz="1800">
                <a:latin typeface="Times New Roman"/>
                <a:ea typeface="Times New Roman"/>
                <a:cs typeface="Times New Roman"/>
                <a:sym typeface="Times New Roman"/>
              </a:rPr>
              <a:t>.</a:t>
            </a:r>
            <a:endParaRPr/>
          </a:p>
          <a:p>
            <a:pPr marL="228600" lvl="0" indent="-228600" algn="l" rtl="0">
              <a:lnSpc>
                <a:spcPct val="90000"/>
              </a:lnSpc>
              <a:spcBef>
                <a:spcPts val="1000"/>
              </a:spcBef>
              <a:spcAft>
                <a:spcPts val="0"/>
              </a:spcAft>
              <a:buClr>
                <a:schemeClr val="lt1"/>
              </a:buClr>
              <a:buSzPts val="1800"/>
              <a:buChar char="•"/>
            </a:pPr>
            <a:r>
              <a:rPr lang="en-US" sz="1800">
                <a:latin typeface="Times New Roman"/>
                <a:ea typeface="Times New Roman"/>
                <a:cs typeface="Times New Roman"/>
                <a:sym typeface="Times New Roman"/>
              </a:rPr>
              <a:t>Test results are concluded via </a:t>
            </a:r>
            <a:r>
              <a:rPr lang="en-US" sz="1800">
                <a:solidFill>
                  <a:srgbClr val="FFC000"/>
                </a:solidFill>
                <a:latin typeface="Times New Roman"/>
                <a:ea typeface="Times New Roman"/>
                <a:cs typeface="Times New Roman"/>
                <a:sym typeface="Times New Roman"/>
              </a:rPr>
              <a:t>p – value comparisons</a:t>
            </a:r>
            <a:r>
              <a:rPr lang="en-US" sz="1800">
                <a:latin typeface="Times New Roman"/>
                <a:ea typeface="Times New Roman"/>
                <a:cs typeface="Times New Roman"/>
                <a:sym typeface="Times New Roman"/>
              </a:rPr>
              <a:t>.</a:t>
            </a:r>
            <a:endParaRPr/>
          </a:p>
          <a:p>
            <a:pPr marL="0" lvl="0" indent="0" algn="l" rtl="0">
              <a:lnSpc>
                <a:spcPct val="90000"/>
              </a:lnSpc>
              <a:spcBef>
                <a:spcPts val="1000"/>
              </a:spcBef>
              <a:spcAft>
                <a:spcPts val="0"/>
              </a:spcAft>
              <a:buClr>
                <a:srgbClr val="FEE599"/>
              </a:buClr>
              <a:buSzPts val="1800"/>
              <a:buNone/>
            </a:pPr>
            <a:r>
              <a:rPr lang="en-US" sz="1800">
                <a:solidFill>
                  <a:srgbClr val="FEE599"/>
                </a:solidFill>
                <a:latin typeface="Cambria"/>
                <a:ea typeface="Cambria"/>
                <a:cs typeface="Cambria"/>
                <a:sym typeface="Cambria"/>
              </a:rPr>
              <a:t>Results: p – values &gt; 0.1 indicating </a:t>
            </a:r>
            <a:r>
              <a:rPr lang="en-US" sz="1800" b="1" i="1" u="sng">
                <a:solidFill>
                  <a:srgbClr val="FEE599"/>
                </a:solidFill>
                <a:latin typeface="Cambria"/>
                <a:ea typeface="Cambria"/>
                <a:cs typeface="Cambria"/>
                <a:sym typeface="Cambria"/>
              </a:rPr>
              <a:t>no statistical evidence </a:t>
            </a:r>
            <a:r>
              <a:rPr lang="en-US" sz="1800">
                <a:solidFill>
                  <a:srgbClr val="FEE599"/>
                </a:solidFill>
                <a:latin typeface="Cambria"/>
                <a:ea typeface="Cambria"/>
                <a:cs typeface="Cambria"/>
                <a:sym typeface="Cambria"/>
              </a:rPr>
              <a:t>against normality, aligning with our observations.</a:t>
            </a:r>
            <a:endParaRPr sz="1800">
              <a:solidFill>
                <a:srgbClr val="FEE599"/>
              </a:solidFill>
              <a:latin typeface="Cambria"/>
              <a:ea typeface="Cambria"/>
              <a:cs typeface="Cambria"/>
              <a:sym typeface="Cambria"/>
            </a:endParaRPr>
          </a:p>
          <a:p>
            <a:pPr marL="0" lvl="0" indent="0" algn="l" rtl="0">
              <a:lnSpc>
                <a:spcPct val="90000"/>
              </a:lnSpc>
              <a:spcBef>
                <a:spcPts val="1000"/>
              </a:spcBef>
              <a:spcAft>
                <a:spcPts val="0"/>
              </a:spcAft>
              <a:buClr>
                <a:schemeClr val="lt1"/>
              </a:buClr>
              <a:buSzPts val="1800"/>
              <a:buNone/>
            </a:pPr>
            <a:endParaRPr sz="1800">
              <a:latin typeface="Times New Roman"/>
              <a:ea typeface="Times New Roman"/>
              <a:cs typeface="Times New Roman"/>
              <a:sym typeface="Times New Roman"/>
            </a:endParaRPr>
          </a:p>
        </p:txBody>
      </p:sp>
      <p:sp>
        <p:nvSpPr>
          <p:cNvPr id="133" name="Google Shape;133;p5"/>
          <p:cNvSpPr/>
          <p:nvPr/>
        </p:nvSpPr>
        <p:spPr>
          <a:xfrm rot="5400000">
            <a:off x="11677179" y="6053360"/>
            <a:ext cx="740664" cy="154124"/>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 name="Google Shape;134;p5"/>
          <p:cNvSpPr/>
          <p:nvPr/>
        </p:nvSpPr>
        <p:spPr>
          <a:xfrm>
            <a:off x="3682713" y="771826"/>
            <a:ext cx="3383366" cy="2260162"/>
          </a:xfrm>
          <a:prstGeom prst="rect">
            <a:avLst/>
          </a:prstGeom>
          <a:no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p5"/>
          <p:cNvSpPr/>
          <p:nvPr/>
        </p:nvSpPr>
        <p:spPr>
          <a:xfrm>
            <a:off x="3639169" y="3048898"/>
            <a:ext cx="3392421" cy="226016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5"/>
          <p:cNvSpPr/>
          <p:nvPr/>
        </p:nvSpPr>
        <p:spPr>
          <a:xfrm>
            <a:off x="309344" y="3073101"/>
            <a:ext cx="3362483" cy="2260162"/>
          </a:xfrm>
          <a:prstGeom prst="rect">
            <a:avLst/>
          </a:prstGeom>
          <a:no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5"/>
          <p:cNvSpPr/>
          <p:nvPr/>
        </p:nvSpPr>
        <p:spPr>
          <a:xfrm>
            <a:off x="288462" y="804484"/>
            <a:ext cx="3372479" cy="2260162"/>
          </a:xfrm>
          <a:prstGeom prst="rect">
            <a:avLst/>
          </a:prstGeom>
          <a:no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38" name="Google Shape;138;p5"/>
          <p:cNvCxnSpPr/>
          <p:nvPr/>
        </p:nvCxnSpPr>
        <p:spPr>
          <a:xfrm>
            <a:off x="7277786" y="1287102"/>
            <a:ext cx="4023360" cy="0"/>
          </a:xfrm>
          <a:prstGeom prst="straightConnector1">
            <a:avLst/>
          </a:prstGeom>
          <a:noFill/>
          <a:ln w="50800" cap="flat" cmpd="sng">
            <a:solidFill>
              <a:schemeClr val="accent4"/>
            </a:solidFill>
            <a:prstDash val="solid"/>
            <a:round/>
            <a:headEnd type="none" w="sm" len="sm"/>
            <a:tailEnd type="none" w="sm" len="sm"/>
          </a:ln>
          <a:effectLst>
            <a:outerShdw blurRad="50800" dist="38100" dir="5400000" rotWithShape="0">
              <a:srgbClr val="000000">
                <a:alpha val="34901"/>
              </a:srgbClr>
            </a:outerShdw>
          </a:effectLst>
        </p:spPr>
      </p:cxnSp>
      <p:sp>
        <p:nvSpPr>
          <p:cNvPr id="139" name="Google Shape;139;p5"/>
          <p:cNvSpPr/>
          <p:nvPr/>
        </p:nvSpPr>
        <p:spPr>
          <a:xfrm>
            <a:off x="288462" y="5309060"/>
            <a:ext cx="6777617" cy="48406"/>
          </a:xfrm>
          <a:prstGeom prst="rect">
            <a:avLst/>
          </a:prstGeom>
          <a:solidFill>
            <a:schemeClr val="dk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5"/>
          <p:cNvSpPr/>
          <p:nvPr/>
        </p:nvSpPr>
        <p:spPr>
          <a:xfrm rot="5400000">
            <a:off x="4713921" y="3129111"/>
            <a:ext cx="4758218" cy="97447"/>
          </a:xfrm>
          <a:prstGeom prst="rect">
            <a:avLst/>
          </a:prstGeom>
          <a:solidFill>
            <a:schemeClr val="dk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 name="Google Shape;141;p5"/>
          <p:cNvSpPr/>
          <p:nvPr/>
        </p:nvSpPr>
        <p:spPr>
          <a:xfrm>
            <a:off x="275170" y="3013810"/>
            <a:ext cx="6777617" cy="48406"/>
          </a:xfrm>
          <a:prstGeom prst="rect">
            <a:avLst/>
          </a:prstGeom>
          <a:solidFill>
            <a:schemeClr val="dk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p5"/>
          <p:cNvSpPr/>
          <p:nvPr/>
        </p:nvSpPr>
        <p:spPr>
          <a:xfrm rot="5400000">
            <a:off x="-2067207" y="2969966"/>
            <a:ext cx="4758218" cy="97447"/>
          </a:xfrm>
          <a:prstGeom prst="rect">
            <a:avLst/>
          </a:prstGeom>
          <a:solidFill>
            <a:schemeClr val="dk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5"/>
          <p:cNvSpPr/>
          <p:nvPr/>
        </p:nvSpPr>
        <p:spPr>
          <a:xfrm>
            <a:off x="371512" y="761666"/>
            <a:ext cx="6777617" cy="48406"/>
          </a:xfrm>
          <a:prstGeom prst="rect">
            <a:avLst/>
          </a:prstGeom>
          <a:solidFill>
            <a:schemeClr val="dk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7"/>
        <p:cNvGrpSpPr/>
        <p:nvPr/>
      </p:nvGrpSpPr>
      <p:grpSpPr>
        <a:xfrm>
          <a:off x="0" y="0"/>
          <a:ext cx="0" cy="0"/>
          <a:chOff x="0" y="0"/>
          <a:chExt cx="0" cy="0"/>
        </a:xfrm>
      </p:grpSpPr>
      <p:sp>
        <p:nvSpPr>
          <p:cNvPr id="148" name="Google Shape;148;p6"/>
          <p:cNvSpPr/>
          <p:nvPr/>
        </p:nvSpPr>
        <p:spPr>
          <a:xfrm>
            <a:off x="0" y="0"/>
            <a:ext cx="12191999" cy="685736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p6"/>
          <p:cNvSpPr txBox="1">
            <a:spLocks noGrp="1"/>
          </p:cNvSpPr>
          <p:nvPr>
            <p:ph type="title"/>
          </p:nvPr>
        </p:nvSpPr>
        <p:spPr>
          <a:xfrm>
            <a:off x="9267909" y="2023110"/>
            <a:ext cx="2469624" cy="28460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700"/>
              <a:buFont typeface="Calibri"/>
              <a:buNone/>
            </a:pPr>
            <a:r>
              <a:rPr lang="en-US" sz="3700" b="1">
                <a:solidFill>
                  <a:schemeClr val="lt1"/>
                </a:solidFill>
                <a:latin typeface="Calibri"/>
                <a:ea typeface="Calibri"/>
                <a:cs typeface="Calibri"/>
                <a:sym typeface="Calibri"/>
              </a:rPr>
              <a:t>Normality Test (</a:t>
            </a:r>
            <a:r>
              <a:rPr lang="en-US" sz="3700" b="1" i="1" u="sng">
                <a:solidFill>
                  <a:schemeClr val="lt1"/>
                </a:solidFill>
                <a:latin typeface="Calibri"/>
                <a:ea typeface="Calibri"/>
                <a:cs typeface="Calibri"/>
                <a:sym typeface="Calibri"/>
              </a:rPr>
              <a:t>Older Males</a:t>
            </a:r>
            <a:r>
              <a:rPr lang="en-US" sz="3700" b="1">
                <a:solidFill>
                  <a:schemeClr val="lt1"/>
                </a:solidFill>
                <a:latin typeface="Calibri"/>
                <a:ea typeface="Calibri"/>
                <a:cs typeface="Calibri"/>
                <a:sym typeface="Calibri"/>
              </a:rPr>
              <a:t>)</a:t>
            </a:r>
            <a:endParaRPr/>
          </a:p>
        </p:txBody>
      </p:sp>
      <p:sp>
        <p:nvSpPr>
          <p:cNvPr id="150" name="Google Shape;150;p6"/>
          <p:cNvSpPr/>
          <p:nvPr/>
        </p:nvSpPr>
        <p:spPr>
          <a:xfrm rot="-5400000">
            <a:off x="3433973" y="-827233"/>
            <a:ext cx="1715478" cy="858342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6"/>
          <p:cNvSpPr/>
          <p:nvPr/>
        </p:nvSpPr>
        <p:spPr>
          <a:xfrm>
            <a:off x="302085" y="664308"/>
            <a:ext cx="8082632" cy="5600340"/>
          </a:xfrm>
          <a:prstGeom prst="rect">
            <a:avLst/>
          </a:prstGeom>
          <a:solidFill>
            <a:schemeClr val="dk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2" name="Google Shape;152;p6"/>
          <p:cNvPicPr preferRelativeResize="0"/>
          <p:nvPr/>
        </p:nvPicPr>
        <p:blipFill rotWithShape="1">
          <a:blip r:embed="rId3">
            <a:alphaModFix/>
          </a:blip>
          <a:srcRect/>
          <a:stretch/>
        </p:blipFill>
        <p:spPr>
          <a:xfrm>
            <a:off x="545238" y="925207"/>
            <a:ext cx="7608304" cy="5078542"/>
          </a:xfrm>
          <a:prstGeom prst="rect">
            <a:avLst/>
          </a:prstGeom>
          <a:noFill/>
          <a:ln>
            <a:noFill/>
          </a:ln>
        </p:spPr>
      </p:pic>
      <p:sp>
        <p:nvSpPr>
          <p:cNvPr id="153" name="Google Shape;153;p6"/>
          <p:cNvSpPr/>
          <p:nvPr/>
        </p:nvSpPr>
        <p:spPr>
          <a:xfrm rot="5400000">
            <a:off x="7950447" y="3392097"/>
            <a:ext cx="1719072" cy="15238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7"/>
        <p:cNvGrpSpPr/>
        <p:nvPr/>
      </p:nvGrpSpPr>
      <p:grpSpPr>
        <a:xfrm>
          <a:off x="0" y="0"/>
          <a:ext cx="0" cy="0"/>
          <a:chOff x="0" y="0"/>
          <a:chExt cx="0" cy="0"/>
        </a:xfrm>
      </p:grpSpPr>
      <p:sp>
        <p:nvSpPr>
          <p:cNvPr id="158" name="Google Shape;158;p7"/>
          <p:cNvSpPr/>
          <p:nvPr/>
        </p:nvSpPr>
        <p:spPr>
          <a:xfrm>
            <a:off x="0" y="0"/>
            <a:ext cx="12191999" cy="685736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 name="Google Shape;159;p7"/>
          <p:cNvSpPr txBox="1">
            <a:spLocks noGrp="1"/>
          </p:cNvSpPr>
          <p:nvPr>
            <p:ph type="title"/>
          </p:nvPr>
        </p:nvSpPr>
        <p:spPr>
          <a:xfrm>
            <a:off x="9267909" y="2023110"/>
            <a:ext cx="2469624" cy="28460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700"/>
              <a:buFont typeface="Calibri"/>
              <a:buNone/>
            </a:pPr>
            <a:r>
              <a:rPr lang="en-US" sz="3700" b="1">
                <a:solidFill>
                  <a:schemeClr val="lt1"/>
                </a:solidFill>
                <a:latin typeface="Calibri"/>
                <a:ea typeface="Calibri"/>
                <a:cs typeface="Calibri"/>
                <a:sym typeface="Calibri"/>
              </a:rPr>
              <a:t>Normality Test (</a:t>
            </a:r>
            <a:r>
              <a:rPr lang="en-US" sz="3700" b="1" i="1" u="sng">
                <a:solidFill>
                  <a:schemeClr val="lt1"/>
                </a:solidFill>
                <a:latin typeface="Calibri"/>
                <a:ea typeface="Calibri"/>
                <a:cs typeface="Calibri"/>
                <a:sym typeface="Calibri"/>
              </a:rPr>
              <a:t>Younger Males</a:t>
            </a:r>
            <a:r>
              <a:rPr lang="en-US" sz="3700" b="1">
                <a:solidFill>
                  <a:schemeClr val="lt1"/>
                </a:solidFill>
                <a:latin typeface="Calibri"/>
                <a:ea typeface="Calibri"/>
                <a:cs typeface="Calibri"/>
                <a:sym typeface="Calibri"/>
              </a:rPr>
              <a:t>)</a:t>
            </a:r>
            <a:endParaRPr/>
          </a:p>
        </p:txBody>
      </p:sp>
      <p:sp>
        <p:nvSpPr>
          <p:cNvPr id="160" name="Google Shape;160;p7"/>
          <p:cNvSpPr/>
          <p:nvPr/>
        </p:nvSpPr>
        <p:spPr>
          <a:xfrm rot="-5400000">
            <a:off x="3433973" y="-827233"/>
            <a:ext cx="1715478" cy="858342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7"/>
          <p:cNvSpPr/>
          <p:nvPr/>
        </p:nvSpPr>
        <p:spPr>
          <a:xfrm>
            <a:off x="302085" y="664308"/>
            <a:ext cx="8082632" cy="5600340"/>
          </a:xfrm>
          <a:prstGeom prst="rect">
            <a:avLst/>
          </a:prstGeom>
          <a:solidFill>
            <a:schemeClr val="dk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2" name="Google Shape;162;p7"/>
          <p:cNvPicPr preferRelativeResize="0"/>
          <p:nvPr/>
        </p:nvPicPr>
        <p:blipFill rotWithShape="1">
          <a:blip r:embed="rId3">
            <a:alphaModFix/>
          </a:blip>
          <a:srcRect/>
          <a:stretch/>
        </p:blipFill>
        <p:spPr>
          <a:xfrm>
            <a:off x="545238" y="925207"/>
            <a:ext cx="7608304" cy="5078542"/>
          </a:xfrm>
          <a:prstGeom prst="rect">
            <a:avLst/>
          </a:prstGeom>
          <a:noFill/>
          <a:ln>
            <a:noFill/>
          </a:ln>
        </p:spPr>
      </p:pic>
      <p:sp>
        <p:nvSpPr>
          <p:cNvPr id="163" name="Google Shape;163;p7"/>
          <p:cNvSpPr/>
          <p:nvPr/>
        </p:nvSpPr>
        <p:spPr>
          <a:xfrm rot="5400000">
            <a:off x="7950447" y="3392097"/>
            <a:ext cx="1719072" cy="15238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7"/>
        <p:cNvGrpSpPr/>
        <p:nvPr/>
      </p:nvGrpSpPr>
      <p:grpSpPr>
        <a:xfrm>
          <a:off x="0" y="0"/>
          <a:ext cx="0" cy="0"/>
          <a:chOff x="0" y="0"/>
          <a:chExt cx="0" cy="0"/>
        </a:xfrm>
      </p:grpSpPr>
      <p:sp>
        <p:nvSpPr>
          <p:cNvPr id="168" name="Google Shape;168;p8"/>
          <p:cNvSpPr/>
          <p:nvPr/>
        </p:nvSpPr>
        <p:spPr>
          <a:xfrm>
            <a:off x="0" y="0"/>
            <a:ext cx="12191999" cy="685736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p8"/>
          <p:cNvSpPr txBox="1">
            <a:spLocks noGrp="1"/>
          </p:cNvSpPr>
          <p:nvPr>
            <p:ph type="title"/>
          </p:nvPr>
        </p:nvSpPr>
        <p:spPr>
          <a:xfrm>
            <a:off x="9267909" y="2023110"/>
            <a:ext cx="2469624" cy="28460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700"/>
              <a:buFont typeface="Calibri"/>
              <a:buNone/>
            </a:pPr>
            <a:r>
              <a:rPr lang="en-US" sz="3700" b="1">
                <a:solidFill>
                  <a:schemeClr val="lt1"/>
                </a:solidFill>
                <a:latin typeface="Calibri"/>
                <a:ea typeface="Calibri"/>
                <a:cs typeface="Calibri"/>
                <a:sym typeface="Calibri"/>
              </a:rPr>
              <a:t>Normality Test (</a:t>
            </a:r>
            <a:r>
              <a:rPr lang="en-US" sz="3700" b="1" i="1" u="sng">
                <a:solidFill>
                  <a:schemeClr val="lt1"/>
                </a:solidFill>
                <a:latin typeface="Calibri"/>
                <a:ea typeface="Calibri"/>
                <a:cs typeface="Calibri"/>
                <a:sym typeface="Calibri"/>
              </a:rPr>
              <a:t>Older Females</a:t>
            </a:r>
            <a:r>
              <a:rPr lang="en-US" sz="3700" b="1">
                <a:solidFill>
                  <a:schemeClr val="lt1"/>
                </a:solidFill>
                <a:latin typeface="Calibri"/>
                <a:ea typeface="Calibri"/>
                <a:cs typeface="Calibri"/>
                <a:sym typeface="Calibri"/>
              </a:rPr>
              <a:t>)</a:t>
            </a:r>
            <a:endParaRPr/>
          </a:p>
        </p:txBody>
      </p:sp>
      <p:sp>
        <p:nvSpPr>
          <p:cNvPr id="170" name="Google Shape;170;p8"/>
          <p:cNvSpPr/>
          <p:nvPr/>
        </p:nvSpPr>
        <p:spPr>
          <a:xfrm rot="-5400000">
            <a:off x="3433973" y="-827233"/>
            <a:ext cx="1715478" cy="858342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8"/>
          <p:cNvSpPr/>
          <p:nvPr/>
        </p:nvSpPr>
        <p:spPr>
          <a:xfrm>
            <a:off x="302085" y="664308"/>
            <a:ext cx="8082632" cy="5600340"/>
          </a:xfrm>
          <a:prstGeom prst="rect">
            <a:avLst/>
          </a:prstGeom>
          <a:solidFill>
            <a:schemeClr val="dk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2" name="Google Shape;172;p8"/>
          <p:cNvPicPr preferRelativeResize="0"/>
          <p:nvPr/>
        </p:nvPicPr>
        <p:blipFill rotWithShape="1">
          <a:blip r:embed="rId3">
            <a:alphaModFix/>
          </a:blip>
          <a:srcRect/>
          <a:stretch/>
        </p:blipFill>
        <p:spPr>
          <a:xfrm>
            <a:off x="545238" y="925207"/>
            <a:ext cx="7608304" cy="5078542"/>
          </a:xfrm>
          <a:prstGeom prst="rect">
            <a:avLst/>
          </a:prstGeom>
          <a:noFill/>
          <a:ln>
            <a:noFill/>
          </a:ln>
        </p:spPr>
      </p:pic>
      <p:sp>
        <p:nvSpPr>
          <p:cNvPr id="173" name="Google Shape;173;p8"/>
          <p:cNvSpPr/>
          <p:nvPr/>
        </p:nvSpPr>
        <p:spPr>
          <a:xfrm rot="5400000">
            <a:off x="7950447" y="3392097"/>
            <a:ext cx="1719072" cy="15238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7"/>
        <p:cNvGrpSpPr/>
        <p:nvPr/>
      </p:nvGrpSpPr>
      <p:grpSpPr>
        <a:xfrm>
          <a:off x="0" y="0"/>
          <a:ext cx="0" cy="0"/>
          <a:chOff x="0" y="0"/>
          <a:chExt cx="0" cy="0"/>
        </a:xfrm>
      </p:grpSpPr>
      <p:sp>
        <p:nvSpPr>
          <p:cNvPr id="178" name="Google Shape;178;p9"/>
          <p:cNvSpPr/>
          <p:nvPr/>
        </p:nvSpPr>
        <p:spPr>
          <a:xfrm>
            <a:off x="0" y="0"/>
            <a:ext cx="12191999" cy="685736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9"/>
          <p:cNvSpPr txBox="1">
            <a:spLocks noGrp="1"/>
          </p:cNvSpPr>
          <p:nvPr>
            <p:ph type="title"/>
          </p:nvPr>
        </p:nvSpPr>
        <p:spPr>
          <a:xfrm>
            <a:off x="9267909" y="2023110"/>
            <a:ext cx="2469624" cy="28460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700"/>
              <a:buFont typeface="Calibri"/>
              <a:buNone/>
            </a:pPr>
            <a:r>
              <a:rPr lang="en-US" sz="3700" b="1">
                <a:solidFill>
                  <a:schemeClr val="lt1"/>
                </a:solidFill>
                <a:latin typeface="Calibri"/>
                <a:ea typeface="Calibri"/>
                <a:cs typeface="Calibri"/>
                <a:sym typeface="Calibri"/>
              </a:rPr>
              <a:t>Normality Test (</a:t>
            </a:r>
            <a:r>
              <a:rPr lang="en-US" sz="3700" b="1" i="1" u="sng">
                <a:solidFill>
                  <a:schemeClr val="lt1"/>
                </a:solidFill>
                <a:latin typeface="Calibri"/>
                <a:ea typeface="Calibri"/>
                <a:cs typeface="Calibri"/>
                <a:sym typeface="Calibri"/>
              </a:rPr>
              <a:t>Younger Females</a:t>
            </a:r>
            <a:r>
              <a:rPr lang="en-US" sz="3700" b="1">
                <a:solidFill>
                  <a:schemeClr val="lt1"/>
                </a:solidFill>
                <a:latin typeface="Calibri"/>
                <a:ea typeface="Calibri"/>
                <a:cs typeface="Calibri"/>
                <a:sym typeface="Calibri"/>
              </a:rPr>
              <a:t>)</a:t>
            </a:r>
            <a:endParaRPr/>
          </a:p>
        </p:txBody>
      </p:sp>
      <p:sp>
        <p:nvSpPr>
          <p:cNvPr id="180" name="Google Shape;180;p9"/>
          <p:cNvSpPr/>
          <p:nvPr/>
        </p:nvSpPr>
        <p:spPr>
          <a:xfrm rot="-5400000">
            <a:off x="3433973" y="-827233"/>
            <a:ext cx="1715478" cy="858342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 name="Google Shape;181;p9"/>
          <p:cNvSpPr/>
          <p:nvPr/>
        </p:nvSpPr>
        <p:spPr>
          <a:xfrm>
            <a:off x="302085" y="664308"/>
            <a:ext cx="8082632" cy="5600340"/>
          </a:xfrm>
          <a:prstGeom prst="rect">
            <a:avLst/>
          </a:prstGeom>
          <a:solidFill>
            <a:schemeClr val="dk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2" name="Google Shape;182;p9" descr="A graph of a graph with dots&#10;&#10;Description automatically generated with medium confidence"/>
          <p:cNvPicPr preferRelativeResize="0"/>
          <p:nvPr/>
        </p:nvPicPr>
        <p:blipFill rotWithShape="1">
          <a:blip r:embed="rId3">
            <a:alphaModFix/>
          </a:blip>
          <a:srcRect/>
          <a:stretch/>
        </p:blipFill>
        <p:spPr>
          <a:xfrm>
            <a:off x="545238" y="925207"/>
            <a:ext cx="7608304" cy="5078542"/>
          </a:xfrm>
          <a:prstGeom prst="rect">
            <a:avLst/>
          </a:prstGeom>
          <a:noFill/>
          <a:ln>
            <a:noFill/>
          </a:ln>
        </p:spPr>
      </p:pic>
      <p:sp>
        <p:nvSpPr>
          <p:cNvPr id="183" name="Google Shape;183;p9"/>
          <p:cNvSpPr/>
          <p:nvPr/>
        </p:nvSpPr>
        <p:spPr>
          <a:xfrm rot="5400000">
            <a:off x="7950447" y="3392097"/>
            <a:ext cx="1719072" cy="15238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1141</Words>
  <Application>Microsoft Office PowerPoint</Application>
  <PresentationFormat>Widescreen</PresentationFormat>
  <Paragraphs>297</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vt:lpstr>
      <vt:lpstr>Times New Roman</vt:lpstr>
      <vt:lpstr>Office Theme</vt:lpstr>
      <vt:lpstr>Impact of Demographic Factors on Perception of Tertiary Colors A two – way ANOVA analysis </vt:lpstr>
      <vt:lpstr>Introduction</vt:lpstr>
      <vt:lpstr>Methodology</vt:lpstr>
      <vt:lpstr>Summary statistics</vt:lpstr>
      <vt:lpstr>Normality Test</vt:lpstr>
      <vt:lpstr>Normality Test (Older Males)</vt:lpstr>
      <vt:lpstr>Normality Test (Younger Males)</vt:lpstr>
      <vt:lpstr>Normality Test (Older Females)</vt:lpstr>
      <vt:lpstr>Normality Test (Younger Females)</vt:lpstr>
      <vt:lpstr>Equal Variances Test</vt:lpstr>
      <vt:lpstr>Bonferroni Confidence Intervals plot of StDevs</vt:lpstr>
      <vt:lpstr>Exploring Gender – Age Interaction and Outlier Analysis</vt:lpstr>
      <vt:lpstr>Balanced Two – Way ANOVA</vt:lpstr>
      <vt:lpstr>Tukey Pairwise Comparison Test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DELL</cp:lastModifiedBy>
  <cp:revision>2</cp:revision>
  <dcterms:created xsi:type="dcterms:W3CDTF">2024-01-14T21:34:55Z</dcterms:created>
  <dcterms:modified xsi:type="dcterms:W3CDTF">2025-01-22T20:30:04Z</dcterms:modified>
</cp:coreProperties>
</file>